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23"/>
  </p:notesMasterIdLst>
  <p:sldIdLst>
    <p:sldId id="291" r:id="rId3"/>
    <p:sldId id="4140" r:id="rId4"/>
    <p:sldId id="4141" r:id="rId5"/>
    <p:sldId id="4143" r:id="rId6"/>
    <p:sldId id="4142" r:id="rId7"/>
    <p:sldId id="296" r:id="rId8"/>
    <p:sldId id="258" r:id="rId9"/>
    <p:sldId id="297" r:id="rId10"/>
    <p:sldId id="4133" r:id="rId11"/>
    <p:sldId id="4138" r:id="rId12"/>
    <p:sldId id="4139" r:id="rId13"/>
    <p:sldId id="4144" r:id="rId14"/>
    <p:sldId id="257" r:id="rId15"/>
    <p:sldId id="4137" r:id="rId16"/>
    <p:sldId id="4145" r:id="rId17"/>
    <p:sldId id="4146" r:id="rId18"/>
    <p:sldId id="4148" r:id="rId19"/>
    <p:sldId id="268" r:id="rId20"/>
    <p:sldId id="269" r:id="rId21"/>
    <p:sldId id="264" r:id="rId22"/>
  </p:sldIdLst>
  <p:sldSz cx="12192000" cy="6858000"/>
  <p:notesSz cx="6858000" cy="9144000"/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arolina Urbina Salazar" initials="CUS" lastIdx="1" clrIdx="0">
    <p:extLst>
      <p:ext uri="{19B8F6BF-5375-455C-9EA6-DF929625EA0E}">
        <p15:presenceInfo xmlns:p15="http://schemas.microsoft.com/office/powerpoint/2012/main" userId="a5f4c3f8b7a16aa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C5B"/>
    <a:srgbClr val="A8AC24"/>
    <a:srgbClr val="59C8DF"/>
    <a:srgbClr val="5CA038"/>
    <a:srgbClr val="01A7BA"/>
    <a:srgbClr val="80C893"/>
    <a:srgbClr val="146185"/>
    <a:srgbClr val="48BB74"/>
    <a:srgbClr val="005F2A"/>
    <a:srgbClr val="F3F8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404"/>
    <p:restoredTop sz="94674"/>
  </p:normalViewPr>
  <p:slideViewPr>
    <p:cSldViewPr snapToGrid="0" snapToObjects="1">
      <p:cViewPr varScale="1">
        <p:scale>
          <a:sx n="115" d="100"/>
          <a:sy n="115" d="100"/>
        </p:scale>
        <p:origin x="75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04E8F4-6E9F-45EC-AC87-F54F6EDC92CB}" type="datetimeFigureOut">
              <a:rPr lang="es-PE" smtClean="0"/>
              <a:t>27/11/2023</a:t>
            </a:fld>
            <a:endParaRPr lang="es-PE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E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C0CA28-8AA4-40B5-9293-1773A9F727C7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5824114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AC4028-6CA6-BF46-A67D-DAE98BD63F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2911CD3-3320-0A42-8287-1B9B7EDEBE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DEB16B0-11F1-6D43-82F0-1A143FE0C6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A0F0F-A0DF-FC4E-B0DA-E426C089CB97}" type="datetimeFigureOut">
              <a:rPr lang="es-PE" smtClean="0"/>
              <a:t>27/11/2023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64AD0D6-F11D-BF47-8445-998E6943A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D3417C2-B67E-094F-8C5B-1525C4AD6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65F83-9BBA-7242-8740-E58FC8E0DC8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0797635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8C4DDD9-6974-7744-AA95-089462747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540DC94-BFFE-C941-BE8C-ADBE2130DE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es-ES"/>
              <a:t>Editar los estilos de texto del patrón
Segundo nivel
Tercer nivel
Cuarto nivel
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012FAA0-2938-584E-88C5-E8420F629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A0F0F-A0DF-FC4E-B0DA-E426C089CB97}" type="datetimeFigureOut">
              <a:rPr lang="es-PE" smtClean="0"/>
              <a:t>27/11/2023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5BE2136-0A38-C542-B2A5-36D809C59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6B55148-D04F-BB41-AC96-E719ABC1C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65F83-9BBA-7242-8740-E58FC8E0DC8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4993847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B702C2C-E861-4C42-8E10-788571E174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9B5E6E3-B638-0948-B738-5544CB49F9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es-ES"/>
              <a:t>Editar los estilos de texto del patrón
Segundo nivel
Tercer nivel
Cuarto nivel
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1A68351-C5CF-4F4F-B2C9-64CB313F42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A0F0F-A0DF-FC4E-B0DA-E426C089CB97}" type="datetimeFigureOut">
              <a:rPr lang="es-PE" smtClean="0"/>
              <a:t>27/11/2023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7099183-A87F-6E48-900C-B5F15EA638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C8A72DB-E7BB-114A-B0E3-DD5FD26C6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65F83-9BBA-7242-8740-E58FC8E0DC8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5659724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>
  <p:cSld name="1_Título y objeto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5818239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AC7DE"/>
              </a:buClr>
              <a:buSzPts val="3000"/>
              <a:buFont typeface="Montserrat"/>
              <a:buNone/>
              <a:defRPr sz="3000" b="1">
                <a:solidFill>
                  <a:srgbClr val="5AC7DE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35"/>
          <p:cNvSpPr txBox="1">
            <a:spLocks noGrp="1"/>
          </p:cNvSpPr>
          <p:nvPr>
            <p:ph type="body" idx="1"/>
          </p:nvPr>
        </p:nvSpPr>
        <p:spPr>
          <a:xfrm>
            <a:off x="838200" y="1455173"/>
            <a:ext cx="10515600" cy="47217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05570"/>
              </a:buClr>
              <a:buSzPts val="2400"/>
              <a:buChar char="•"/>
              <a:defRPr sz="2400">
                <a:solidFill>
                  <a:srgbClr val="10557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05570"/>
              </a:buClr>
              <a:buSzPts val="2000"/>
              <a:buChar char="•"/>
              <a:defRPr sz="2000">
                <a:solidFill>
                  <a:srgbClr val="10557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05570"/>
              </a:buClr>
              <a:buSzPts val="1800"/>
              <a:buChar char="•"/>
              <a:defRPr sz="1800">
                <a:solidFill>
                  <a:srgbClr val="10557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05570"/>
              </a:buClr>
              <a:buSzPts val="1600"/>
              <a:buChar char="•"/>
              <a:defRPr sz="1600">
                <a:solidFill>
                  <a:srgbClr val="10557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05570"/>
              </a:buClr>
              <a:buSzPts val="1600"/>
              <a:buChar char="•"/>
              <a:defRPr sz="1600">
                <a:solidFill>
                  <a:srgbClr val="10557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1" name="Google Shape;31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78500" y="-5136"/>
            <a:ext cx="6413500" cy="8763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2" name="Google Shape;32;p35"/>
          <p:cNvCxnSpPr/>
          <p:nvPr/>
        </p:nvCxnSpPr>
        <p:spPr>
          <a:xfrm>
            <a:off x="833941" y="1264571"/>
            <a:ext cx="1683121" cy="0"/>
          </a:xfrm>
          <a:prstGeom prst="straightConnector1">
            <a:avLst/>
          </a:prstGeom>
          <a:noFill/>
          <a:ln w="38100" cap="flat" cmpd="sng">
            <a:solidFill>
              <a:srgbClr val="49C5DC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3221647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6B08DC-0488-8969-112F-DC09C3C6BBD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6336" y="3219908"/>
            <a:ext cx="5126400" cy="923330"/>
          </a:xfrm>
          <a:noFill/>
        </p:spPr>
        <p:txBody>
          <a:bodyPr wrap="square" rtlCol="0">
            <a:spAutoFit/>
          </a:bodyPr>
          <a:lstStyle>
            <a:lvl1pPr>
              <a:defRPr lang="es-PE" sz="3000" b="1">
                <a:solidFill>
                  <a:srgbClr val="09556F"/>
                </a:solidFill>
                <a:latin typeface="Montserrat" pitchFamily="2" charset="77"/>
                <a:ea typeface="+mn-ea"/>
                <a:cs typeface="Arial" panose="020B0604020202020204" pitchFamily="34" charset="0"/>
              </a:defRPr>
            </a:lvl1pPr>
          </a:lstStyle>
          <a:p>
            <a:pPr marL="0" lvl="0"/>
            <a:r>
              <a:rPr lang="es-ES" dirty="0"/>
              <a:t>Título de la Actividad Programada</a:t>
            </a:r>
            <a:endParaRPr lang="es-PE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29FCB2B-3C7A-00C1-B8E9-A2AFA7A07CF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3289" y="4596028"/>
            <a:ext cx="5126400" cy="477054"/>
          </a:xfrm>
          <a:noFill/>
        </p:spPr>
        <p:txBody>
          <a:bodyPr wrap="square" rtlCol="0">
            <a:spAutoFit/>
          </a:bodyPr>
          <a:lstStyle>
            <a:lvl1pPr marL="0" indent="0">
              <a:lnSpc>
                <a:spcPct val="100000"/>
              </a:lnSpc>
              <a:buNone/>
              <a:defRPr lang="es-PE" sz="2500" b="1">
                <a:solidFill>
                  <a:srgbClr val="09556F"/>
                </a:solidFill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pPr marL="0" lvl="0"/>
            <a:r>
              <a:rPr lang="es-ES" dirty="0"/>
              <a:t>Nombre del expositor</a:t>
            </a:r>
            <a:endParaRPr lang="es-PE" dirty="0"/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82A2D885-27CE-9E52-9AE5-4E19659A27D8}"/>
              </a:ext>
            </a:extLst>
          </p:cNvPr>
          <p:cNvSpPr txBox="1"/>
          <p:nvPr userDrawn="1"/>
        </p:nvSpPr>
        <p:spPr>
          <a:xfrm>
            <a:off x="403121" y="1669275"/>
            <a:ext cx="46113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>
                <a:solidFill>
                  <a:schemeClr val="bg1"/>
                </a:solidFill>
                <a:latin typeface="Montserrat SemiBold" pitchFamily="2" charset="77"/>
              </a:rPr>
              <a:t>Misión del Banco Mundial</a:t>
            </a:r>
          </a:p>
          <a:p>
            <a:r>
              <a:rPr lang="es-MX" sz="2400" b="1" dirty="0">
                <a:solidFill>
                  <a:schemeClr val="bg1"/>
                </a:solidFill>
                <a:latin typeface="Montserrat SemiBold" pitchFamily="2" charset="77"/>
              </a:rPr>
              <a:t>22 y 23 de mayo de 2023</a:t>
            </a:r>
            <a:endParaRPr lang="es-ES_tradnl" sz="2400" b="1" dirty="0">
              <a:solidFill>
                <a:schemeClr val="bg1"/>
              </a:solidFill>
              <a:latin typeface="Montserrat SemiBold" pitchFamily="2" charset="77"/>
            </a:endParaRPr>
          </a:p>
        </p:txBody>
      </p:sp>
      <p:sp>
        <p:nvSpPr>
          <p:cNvPr id="20" name="Marcador de texto 19">
            <a:extLst>
              <a:ext uri="{FF2B5EF4-FFF2-40B4-BE49-F238E27FC236}">
                <a16:creationId xmlns:a16="http://schemas.microsoft.com/office/drawing/2014/main" id="{4765F830-13A9-3DF2-33BE-B37490BB693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3289" y="5156540"/>
            <a:ext cx="4031277" cy="369332"/>
          </a:xfr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s-ES" sz="2000" b="1" smtClean="0">
                <a:solidFill>
                  <a:srgbClr val="09556F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PE"/>
            </a:lvl5pPr>
          </a:lstStyle>
          <a:p>
            <a:pPr lvl="0"/>
            <a:r>
              <a:rPr lang="es-ES" dirty="0"/>
              <a:t>Lima, XX de mayo de 2023</a:t>
            </a:r>
          </a:p>
        </p:txBody>
      </p:sp>
    </p:spTree>
    <p:extLst>
      <p:ext uri="{BB962C8B-B14F-4D97-AF65-F5344CB8AC3E}">
        <p14:creationId xmlns:p14="http://schemas.microsoft.com/office/powerpoint/2010/main" val="25621187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BA972393-7EFE-2574-4E3A-C78B7E187CDD}"/>
              </a:ext>
            </a:extLst>
          </p:cNvPr>
          <p:cNvSpPr/>
          <p:nvPr userDrawn="1"/>
        </p:nvSpPr>
        <p:spPr>
          <a:xfrm>
            <a:off x="735317" y="5978676"/>
            <a:ext cx="6479521" cy="726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D44B4BDD-5856-7A14-1E41-00B3FB60B0E4}"/>
              </a:ext>
            </a:extLst>
          </p:cNvPr>
          <p:cNvSpPr/>
          <p:nvPr userDrawn="1"/>
        </p:nvSpPr>
        <p:spPr>
          <a:xfrm>
            <a:off x="271100" y="1930400"/>
            <a:ext cx="5126400" cy="923330"/>
          </a:xfrm>
          <a:prstGeom prst="rect">
            <a:avLst/>
          </a:prstGeom>
          <a:solidFill>
            <a:srgbClr val="A4C7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82A2D885-27CE-9E52-9AE5-4E19659A27D8}"/>
              </a:ext>
            </a:extLst>
          </p:cNvPr>
          <p:cNvSpPr txBox="1"/>
          <p:nvPr userDrawn="1"/>
        </p:nvSpPr>
        <p:spPr>
          <a:xfrm>
            <a:off x="390421" y="1888952"/>
            <a:ext cx="46113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>
                <a:solidFill>
                  <a:schemeClr val="bg1"/>
                </a:solidFill>
                <a:latin typeface="Montserrat SemiBold" pitchFamily="2" charset="77"/>
              </a:rPr>
              <a:t>Misión del Banco Mundial</a:t>
            </a:r>
          </a:p>
          <a:p>
            <a:r>
              <a:rPr lang="es-MX" sz="2400" b="1" dirty="0">
                <a:solidFill>
                  <a:schemeClr val="bg1"/>
                </a:solidFill>
                <a:latin typeface="Montserrat SemiBold" pitchFamily="2" charset="77"/>
              </a:rPr>
              <a:t>22 y 23 de mayo de 2023</a:t>
            </a:r>
            <a:endParaRPr lang="es-ES_tradnl" sz="2400" b="1" dirty="0">
              <a:solidFill>
                <a:schemeClr val="bg1"/>
              </a:solidFill>
              <a:latin typeface="Montserrat SemiBold" pitchFamily="2" charset="77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DA577F5E-DCB2-57E4-5453-9EC752300CF0}"/>
              </a:ext>
            </a:extLst>
          </p:cNvPr>
          <p:cNvSpPr/>
          <p:nvPr userDrawn="1"/>
        </p:nvSpPr>
        <p:spPr>
          <a:xfrm>
            <a:off x="735318" y="2958678"/>
            <a:ext cx="4622800" cy="761049"/>
          </a:xfrm>
          <a:prstGeom prst="rect">
            <a:avLst/>
          </a:prstGeom>
          <a:solidFill>
            <a:srgbClr val="4EC6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F6B08DC-0488-8969-112F-DC09C3C6BBD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4983" y="3164916"/>
            <a:ext cx="5126400" cy="923330"/>
          </a:xfrm>
          <a:noFill/>
        </p:spPr>
        <p:txBody>
          <a:bodyPr wrap="square" rtlCol="0">
            <a:spAutoFit/>
          </a:bodyPr>
          <a:lstStyle>
            <a:lvl1pPr>
              <a:defRPr lang="es-PE" sz="3000" b="1">
                <a:solidFill>
                  <a:srgbClr val="09556F"/>
                </a:solidFill>
                <a:latin typeface="Montserrat" pitchFamily="2" charset="77"/>
                <a:ea typeface="+mn-ea"/>
                <a:cs typeface="Arial" panose="020B0604020202020204" pitchFamily="34" charset="0"/>
              </a:defRPr>
            </a:lvl1pPr>
          </a:lstStyle>
          <a:p>
            <a:pPr marL="0" lvl="0"/>
            <a:r>
              <a:rPr lang="es-ES" dirty="0"/>
              <a:t>Título de la Actividad Programada</a:t>
            </a:r>
            <a:endParaRPr lang="es-PE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29FCB2B-3C7A-00C1-B8E9-A2AFA7A07CF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1936" y="4541036"/>
            <a:ext cx="5126400" cy="477054"/>
          </a:xfrm>
          <a:noFill/>
        </p:spPr>
        <p:txBody>
          <a:bodyPr wrap="square" rtlCol="0">
            <a:spAutoFit/>
          </a:bodyPr>
          <a:lstStyle>
            <a:lvl1pPr marL="0" indent="0">
              <a:lnSpc>
                <a:spcPct val="100000"/>
              </a:lnSpc>
              <a:buNone/>
              <a:defRPr lang="es-PE" sz="2500" b="1">
                <a:solidFill>
                  <a:srgbClr val="09556F"/>
                </a:solidFill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pPr marL="0" lvl="0"/>
            <a:r>
              <a:rPr lang="es-ES" dirty="0"/>
              <a:t>Nombre del expositor</a:t>
            </a:r>
            <a:endParaRPr lang="es-PE" dirty="0"/>
          </a:p>
        </p:txBody>
      </p:sp>
      <p:sp>
        <p:nvSpPr>
          <p:cNvPr id="20" name="Marcador de texto 19">
            <a:extLst>
              <a:ext uri="{FF2B5EF4-FFF2-40B4-BE49-F238E27FC236}">
                <a16:creationId xmlns:a16="http://schemas.microsoft.com/office/drawing/2014/main" id="{4765F830-13A9-3DF2-33BE-B37490BB693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1936" y="5101548"/>
            <a:ext cx="4031277" cy="369332"/>
          </a:xfr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s-ES" sz="2000" b="1" smtClean="0">
                <a:solidFill>
                  <a:srgbClr val="09556F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PE"/>
            </a:lvl5pPr>
          </a:lstStyle>
          <a:p>
            <a:pPr lvl="0"/>
            <a:r>
              <a:rPr lang="es-ES" dirty="0"/>
              <a:t>Lima, XX de mayo de 2023</a:t>
            </a:r>
          </a:p>
        </p:txBody>
      </p:sp>
      <p:pic>
        <p:nvPicPr>
          <p:cNvPr id="8" name="Imagen 7" descr="Interfaz de usuario gráfica&#10;&#10;Descripción generada automáticamente">
            <a:extLst>
              <a:ext uri="{FF2B5EF4-FFF2-40B4-BE49-F238E27FC236}">
                <a16:creationId xmlns:a16="http://schemas.microsoft.com/office/drawing/2014/main" id="{B45A6DC5-311F-ABBC-6C0E-0E9AB04F66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123" t="9630" r="34352" b="79774"/>
          <a:stretch/>
        </p:blipFill>
        <p:spPr>
          <a:xfrm>
            <a:off x="561754" y="5800026"/>
            <a:ext cx="11070104" cy="105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3737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n 23">
            <a:extLst>
              <a:ext uri="{FF2B5EF4-FFF2-40B4-BE49-F238E27FC236}">
                <a16:creationId xmlns:a16="http://schemas.microsoft.com/office/drawing/2014/main" id="{469F64AF-04D3-D303-3E4A-E933C2A68C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379817"/>
            <a:ext cx="12192000" cy="5478183"/>
          </a:xfrm>
          <a:prstGeom prst="rect">
            <a:avLst/>
          </a:prstGeom>
          <a:noFill/>
        </p:spPr>
      </p:pic>
      <p:pic>
        <p:nvPicPr>
          <p:cNvPr id="25" name="Picture 2" descr="Prociencia – Prociencia">
            <a:extLst>
              <a:ext uri="{FF2B5EF4-FFF2-40B4-BE49-F238E27FC236}">
                <a16:creationId xmlns:a16="http://schemas.microsoft.com/office/drawing/2014/main" id="{332033F0-2A6B-3868-0466-C8BF30194B0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6382" y="45518"/>
            <a:ext cx="1874478" cy="1055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4">
            <a:extLst>
              <a:ext uri="{FF2B5EF4-FFF2-40B4-BE49-F238E27FC236}">
                <a16:creationId xmlns:a16="http://schemas.microsoft.com/office/drawing/2014/main" id="{2B45374C-CCBC-184E-C698-5BC0C68BE22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84394" y="355649"/>
            <a:ext cx="5681339" cy="676725"/>
          </a:xfrm>
          <a:prstGeom prst="rect">
            <a:avLst/>
          </a:prstGeom>
        </p:spPr>
      </p:pic>
      <p:sp>
        <p:nvSpPr>
          <p:cNvPr id="29" name="Título 1">
            <a:extLst>
              <a:ext uri="{FF2B5EF4-FFF2-40B4-BE49-F238E27FC236}">
                <a16:creationId xmlns:a16="http://schemas.microsoft.com/office/drawing/2014/main" id="{6BC7F9B9-6157-A20D-04E3-DF94D45436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3023" y="3346946"/>
            <a:ext cx="8978386" cy="701731"/>
          </a:xfrm>
          <a:noFill/>
        </p:spPr>
        <p:txBody>
          <a:bodyPr vert="horz" wrap="square" lIns="91440" tIns="45720" rIns="91440" bIns="45720" rtlCol="0">
            <a:spAutoFit/>
          </a:bodyPr>
          <a:lstStyle>
            <a:lvl1pPr>
              <a:defRPr lang="es-PE" sz="440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1pPr>
          </a:lstStyle>
          <a:p>
            <a:pPr marL="0" lvl="0" indent="0" algn="just">
              <a:spcBef>
                <a:spcPts val="1000"/>
              </a:spcBef>
              <a:buFont typeface="Arial" panose="020B0604020202020204" pitchFamily="34" charset="0"/>
            </a:pPr>
            <a:r>
              <a:rPr lang="es-ES" dirty="0"/>
              <a:t>Título de la sección</a:t>
            </a:r>
            <a:endParaRPr lang="es-PE" dirty="0"/>
          </a:p>
        </p:txBody>
      </p:sp>
      <p:sp>
        <p:nvSpPr>
          <p:cNvPr id="30" name="Marcador de texto 2">
            <a:extLst>
              <a:ext uri="{FF2B5EF4-FFF2-40B4-BE49-F238E27FC236}">
                <a16:creationId xmlns:a16="http://schemas.microsoft.com/office/drawing/2014/main" id="{C374EA53-1B96-B69C-8DCA-F2CD02FA426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59373" y="4256089"/>
            <a:ext cx="8978386" cy="424732"/>
          </a:xfrm>
          <a:noFill/>
        </p:spPr>
        <p:txBody>
          <a:bodyPr vert="horz" wrap="square" lIns="91440" tIns="45720" rIns="91440" bIns="45720" rtlCol="0" anchor="ctr">
            <a:spAutoFit/>
          </a:bodyPr>
          <a:lstStyle>
            <a:lvl1pPr>
              <a:defRPr lang="es-ES" sz="2400" smtClean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marL="0" lvl="0" indent="0" algn="just">
              <a:buNone/>
            </a:pPr>
            <a:r>
              <a:rPr lang="es-ES" dirty="0"/>
              <a:t>Breve descripción del contenido</a:t>
            </a:r>
          </a:p>
        </p:txBody>
      </p:sp>
      <p:pic>
        <p:nvPicPr>
          <p:cNvPr id="32" name="Picture 4">
            <a:extLst>
              <a:ext uri="{FF2B5EF4-FFF2-40B4-BE49-F238E27FC236}">
                <a16:creationId xmlns:a16="http://schemas.microsoft.com/office/drawing/2014/main" id="{6FFDB4CF-AB1E-9DBC-1146-0CF876B428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5408" t="25232" r="5571" b="23711"/>
          <a:stretch/>
        </p:blipFill>
        <p:spPr>
          <a:xfrm>
            <a:off x="8991713" y="146180"/>
            <a:ext cx="2790997" cy="900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944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66C93F9-A7F1-42A8-5495-7A38606052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818239" cy="923289"/>
          </a:xfr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>
              <a:defRPr lang="es-PE" sz="3000" b="1">
                <a:solidFill>
                  <a:srgbClr val="5AC7DE"/>
                </a:solidFill>
                <a:latin typeface="Montserrat"/>
                <a:ea typeface="Montserrat"/>
                <a:cs typeface="Montserrat"/>
              </a:defRPr>
            </a:lvl1pPr>
          </a:lstStyle>
          <a:p>
            <a:pPr marL="0" marR="0" lvl="0" indent="0">
              <a:spcBef>
                <a:spcPts val="0"/>
              </a:spcBef>
              <a:spcAft>
                <a:spcPts val="0"/>
              </a:spcAft>
            </a:pPr>
            <a:r>
              <a:rPr lang="es-ES" dirty="0"/>
              <a:t>Haga clic para modificar el estilo de título del patrón</a:t>
            </a:r>
            <a:endParaRPr lang="es-PE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0C7D83A-54E6-CA52-868F-89316C9BEE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55173"/>
            <a:ext cx="10515600" cy="4721789"/>
          </a:xfrm>
        </p:spPr>
        <p:txBody>
          <a:bodyPr>
            <a:normAutofit/>
          </a:bodyPr>
          <a:lstStyle>
            <a:lvl1pPr>
              <a:defRPr sz="2400">
                <a:solidFill>
                  <a:srgbClr val="105570"/>
                </a:solidFill>
                <a:latin typeface="Montserrat" panose="00000500000000000000" pitchFamily="2" charset="0"/>
              </a:defRPr>
            </a:lvl1pPr>
            <a:lvl2pPr>
              <a:defRPr sz="2000">
                <a:solidFill>
                  <a:srgbClr val="105570"/>
                </a:solidFill>
                <a:latin typeface="Montserrat" panose="00000500000000000000" pitchFamily="2" charset="0"/>
              </a:defRPr>
            </a:lvl2pPr>
            <a:lvl3pPr>
              <a:defRPr sz="1800">
                <a:solidFill>
                  <a:srgbClr val="105570"/>
                </a:solidFill>
                <a:latin typeface="Montserrat" panose="00000500000000000000" pitchFamily="2" charset="0"/>
              </a:defRPr>
            </a:lvl3pPr>
            <a:lvl4pPr>
              <a:defRPr sz="1600">
                <a:solidFill>
                  <a:srgbClr val="105570"/>
                </a:solidFill>
                <a:latin typeface="Montserrat" panose="00000500000000000000" pitchFamily="2" charset="0"/>
              </a:defRPr>
            </a:lvl4pPr>
            <a:lvl5pPr>
              <a:defRPr sz="1600">
                <a:solidFill>
                  <a:srgbClr val="105570"/>
                </a:solidFill>
                <a:latin typeface="Montserrat" panose="00000500000000000000" pitchFamily="2" charset="0"/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PE" dirty="0"/>
          </a:p>
        </p:txBody>
      </p:sp>
      <p:pic>
        <p:nvPicPr>
          <p:cNvPr id="7" name="Picture 9">
            <a:extLst>
              <a:ext uri="{FF2B5EF4-FFF2-40B4-BE49-F238E27FC236}">
                <a16:creationId xmlns:a16="http://schemas.microsoft.com/office/drawing/2014/main" id="{D718D5CA-EEB3-0171-4B1F-F90585A57E9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78500" y="-5136"/>
            <a:ext cx="6413500" cy="87630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0E3C438-BD3E-1E81-E0CB-2E5A2DD79341}"/>
              </a:ext>
            </a:extLst>
          </p:cNvPr>
          <p:cNvCxnSpPr>
            <a:cxnSpLocks/>
          </p:cNvCxnSpPr>
          <p:nvPr userDrawn="1"/>
        </p:nvCxnSpPr>
        <p:spPr>
          <a:xfrm>
            <a:off x="833941" y="1264571"/>
            <a:ext cx="1683121" cy="0"/>
          </a:xfrm>
          <a:prstGeom prst="line">
            <a:avLst/>
          </a:prstGeom>
          <a:ln w="38100">
            <a:solidFill>
              <a:srgbClr val="49C5D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82092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y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66C93F9-A7F1-42A8-5495-7A38606052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011" y="365125"/>
            <a:ext cx="10345783" cy="923289"/>
          </a:xfr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>
              <a:defRPr lang="es-PE" sz="3000" b="1">
                <a:solidFill>
                  <a:schemeClr val="bg1"/>
                </a:solidFill>
                <a:latin typeface="Montserrat"/>
                <a:ea typeface="Montserrat"/>
                <a:cs typeface="Montserrat"/>
              </a:defRPr>
            </a:lvl1pPr>
          </a:lstStyle>
          <a:p>
            <a:pPr marL="0" marR="0" lvl="0" indent="0">
              <a:spcBef>
                <a:spcPts val="0"/>
              </a:spcBef>
              <a:spcAft>
                <a:spcPts val="0"/>
              </a:spcAft>
            </a:pPr>
            <a:r>
              <a:rPr lang="es-ES" dirty="0"/>
              <a:t>Haga clic para modificar el estilo de título del patrón</a:t>
            </a:r>
            <a:endParaRPr lang="es-PE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0C7D83A-54E6-CA52-868F-89316C9BEE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011" y="1455174"/>
            <a:ext cx="10345783" cy="4018164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  <a:latin typeface="Montserrat" panose="00000500000000000000" pitchFamily="2" charset="0"/>
              </a:defRPr>
            </a:lvl1pPr>
            <a:lvl2pPr>
              <a:defRPr sz="2000">
                <a:solidFill>
                  <a:schemeClr val="bg1"/>
                </a:solidFill>
                <a:latin typeface="Montserrat" panose="00000500000000000000" pitchFamily="2" charset="0"/>
              </a:defRPr>
            </a:lvl2pPr>
            <a:lvl3pPr>
              <a:defRPr sz="1800">
                <a:solidFill>
                  <a:schemeClr val="bg1"/>
                </a:solidFill>
                <a:latin typeface="Montserrat" panose="00000500000000000000" pitchFamily="2" charset="0"/>
              </a:defRPr>
            </a:lvl3pPr>
            <a:lvl4pPr>
              <a:defRPr sz="1600">
                <a:solidFill>
                  <a:schemeClr val="bg1"/>
                </a:solidFill>
                <a:latin typeface="Montserrat" panose="00000500000000000000" pitchFamily="2" charset="0"/>
              </a:defRPr>
            </a:lvl4pPr>
            <a:lvl5pPr>
              <a:defRPr sz="1600">
                <a:solidFill>
                  <a:schemeClr val="bg1"/>
                </a:solidFill>
                <a:latin typeface="Montserrat" panose="00000500000000000000" pitchFamily="2" charset="0"/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PE" dirty="0"/>
          </a:p>
        </p:txBody>
      </p:sp>
      <p:pic>
        <p:nvPicPr>
          <p:cNvPr id="4" name="Picture 64">
            <a:extLst>
              <a:ext uri="{FF2B5EF4-FFF2-40B4-BE49-F238E27FC236}">
                <a16:creationId xmlns:a16="http://schemas.microsoft.com/office/drawing/2014/main" id="{C66AA9AC-C469-0C71-2E61-37BA61BA47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59821"/>
          <a:stretch/>
        </p:blipFill>
        <p:spPr>
          <a:xfrm>
            <a:off x="114299" y="5971226"/>
            <a:ext cx="2282733" cy="676725"/>
          </a:xfrm>
          <a:prstGeom prst="rect">
            <a:avLst/>
          </a:prstGeom>
        </p:spPr>
      </p:pic>
      <p:pic>
        <p:nvPicPr>
          <p:cNvPr id="6" name="Picture 2" descr="Prociencia – Prociencia">
            <a:extLst>
              <a:ext uri="{FF2B5EF4-FFF2-40B4-BE49-F238E27FC236}">
                <a16:creationId xmlns:a16="http://schemas.microsoft.com/office/drawing/2014/main" id="{DEA41FE2-C3D8-5126-57BB-49316A2134D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3326" y="5640098"/>
            <a:ext cx="1874478" cy="1055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42744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7F1E935-F4D5-7338-276D-BBAB024BFB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817600" cy="923289"/>
          </a:xfr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spAutoFit/>
          </a:bodyPr>
          <a:lstStyle>
            <a:lvl1pPr>
              <a:defRPr lang="es-PE" sz="3000" b="1">
                <a:solidFill>
                  <a:srgbClr val="5AC7DE"/>
                </a:solidFill>
                <a:latin typeface="Montserrat"/>
                <a:ea typeface="Montserrat"/>
                <a:cs typeface="Montserrat"/>
              </a:defRPr>
            </a:lvl1pPr>
          </a:lstStyle>
          <a:p>
            <a:pPr marL="0" marR="0" lvl="0" indent="0">
              <a:spcBef>
                <a:spcPts val="0"/>
              </a:spcBef>
              <a:spcAft>
                <a:spcPts val="0"/>
              </a:spcAft>
            </a:pPr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293CBF6-0467-E6BC-1ABB-AF7D345C05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463040"/>
            <a:ext cx="5181600" cy="4713923"/>
          </a:xfrm>
        </p:spPr>
        <p:txBody>
          <a:bodyPr>
            <a:normAutofit/>
          </a:bodyPr>
          <a:lstStyle>
            <a:lvl1pPr>
              <a:defRPr sz="2400">
                <a:solidFill>
                  <a:srgbClr val="105570"/>
                </a:solidFill>
                <a:latin typeface="Montserrat" panose="00000500000000000000" pitchFamily="2" charset="0"/>
              </a:defRPr>
            </a:lvl1pPr>
            <a:lvl2pPr>
              <a:defRPr sz="2000">
                <a:solidFill>
                  <a:srgbClr val="105570"/>
                </a:solidFill>
                <a:latin typeface="Montserrat" panose="00000500000000000000" pitchFamily="2" charset="0"/>
              </a:defRPr>
            </a:lvl2pPr>
            <a:lvl3pPr>
              <a:defRPr sz="1800">
                <a:solidFill>
                  <a:srgbClr val="105570"/>
                </a:solidFill>
                <a:latin typeface="Montserrat" panose="00000500000000000000" pitchFamily="2" charset="0"/>
              </a:defRPr>
            </a:lvl3pPr>
            <a:lvl4pPr>
              <a:defRPr sz="1600">
                <a:solidFill>
                  <a:srgbClr val="105570"/>
                </a:solidFill>
                <a:latin typeface="Montserrat" panose="00000500000000000000" pitchFamily="2" charset="0"/>
              </a:defRPr>
            </a:lvl4pPr>
            <a:lvl5pPr>
              <a:defRPr sz="1600">
                <a:solidFill>
                  <a:srgbClr val="105570"/>
                </a:solidFill>
                <a:latin typeface="Montserrat" panose="00000500000000000000" pitchFamily="2" charset="0"/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PE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981F603-F166-B47E-CFF6-F48602C283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463040"/>
            <a:ext cx="5181600" cy="4713923"/>
          </a:xfrm>
        </p:spPr>
        <p:txBody>
          <a:bodyPr>
            <a:normAutofit/>
          </a:bodyPr>
          <a:lstStyle>
            <a:lvl1pPr>
              <a:defRPr sz="2400">
                <a:solidFill>
                  <a:srgbClr val="105570"/>
                </a:solidFill>
                <a:latin typeface="Montserrat" panose="00000500000000000000" pitchFamily="2" charset="0"/>
              </a:defRPr>
            </a:lvl1pPr>
            <a:lvl2pPr>
              <a:defRPr sz="2000">
                <a:solidFill>
                  <a:srgbClr val="105570"/>
                </a:solidFill>
                <a:latin typeface="Montserrat" panose="00000500000000000000" pitchFamily="2" charset="0"/>
              </a:defRPr>
            </a:lvl2pPr>
            <a:lvl3pPr>
              <a:defRPr sz="1800">
                <a:solidFill>
                  <a:srgbClr val="105570"/>
                </a:solidFill>
                <a:latin typeface="Montserrat" panose="00000500000000000000" pitchFamily="2" charset="0"/>
              </a:defRPr>
            </a:lvl3pPr>
            <a:lvl4pPr>
              <a:defRPr sz="1600">
                <a:solidFill>
                  <a:srgbClr val="105570"/>
                </a:solidFill>
                <a:latin typeface="Montserrat" panose="00000500000000000000" pitchFamily="2" charset="0"/>
              </a:defRPr>
            </a:lvl4pPr>
            <a:lvl5pPr>
              <a:defRPr sz="1600">
                <a:solidFill>
                  <a:srgbClr val="105570"/>
                </a:solidFill>
                <a:latin typeface="Montserrat" panose="00000500000000000000" pitchFamily="2" charset="0"/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pic>
        <p:nvPicPr>
          <p:cNvPr id="8" name="Picture 9">
            <a:extLst>
              <a:ext uri="{FF2B5EF4-FFF2-40B4-BE49-F238E27FC236}">
                <a16:creationId xmlns:a16="http://schemas.microsoft.com/office/drawing/2014/main" id="{C9B5BBB3-3633-FE31-76B6-C76A6637468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78500" y="-5136"/>
            <a:ext cx="6413500" cy="87630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1D89758-1D3E-EE6C-2FE7-5F1C5C779204}"/>
              </a:ext>
            </a:extLst>
          </p:cNvPr>
          <p:cNvCxnSpPr>
            <a:cxnSpLocks/>
          </p:cNvCxnSpPr>
          <p:nvPr userDrawn="1"/>
        </p:nvCxnSpPr>
        <p:spPr>
          <a:xfrm>
            <a:off x="833941" y="1264571"/>
            <a:ext cx="1683121" cy="0"/>
          </a:xfrm>
          <a:prstGeom prst="line">
            <a:avLst/>
          </a:prstGeom>
          <a:ln w="38100">
            <a:solidFill>
              <a:srgbClr val="49C5D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33552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E4AF4FD-CE99-7F78-AD3C-B00B652B1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5817600" cy="923289"/>
          </a:xfr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spAutoFit/>
          </a:bodyPr>
          <a:lstStyle>
            <a:lvl1pPr>
              <a:defRPr lang="es-PE" sz="3000" b="1">
                <a:solidFill>
                  <a:srgbClr val="5AC7DE"/>
                </a:solidFill>
                <a:latin typeface="Montserrat"/>
                <a:ea typeface="Montserrat"/>
                <a:cs typeface="Montserrat"/>
              </a:defRPr>
            </a:lvl1pPr>
          </a:lstStyle>
          <a:p>
            <a:pPr marL="0" marR="0" lvl="0" indent="0">
              <a:spcBef>
                <a:spcPts val="0"/>
              </a:spcBef>
              <a:spcAft>
                <a:spcPts val="0"/>
              </a:spcAft>
            </a:pPr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892449B-EB2A-D3D2-8091-624C52D3FF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446029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105570"/>
                </a:solidFill>
                <a:latin typeface="Montserrat" panose="000005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E573FF3-5F79-EAE4-D7C7-A2035BF718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269941"/>
            <a:ext cx="5157787" cy="3919722"/>
          </a:xfrm>
        </p:spPr>
        <p:txBody>
          <a:bodyPr>
            <a:normAutofit/>
          </a:bodyPr>
          <a:lstStyle>
            <a:lvl1pPr>
              <a:defRPr sz="2000">
                <a:solidFill>
                  <a:srgbClr val="105570"/>
                </a:solidFill>
                <a:latin typeface="Montserrat" panose="00000500000000000000" pitchFamily="2" charset="0"/>
              </a:defRPr>
            </a:lvl1pPr>
            <a:lvl2pPr>
              <a:defRPr sz="1800">
                <a:solidFill>
                  <a:srgbClr val="105570"/>
                </a:solidFill>
                <a:latin typeface="Montserrat" panose="00000500000000000000" pitchFamily="2" charset="0"/>
              </a:defRPr>
            </a:lvl2pPr>
            <a:lvl3pPr>
              <a:defRPr sz="1600">
                <a:solidFill>
                  <a:srgbClr val="105570"/>
                </a:solidFill>
                <a:latin typeface="Montserrat" panose="00000500000000000000" pitchFamily="2" charset="0"/>
              </a:defRPr>
            </a:lvl3pPr>
            <a:lvl4pPr>
              <a:defRPr sz="1400">
                <a:solidFill>
                  <a:srgbClr val="105570"/>
                </a:solidFill>
                <a:latin typeface="Montserrat" panose="00000500000000000000" pitchFamily="2" charset="0"/>
              </a:defRPr>
            </a:lvl4pPr>
            <a:lvl5pPr>
              <a:defRPr sz="1400">
                <a:solidFill>
                  <a:srgbClr val="105570"/>
                </a:solidFill>
                <a:latin typeface="Montserrat" panose="00000500000000000000" pitchFamily="2" charset="0"/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PE" dirty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9AE99BA3-EB35-D9C9-5B06-024218C5B4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446029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105570"/>
                </a:solidFill>
                <a:latin typeface="Montserrat" panose="000005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78327240-4BBE-3E30-1131-167805D08D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269941"/>
            <a:ext cx="5183188" cy="3919722"/>
          </a:xfrm>
        </p:spPr>
        <p:txBody>
          <a:bodyPr>
            <a:normAutofit/>
          </a:bodyPr>
          <a:lstStyle>
            <a:lvl1pPr>
              <a:defRPr sz="2000">
                <a:solidFill>
                  <a:srgbClr val="105570"/>
                </a:solidFill>
                <a:latin typeface="Montserrat" panose="00000500000000000000" pitchFamily="2" charset="0"/>
              </a:defRPr>
            </a:lvl1pPr>
            <a:lvl2pPr>
              <a:defRPr sz="1800">
                <a:solidFill>
                  <a:srgbClr val="105570"/>
                </a:solidFill>
                <a:latin typeface="Montserrat" panose="00000500000000000000" pitchFamily="2" charset="0"/>
              </a:defRPr>
            </a:lvl2pPr>
            <a:lvl3pPr>
              <a:defRPr sz="1600">
                <a:solidFill>
                  <a:srgbClr val="105570"/>
                </a:solidFill>
                <a:latin typeface="Montserrat" panose="00000500000000000000" pitchFamily="2" charset="0"/>
              </a:defRPr>
            </a:lvl3pPr>
            <a:lvl4pPr>
              <a:defRPr sz="1400">
                <a:solidFill>
                  <a:srgbClr val="105570"/>
                </a:solidFill>
                <a:latin typeface="Montserrat" panose="00000500000000000000" pitchFamily="2" charset="0"/>
              </a:defRPr>
            </a:lvl4pPr>
            <a:lvl5pPr>
              <a:defRPr sz="1400">
                <a:solidFill>
                  <a:srgbClr val="105570"/>
                </a:solidFill>
                <a:latin typeface="Montserrat" panose="00000500000000000000" pitchFamily="2" charset="0"/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A984F21-7CE4-E6E3-6C8B-A4272B7886A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78500" y="-5136"/>
            <a:ext cx="6413500" cy="876300"/>
          </a:xfrm>
          <a:prstGeom prst="rect">
            <a:avLst/>
          </a:prstGeom>
        </p:spPr>
      </p:pic>
      <p:cxnSp>
        <p:nvCxnSpPr>
          <p:cNvPr id="11" name="Straight Connector 8">
            <a:extLst>
              <a:ext uri="{FF2B5EF4-FFF2-40B4-BE49-F238E27FC236}">
                <a16:creationId xmlns:a16="http://schemas.microsoft.com/office/drawing/2014/main" id="{EEA5BFE7-6174-26E2-6BAB-6678308E1343}"/>
              </a:ext>
            </a:extLst>
          </p:cNvPr>
          <p:cNvCxnSpPr>
            <a:cxnSpLocks/>
          </p:cNvCxnSpPr>
          <p:nvPr userDrawn="1"/>
        </p:nvCxnSpPr>
        <p:spPr>
          <a:xfrm>
            <a:off x="833941" y="1264571"/>
            <a:ext cx="1683121" cy="0"/>
          </a:xfrm>
          <a:prstGeom prst="line">
            <a:avLst/>
          </a:prstGeom>
          <a:ln w="38100">
            <a:solidFill>
              <a:srgbClr val="49C5D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5164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9F6370D-A460-0A4D-9F0F-624F8A8828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5DF39B9-1D64-6345-B173-1AFF0EF4A5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48DE305-4BED-A64F-AA37-F0A52FC0DE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A0F0F-A0DF-FC4E-B0DA-E426C089CB97}" type="datetimeFigureOut">
              <a:rPr lang="es-PE" smtClean="0"/>
              <a:t>27/11/2023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ED1BF18-9B60-8C41-B67E-33269EF4BE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B99F86A-23BC-2A4B-B0BD-064842E26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65F83-9BBA-7242-8740-E58FC8E0DC8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2396748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C1A919-9A9E-C6E7-5CF4-B2BC9C222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817600" cy="923289"/>
          </a:xfr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spAutoFit/>
          </a:bodyPr>
          <a:lstStyle>
            <a:lvl1pPr>
              <a:defRPr lang="es-PE" sz="3000" b="1">
                <a:solidFill>
                  <a:srgbClr val="5AC7DE"/>
                </a:solidFill>
                <a:latin typeface="Montserrat"/>
                <a:ea typeface="Montserrat"/>
                <a:cs typeface="Montserrat"/>
              </a:defRPr>
            </a:lvl1pPr>
          </a:lstStyle>
          <a:p>
            <a:pPr marL="0" marR="0" lvl="0" indent="0">
              <a:spcBef>
                <a:spcPts val="0"/>
              </a:spcBef>
              <a:spcAft>
                <a:spcPts val="0"/>
              </a:spcAft>
            </a:pPr>
            <a:r>
              <a:rPr lang="es-ES"/>
              <a:t>Haga clic para modificar el estilo de título del patrón</a:t>
            </a:r>
            <a:endParaRPr lang="es-PE"/>
          </a:p>
        </p:txBody>
      </p:sp>
      <p:pic>
        <p:nvPicPr>
          <p:cNvPr id="6" name="Picture 9">
            <a:extLst>
              <a:ext uri="{FF2B5EF4-FFF2-40B4-BE49-F238E27FC236}">
                <a16:creationId xmlns:a16="http://schemas.microsoft.com/office/drawing/2014/main" id="{156C4179-38B5-47FF-EA87-3B9BAE2DB6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78500" y="-5136"/>
            <a:ext cx="6413500" cy="876300"/>
          </a:xfrm>
          <a:prstGeom prst="rect">
            <a:avLst/>
          </a:prstGeom>
        </p:spPr>
      </p:pic>
      <p:cxnSp>
        <p:nvCxnSpPr>
          <p:cNvPr id="7" name="Straight Connector 8">
            <a:extLst>
              <a:ext uri="{FF2B5EF4-FFF2-40B4-BE49-F238E27FC236}">
                <a16:creationId xmlns:a16="http://schemas.microsoft.com/office/drawing/2014/main" id="{407A91FB-7AC0-650D-5901-16ED7A7FA21A}"/>
              </a:ext>
            </a:extLst>
          </p:cNvPr>
          <p:cNvCxnSpPr>
            <a:cxnSpLocks/>
          </p:cNvCxnSpPr>
          <p:nvPr userDrawn="1"/>
        </p:nvCxnSpPr>
        <p:spPr>
          <a:xfrm>
            <a:off x="833941" y="1264571"/>
            <a:ext cx="1683121" cy="0"/>
          </a:xfrm>
          <a:prstGeom prst="line">
            <a:avLst/>
          </a:prstGeom>
          <a:ln w="38100">
            <a:solidFill>
              <a:srgbClr val="49C5D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11969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Solo el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C1A919-9A9E-C6E7-5CF4-B2BC9C222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817600" cy="923289"/>
          </a:xfr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spAutoFit/>
          </a:bodyPr>
          <a:lstStyle>
            <a:lvl1pPr>
              <a:defRPr lang="es-PE" sz="3000" b="1">
                <a:solidFill>
                  <a:srgbClr val="5AC7DE"/>
                </a:solidFill>
                <a:latin typeface="Montserrat"/>
                <a:ea typeface="Montserrat"/>
                <a:cs typeface="Montserrat"/>
              </a:defRPr>
            </a:lvl1pPr>
          </a:lstStyle>
          <a:p>
            <a:pPr marL="0" marR="0" lvl="0" indent="0">
              <a:spcBef>
                <a:spcPts val="0"/>
              </a:spcBef>
              <a:spcAft>
                <a:spcPts val="0"/>
              </a:spcAft>
            </a:pPr>
            <a:r>
              <a:rPr lang="es-ES"/>
              <a:t>Haga clic para modificar el estilo de título del patrón</a:t>
            </a:r>
            <a:endParaRPr lang="es-PE"/>
          </a:p>
        </p:txBody>
      </p:sp>
      <p:pic>
        <p:nvPicPr>
          <p:cNvPr id="6" name="Picture 9">
            <a:extLst>
              <a:ext uri="{FF2B5EF4-FFF2-40B4-BE49-F238E27FC236}">
                <a16:creationId xmlns:a16="http://schemas.microsoft.com/office/drawing/2014/main" id="{156C4179-38B5-47FF-EA87-3B9BAE2DB6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78500" y="-5136"/>
            <a:ext cx="6413500" cy="876300"/>
          </a:xfrm>
          <a:prstGeom prst="rect">
            <a:avLst/>
          </a:prstGeom>
        </p:spPr>
      </p:pic>
      <p:cxnSp>
        <p:nvCxnSpPr>
          <p:cNvPr id="7" name="Straight Connector 8">
            <a:extLst>
              <a:ext uri="{FF2B5EF4-FFF2-40B4-BE49-F238E27FC236}">
                <a16:creationId xmlns:a16="http://schemas.microsoft.com/office/drawing/2014/main" id="{407A91FB-7AC0-650D-5901-16ED7A7FA21A}"/>
              </a:ext>
            </a:extLst>
          </p:cNvPr>
          <p:cNvCxnSpPr>
            <a:cxnSpLocks/>
          </p:cNvCxnSpPr>
          <p:nvPr userDrawn="1"/>
        </p:nvCxnSpPr>
        <p:spPr>
          <a:xfrm>
            <a:off x="833941" y="1264571"/>
            <a:ext cx="1683121" cy="0"/>
          </a:xfrm>
          <a:prstGeom prst="line">
            <a:avLst/>
          </a:prstGeom>
          <a:ln w="38100">
            <a:solidFill>
              <a:srgbClr val="49C5D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30913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>
            <a:extLst>
              <a:ext uri="{FF2B5EF4-FFF2-40B4-BE49-F238E27FC236}">
                <a16:creationId xmlns:a16="http://schemas.microsoft.com/office/drawing/2014/main" id="{EFD41910-B108-F687-2E14-8370B37AD6E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78500" y="-5136"/>
            <a:ext cx="6413500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5452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En blanc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>
            <a:extLst>
              <a:ext uri="{FF2B5EF4-FFF2-40B4-BE49-F238E27FC236}">
                <a16:creationId xmlns:a16="http://schemas.microsoft.com/office/drawing/2014/main" id="{EFD41910-B108-F687-2E14-8370B37AD6E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78500" y="-5136"/>
            <a:ext cx="6413500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9456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er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>
            <a:extLst>
              <a:ext uri="{FF2B5EF4-FFF2-40B4-BE49-F238E27FC236}">
                <a16:creationId xmlns:a16="http://schemas.microsoft.com/office/drawing/2014/main" id="{2ECFA7C3-98C2-22F0-B6C1-70CDBAD93496}"/>
              </a:ext>
            </a:extLst>
          </p:cNvPr>
          <p:cNvSpPr txBox="1"/>
          <p:nvPr userDrawn="1"/>
        </p:nvSpPr>
        <p:spPr>
          <a:xfrm>
            <a:off x="4247577" y="2921168"/>
            <a:ext cx="369684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  <a:latin typeface="Montserrat" pitchFamily="2" charset="77"/>
              </a:rPr>
              <a:t>GRACIAS</a:t>
            </a:r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E760155D-F9E0-90FD-78A1-47CB944840D8}"/>
              </a:ext>
            </a:extLst>
          </p:cNvPr>
          <p:cNvSpPr txBox="1"/>
          <p:nvPr userDrawn="1"/>
        </p:nvSpPr>
        <p:spPr>
          <a:xfrm>
            <a:off x="7697986" y="4879324"/>
            <a:ext cx="43492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i="1" dirty="0">
                <a:solidFill>
                  <a:schemeClr val="bg1"/>
                </a:solidFill>
                <a:latin typeface="Montserrat SemiBold" pitchFamily="2" charset="77"/>
              </a:rPr>
              <a:t>#</a:t>
            </a:r>
            <a:r>
              <a:rPr lang="en-US" sz="2400" b="1" i="1" dirty="0" err="1">
                <a:solidFill>
                  <a:schemeClr val="bg1"/>
                </a:solidFill>
                <a:latin typeface="Montserrat SemiBold" pitchFamily="2" charset="77"/>
              </a:rPr>
              <a:t>JuntosparaCrearyCrecer</a:t>
            </a:r>
            <a:endParaRPr lang="en-US" sz="2400" b="1" i="1" dirty="0">
              <a:solidFill>
                <a:schemeClr val="bg1"/>
              </a:solidFill>
              <a:latin typeface="Montserrat SemiBol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4761447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B98061-4F86-B340-9507-BC8CAC109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9821A33-97DB-FF4E-ADCF-31174C6577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F9B4867-20B0-0C46-9903-7E1750A457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A0F0F-A0DF-FC4E-B0DA-E426C089CB97}" type="datetimeFigureOut">
              <a:rPr lang="es-PE" smtClean="0"/>
              <a:t>27/11/2023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BB6DEB2-7160-3F42-A9F0-87125EA79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C9C3394-67A4-E540-B594-51966C34D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65F83-9BBA-7242-8740-E58FC8E0DC8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6270344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F0409D3-706F-F845-84AF-3B0E731850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1014FC8-7E17-3E4A-82F9-E7AEDEB556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PE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C3D96E3-0BEB-2A44-8A05-7BBC49752B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PE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DF6104E-34BE-AF4E-BC4E-504FDC5956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A0F0F-A0DF-FC4E-B0DA-E426C089CB97}" type="datetimeFigureOut">
              <a:rPr lang="es-PE" smtClean="0"/>
              <a:t>27/11/2023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4DAE353-2958-1944-A7CA-973772C40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A7233E3-28B4-9E4B-8438-9EF2B1327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65F83-9BBA-7242-8740-E58FC8E0DC8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8408784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74B74C-BBDE-A549-9939-1AC46AFED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2A5E608-4B7D-1A40-AB6D-A1CFC47BE8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PE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047CCCD-9978-9748-BB51-37C71E7F6B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PE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5A919C7-5B61-AB4D-9961-72B690BC15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PE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DE12BBDE-414C-2B48-9475-2D39795864A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PE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A742733C-0028-7A4D-A244-89BEC909EF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A0F0F-A0DF-FC4E-B0DA-E426C089CB97}" type="datetimeFigureOut">
              <a:rPr lang="es-PE" smtClean="0"/>
              <a:t>27/11/2023</a:t>
            </a:fld>
            <a:endParaRPr lang="es-PE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5052B73D-D905-B141-80AF-9EE70771CC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17FAA8DB-00B2-FC40-994D-95F8C374E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65F83-9BBA-7242-8740-E58FC8E0DC8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7308913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8C18DD-905C-CE4D-AF09-84970254BF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363BA326-CD54-5B45-AADD-55E1AFB14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A0F0F-A0DF-FC4E-B0DA-E426C089CB97}" type="datetimeFigureOut">
              <a:rPr lang="es-PE" smtClean="0"/>
              <a:t>27/11/2023</a:t>
            </a:fld>
            <a:endParaRPr lang="es-PE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03B08F6A-7E35-2D47-B520-A99BA123DD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36388C5-ACC5-6F49-95AE-7B4A40E0F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65F83-9BBA-7242-8740-E58FC8E0DC8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6374590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2BA30C38-FA4C-CF41-AC15-0A8824122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A0F0F-A0DF-FC4E-B0DA-E426C089CB97}" type="datetimeFigureOut">
              <a:rPr lang="es-PE" smtClean="0"/>
              <a:t>27/11/2023</a:t>
            </a:fld>
            <a:endParaRPr lang="es-PE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1F5BB44D-825F-D241-B870-A77849D863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A54E2A0-2959-DC43-9D98-0846A9080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65F83-9BBA-7242-8740-E58FC8E0DC8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5658599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2F1C0F-CB6C-8545-A53F-9A6C6FCEE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6F57EC9-B322-0C46-8A9F-E7480A07F5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5615144-18B4-824B-BA14-05A2E13D17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PE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5E0037E-5EF8-884B-8886-7C51728AD8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A0F0F-A0DF-FC4E-B0DA-E426C089CB97}" type="datetimeFigureOut">
              <a:rPr lang="es-PE" smtClean="0"/>
              <a:t>27/11/2023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0ACDC68-6DF5-2444-8DB7-DDB716277D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1A93771-F66F-884B-8D82-B15EC13BE0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65F83-9BBA-7242-8740-E58FC8E0DC8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4283375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76A3AE0-2754-B34E-BD68-4CCDD74C2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4B97AF36-B124-4348-B7A5-4165B69D1E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44AD877-D198-B44D-A01B-A1F4BAC3C3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PE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05BE0FC-2A20-8742-8781-15C93F09F4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A0F0F-A0DF-FC4E-B0DA-E426C089CB97}" type="datetimeFigureOut">
              <a:rPr lang="es-PE" smtClean="0"/>
              <a:t>27/11/2023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8BCFB33-5ED9-FE4F-9E08-90FD1DDD4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C2EF18B-86E8-EC4B-B363-336B4C273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65F83-9BBA-7242-8740-E58FC8E0DC8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9096297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B664386E-9C37-544C-8765-BAE04031AB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099C687-414A-FD4A-AB80-4172334B06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s-ES"/>
              <a:t>Editar los estilos de texto del patrón
Segundo nivel
Tercer nivel
Cuarto nivel
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D4C0B03-679F-4B4F-9927-60043BD823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CA0F0F-A0DF-FC4E-B0DA-E426C089CB97}" type="datetimeFigureOut">
              <a:rPr lang="es-PE" smtClean="0"/>
              <a:t>27/11/2023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027A2E0-4868-4F43-9135-1C6C29077D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67C53B0-954D-4B4C-ABB0-2CEF1EE450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F65F83-9BBA-7242-8740-E58FC8E0DC8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828614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8E427237-3090-28F1-C9B5-2C407B0D8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90EAE2D-E54A-DB7C-3D72-6270EFCFC6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652919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3.png"/><Relationship Id="rId7" Type="http://schemas.openxmlformats.org/officeDocument/2006/relationships/image" Target="../media/image56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3.png"/><Relationship Id="rId9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emf"/><Relationship Id="rId13" Type="http://schemas.openxmlformats.org/officeDocument/2006/relationships/image" Target="../media/image31.emf"/><Relationship Id="rId3" Type="http://schemas.openxmlformats.org/officeDocument/2006/relationships/image" Target="../media/image21.emf"/><Relationship Id="rId7" Type="http://schemas.openxmlformats.org/officeDocument/2006/relationships/image" Target="../media/image25.emf"/><Relationship Id="rId12" Type="http://schemas.openxmlformats.org/officeDocument/2006/relationships/image" Target="../media/image30.emf"/><Relationship Id="rId2" Type="http://schemas.openxmlformats.org/officeDocument/2006/relationships/image" Target="../media/image16.jpg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emf"/><Relationship Id="rId11" Type="http://schemas.openxmlformats.org/officeDocument/2006/relationships/image" Target="../media/image29.emf"/><Relationship Id="rId5" Type="http://schemas.openxmlformats.org/officeDocument/2006/relationships/image" Target="../media/image23.emf"/><Relationship Id="rId15" Type="http://schemas.openxmlformats.org/officeDocument/2006/relationships/image" Target="../media/image33.emf"/><Relationship Id="rId10" Type="http://schemas.openxmlformats.org/officeDocument/2006/relationships/image" Target="../media/image28.emf"/><Relationship Id="rId4" Type="http://schemas.openxmlformats.org/officeDocument/2006/relationships/image" Target="../media/image22.emf"/><Relationship Id="rId9" Type="http://schemas.openxmlformats.org/officeDocument/2006/relationships/image" Target="../media/image27.emf"/><Relationship Id="rId14" Type="http://schemas.openxmlformats.org/officeDocument/2006/relationships/image" Target="../media/image32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.png"/><Relationship Id="rId9" Type="http://schemas.openxmlformats.org/officeDocument/2006/relationships/image" Target="../media/image39.png"/><Relationship Id="rId14" Type="http://schemas.openxmlformats.org/officeDocument/2006/relationships/image" Target="../media/image4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2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CC2A114-A274-2B40-B283-CD9A029CFAA8}"/>
              </a:ext>
            </a:extLst>
          </p:cNvPr>
          <p:cNvSpPr txBox="1"/>
          <p:nvPr/>
        </p:nvSpPr>
        <p:spPr>
          <a:xfrm>
            <a:off x="746975" y="2640168"/>
            <a:ext cx="5125791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500" b="1" dirty="0">
                <a:solidFill>
                  <a:srgbClr val="09556F"/>
                </a:solidFill>
                <a:latin typeface="Montserrat" pitchFamily="2" charset="77"/>
              </a:rPr>
              <a:t>SISTEMA NACIONAL DE CIENCIA, TECNOLOGÍA E INNOVACIÓN</a:t>
            </a:r>
            <a:endParaRPr lang="es-PE" sz="2500" b="1" dirty="0">
              <a:solidFill>
                <a:srgbClr val="09556F"/>
              </a:solidFill>
              <a:latin typeface="Montserrat" pitchFamily="2" charset="77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43AFF6-0537-8945-9661-798EBCADBFE9}"/>
              </a:ext>
            </a:extLst>
          </p:cNvPr>
          <p:cNvSpPr txBox="1"/>
          <p:nvPr/>
        </p:nvSpPr>
        <p:spPr>
          <a:xfrm>
            <a:off x="746975" y="1983348"/>
            <a:ext cx="50098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>
                <a:solidFill>
                  <a:schemeClr val="bg1"/>
                </a:solidFill>
                <a:latin typeface="Montserrat SemiBold" pitchFamily="2" charset="77"/>
              </a:rPr>
              <a:t>Proyecto de Mejoramiento y Ampliación de los servicios de CTI para fortalecer el</a:t>
            </a:r>
            <a:endParaRPr lang="es-ES_tradnl" b="1" dirty="0">
              <a:solidFill>
                <a:schemeClr val="bg1"/>
              </a:solidFill>
              <a:latin typeface="Montserrat SemiBold" pitchFamily="2" charset="77"/>
            </a:endParaRPr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1F317364-3450-416B-38CA-6CEAEC9116F9}"/>
              </a:ext>
            </a:extLst>
          </p:cNvPr>
          <p:cNvSpPr txBox="1"/>
          <p:nvPr/>
        </p:nvSpPr>
        <p:spPr>
          <a:xfrm>
            <a:off x="746975" y="4222159"/>
            <a:ext cx="512579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>
                <a:solidFill>
                  <a:srgbClr val="09556F"/>
                </a:solidFill>
                <a:latin typeface="Montserrat" pitchFamily="2" charset="77"/>
              </a:rPr>
              <a:t>Jubalt</a:t>
            </a:r>
            <a:r>
              <a:rPr lang="es-MX" sz="2400" b="1" dirty="0">
                <a:solidFill>
                  <a:srgbClr val="09556F"/>
                </a:solidFill>
                <a:latin typeface="Montserrat" pitchFamily="2" charset="77"/>
              </a:rPr>
              <a:t> Álvarez Salazar</a:t>
            </a:r>
          </a:p>
          <a:p>
            <a:r>
              <a:rPr lang="es-MX" b="1" dirty="0">
                <a:solidFill>
                  <a:srgbClr val="09556F"/>
                </a:solidFill>
                <a:latin typeface="Montserrat" pitchFamily="2" charset="77"/>
                <a:cs typeface="Arial" panose="020B0604020202020204" pitchFamily="34" charset="0"/>
              </a:rPr>
              <a:t>Coordinador adjunto</a:t>
            </a:r>
            <a:endParaRPr lang="es-PE" sz="2400" b="1" dirty="0">
              <a:solidFill>
                <a:srgbClr val="09556F"/>
              </a:solidFill>
              <a:latin typeface="Montserrat" pitchFamily="2" charset="77"/>
              <a:cs typeface="Arial" panose="020B0604020202020204" pitchFamily="34" charset="0"/>
            </a:endParaRPr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63AB098A-7DE3-724C-B028-CD1D69C72DEB}"/>
              </a:ext>
            </a:extLst>
          </p:cNvPr>
          <p:cNvSpPr txBox="1"/>
          <p:nvPr/>
        </p:nvSpPr>
        <p:spPr>
          <a:xfrm>
            <a:off x="746975" y="5296319"/>
            <a:ext cx="5125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>
                <a:solidFill>
                  <a:srgbClr val="09556F"/>
                </a:solidFill>
                <a:latin typeface="Montserrat" pitchFamily="2" charset="77"/>
                <a:cs typeface="Arial" panose="020B0604020202020204" pitchFamily="34" charset="0"/>
              </a:rPr>
              <a:t>Lima, 31 de mayo de 2023</a:t>
            </a:r>
            <a:endParaRPr lang="es-PE" b="1" dirty="0">
              <a:solidFill>
                <a:srgbClr val="09556F"/>
              </a:solidFill>
              <a:latin typeface="Montserrat" pitchFamily="2" charset="7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05080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ear">
            <a:extLst>
              <a:ext uri="{FF2B5EF4-FFF2-40B4-BE49-F238E27FC236}">
                <a16:creationId xmlns:a16="http://schemas.microsoft.com/office/drawing/2014/main" id="{0C84EC07-FB15-5949-B7D4-F030147E8ABE}"/>
              </a:ext>
            </a:extLst>
          </p:cNvPr>
          <p:cNvSpPr>
            <a:spLocks noEditPoints="1"/>
          </p:cNvSpPr>
          <p:nvPr/>
        </p:nvSpPr>
        <p:spPr bwMode="auto">
          <a:xfrm>
            <a:off x="8538678" y="0"/>
            <a:ext cx="4199358" cy="4181220"/>
          </a:xfrm>
          <a:custGeom>
            <a:avLst/>
            <a:gdLst>
              <a:gd name="T0" fmla="*/ 219 w 256"/>
              <a:gd name="T1" fmla="*/ 98 h 256"/>
              <a:gd name="T2" fmla="*/ 228 w 256"/>
              <a:gd name="T3" fmla="*/ 53 h 256"/>
              <a:gd name="T4" fmla="*/ 206 w 256"/>
              <a:gd name="T5" fmla="*/ 26 h 256"/>
              <a:gd name="T6" fmla="*/ 158 w 256"/>
              <a:gd name="T7" fmla="*/ 37 h 256"/>
              <a:gd name="T8" fmla="*/ 114 w 256"/>
              <a:gd name="T9" fmla="*/ 0 h 256"/>
              <a:gd name="T10" fmla="*/ 97 w 256"/>
              <a:gd name="T11" fmla="*/ 37 h 256"/>
              <a:gd name="T12" fmla="*/ 50 w 256"/>
              <a:gd name="T13" fmla="*/ 26 h 256"/>
              <a:gd name="T14" fmla="*/ 26 w 256"/>
              <a:gd name="T15" fmla="*/ 50 h 256"/>
              <a:gd name="T16" fmla="*/ 37 w 256"/>
              <a:gd name="T17" fmla="*/ 97 h 256"/>
              <a:gd name="T18" fmla="*/ 0 w 256"/>
              <a:gd name="T19" fmla="*/ 114 h 256"/>
              <a:gd name="T20" fmla="*/ 4 w 256"/>
              <a:gd name="T21" fmla="*/ 146 h 256"/>
              <a:gd name="T22" fmla="*/ 28 w 256"/>
              <a:gd name="T23" fmla="*/ 203 h 256"/>
              <a:gd name="T24" fmla="*/ 50 w 256"/>
              <a:gd name="T25" fmla="*/ 230 h 256"/>
              <a:gd name="T26" fmla="*/ 85 w 256"/>
              <a:gd name="T27" fmla="*/ 214 h 256"/>
              <a:gd name="T28" fmla="*/ 110 w 256"/>
              <a:gd name="T29" fmla="*/ 252 h 256"/>
              <a:gd name="T30" fmla="*/ 146 w 256"/>
              <a:gd name="T31" fmla="*/ 252 h 256"/>
              <a:gd name="T32" fmla="*/ 171 w 256"/>
              <a:gd name="T33" fmla="*/ 214 h 256"/>
              <a:gd name="T34" fmla="*/ 209 w 256"/>
              <a:gd name="T35" fmla="*/ 228 h 256"/>
              <a:gd name="T36" fmla="*/ 228 w 256"/>
              <a:gd name="T37" fmla="*/ 203 h 256"/>
              <a:gd name="T38" fmla="*/ 219 w 256"/>
              <a:gd name="T39" fmla="*/ 158 h 256"/>
              <a:gd name="T40" fmla="*/ 256 w 256"/>
              <a:gd name="T41" fmla="*/ 114 h 256"/>
              <a:gd name="T42" fmla="*/ 211 w 256"/>
              <a:gd name="T43" fmla="*/ 156 h 256"/>
              <a:gd name="T44" fmla="*/ 206 w 256"/>
              <a:gd name="T45" fmla="*/ 220 h 256"/>
              <a:gd name="T46" fmla="*/ 138 w 256"/>
              <a:gd name="T47" fmla="*/ 248 h 256"/>
              <a:gd name="T48" fmla="*/ 89 w 256"/>
              <a:gd name="T49" fmla="*/ 207 h 256"/>
              <a:gd name="T50" fmla="*/ 49 w 256"/>
              <a:gd name="T51" fmla="*/ 167 h 256"/>
              <a:gd name="T52" fmla="*/ 8 w 256"/>
              <a:gd name="T53" fmla="*/ 118 h 256"/>
              <a:gd name="T54" fmla="*/ 36 w 256"/>
              <a:gd name="T55" fmla="*/ 50 h 256"/>
              <a:gd name="T56" fmla="*/ 100 w 256"/>
              <a:gd name="T57" fmla="*/ 45 h 256"/>
              <a:gd name="T58" fmla="*/ 156 w 256"/>
              <a:gd name="T59" fmla="*/ 45 h 256"/>
              <a:gd name="T60" fmla="*/ 220 w 256"/>
              <a:gd name="T61" fmla="*/ 50 h 256"/>
              <a:gd name="T62" fmla="*/ 248 w 256"/>
              <a:gd name="T63" fmla="*/ 118 h 256"/>
              <a:gd name="T64" fmla="*/ 168 w 256"/>
              <a:gd name="T65" fmla="*/ 94 h 256"/>
              <a:gd name="T66" fmla="*/ 132 w 256"/>
              <a:gd name="T67" fmla="*/ 90 h 256"/>
              <a:gd name="T68" fmla="*/ 124 w 256"/>
              <a:gd name="T69" fmla="*/ 90 h 256"/>
              <a:gd name="T70" fmla="*/ 88 w 256"/>
              <a:gd name="T71" fmla="*/ 94 h 256"/>
              <a:gd name="T72" fmla="*/ 76 w 256"/>
              <a:gd name="T73" fmla="*/ 124 h 256"/>
              <a:gd name="T74" fmla="*/ 98 w 256"/>
              <a:gd name="T75" fmla="*/ 152 h 256"/>
              <a:gd name="T76" fmla="*/ 104 w 256"/>
              <a:gd name="T77" fmla="*/ 158 h 256"/>
              <a:gd name="T78" fmla="*/ 132 w 256"/>
              <a:gd name="T79" fmla="*/ 180 h 256"/>
              <a:gd name="T80" fmla="*/ 162 w 256"/>
              <a:gd name="T81" fmla="*/ 168 h 256"/>
              <a:gd name="T82" fmla="*/ 166 w 256"/>
              <a:gd name="T83" fmla="*/ 132 h 256"/>
              <a:gd name="T84" fmla="*/ 166 w 256"/>
              <a:gd name="T85" fmla="*/ 124 h 256"/>
              <a:gd name="T86" fmla="*/ 98 w 256"/>
              <a:gd name="T87" fmla="*/ 128 h 256"/>
              <a:gd name="T88" fmla="*/ 128 w 256"/>
              <a:gd name="T89" fmla="*/ 158 h 256"/>
              <a:gd name="T90" fmla="*/ 128 w 256"/>
              <a:gd name="T91" fmla="*/ 132 h 2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256" h="256">
                <a:moveTo>
                  <a:pt x="255" y="111"/>
                </a:moveTo>
                <a:cubicBezTo>
                  <a:pt x="254" y="110"/>
                  <a:pt x="253" y="110"/>
                  <a:pt x="252" y="110"/>
                </a:cubicBezTo>
                <a:cubicBezTo>
                  <a:pt x="240" y="110"/>
                  <a:pt x="221" y="106"/>
                  <a:pt x="219" y="98"/>
                </a:cubicBezTo>
                <a:cubicBezTo>
                  <a:pt x="219" y="98"/>
                  <a:pt x="219" y="97"/>
                  <a:pt x="219" y="97"/>
                </a:cubicBezTo>
                <a:cubicBezTo>
                  <a:pt x="218" y="93"/>
                  <a:pt x="216" y="89"/>
                  <a:pt x="214" y="85"/>
                </a:cubicBezTo>
                <a:cubicBezTo>
                  <a:pt x="209" y="77"/>
                  <a:pt x="220" y="61"/>
                  <a:pt x="228" y="53"/>
                </a:cubicBezTo>
                <a:cubicBezTo>
                  <a:pt x="230" y="52"/>
                  <a:pt x="230" y="49"/>
                  <a:pt x="228" y="47"/>
                </a:cubicBezTo>
                <a:cubicBezTo>
                  <a:pt x="209" y="28"/>
                  <a:pt x="209" y="28"/>
                  <a:pt x="209" y="28"/>
                </a:cubicBezTo>
                <a:cubicBezTo>
                  <a:pt x="208" y="27"/>
                  <a:pt x="207" y="26"/>
                  <a:pt x="206" y="26"/>
                </a:cubicBezTo>
                <a:cubicBezTo>
                  <a:pt x="205" y="26"/>
                  <a:pt x="204" y="27"/>
                  <a:pt x="203" y="28"/>
                </a:cubicBezTo>
                <a:cubicBezTo>
                  <a:pt x="194" y="36"/>
                  <a:pt x="179" y="47"/>
                  <a:pt x="171" y="42"/>
                </a:cubicBezTo>
                <a:cubicBezTo>
                  <a:pt x="167" y="40"/>
                  <a:pt x="163" y="38"/>
                  <a:pt x="158" y="37"/>
                </a:cubicBezTo>
                <a:cubicBezTo>
                  <a:pt x="150" y="35"/>
                  <a:pt x="146" y="16"/>
                  <a:pt x="146" y="4"/>
                </a:cubicBezTo>
                <a:cubicBezTo>
                  <a:pt x="146" y="2"/>
                  <a:pt x="144" y="0"/>
                  <a:pt x="142" y="0"/>
                </a:cubicBezTo>
                <a:cubicBezTo>
                  <a:pt x="114" y="0"/>
                  <a:pt x="114" y="0"/>
                  <a:pt x="114" y="0"/>
                </a:cubicBezTo>
                <a:cubicBezTo>
                  <a:pt x="112" y="0"/>
                  <a:pt x="110" y="2"/>
                  <a:pt x="110" y="4"/>
                </a:cubicBezTo>
                <a:cubicBezTo>
                  <a:pt x="110" y="16"/>
                  <a:pt x="106" y="35"/>
                  <a:pt x="98" y="37"/>
                </a:cubicBezTo>
                <a:cubicBezTo>
                  <a:pt x="98" y="37"/>
                  <a:pt x="97" y="37"/>
                  <a:pt x="97" y="37"/>
                </a:cubicBezTo>
                <a:cubicBezTo>
                  <a:pt x="93" y="38"/>
                  <a:pt x="89" y="40"/>
                  <a:pt x="85" y="42"/>
                </a:cubicBezTo>
                <a:cubicBezTo>
                  <a:pt x="77" y="47"/>
                  <a:pt x="62" y="36"/>
                  <a:pt x="53" y="28"/>
                </a:cubicBezTo>
                <a:cubicBezTo>
                  <a:pt x="52" y="27"/>
                  <a:pt x="51" y="26"/>
                  <a:pt x="50" y="26"/>
                </a:cubicBezTo>
                <a:cubicBezTo>
                  <a:pt x="49" y="26"/>
                  <a:pt x="48" y="27"/>
                  <a:pt x="47" y="28"/>
                </a:cubicBezTo>
                <a:cubicBezTo>
                  <a:pt x="28" y="47"/>
                  <a:pt x="28" y="47"/>
                  <a:pt x="28" y="47"/>
                </a:cubicBezTo>
                <a:cubicBezTo>
                  <a:pt x="27" y="48"/>
                  <a:pt x="26" y="49"/>
                  <a:pt x="26" y="50"/>
                </a:cubicBezTo>
                <a:cubicBezTo>
                  <a:pt x="26" y="51"/>
                  <a:pt x="27" y="52"/>
                  <a:pt x="28" y="53"/>
                </a:cubicBezTo>
                <a:cubicBezTo>
                  <a:pt x="36" y="62"/>
                  <a:pt x="47" y="77"/>
                  <a:pt x="42" y="85"/>
                </a:cubicBezTo>
                <a:cubicBezTo>
                  <a:pt x="40" y="89"/>
                  <a:pt x="38" y="93"/>
                  <a:pt x="37" y="97"/>
                </a:cubicBezTo>
                <a:cubicBezTo>
                  <a:pt x="37" y="97"/>
                  <a:pt x="37" y="98"/>
                  <a:pt x="37" y="98"/>
                </a:cubicBezTo>
                <a:cubicBezTo>
                  <a:pt x="35" y="106"/>
                  <a:pt x="16" y="110"/>
                  <a:pt x="4" y="110"/>
                </a:cubicBezTo>
                <a:cubicBezTo>
                  <a:pt x="2" y="110"/>
                  <a:pt x="0" y="112"/>
                  <a:pt x="0" y="114"/>
                </a:cubicBezTo>
                <a:cubicBezTo>
                  <a:pt x="0" y="142"/>
                  <a:pt x="0" y="142"/>
                  <a:pt x="0" y="142"/>
                </a:cubicBezTo>
                <a:cubicBezTo>
                  <a:pt x="0" y="143"/>
                  <a:pt x="0" y="144"/>
                  <a:pt x="1" y="145"/>
                </a:cubicBezTo>
                <a:cubicBezTo>
                  <a:pt x="2" y="146"/>
                  <a:pt x="3" y="146"/>
                  <a:pt x="4" y="146"/>
                </a:cubicBezTo>
                <a:cubicBezTo>
                  <a:pt x="16" y="146"/>
                  <a:pt x="35" y="150"/>
                  <a:pt x="37" y="159"/>
                </a:cubicBezTo>
                <a:cubicBezTo>
                  <a:pt x="38" y="163"/>
                  <a:pt x="40" y="167"/>
                  <a:pt x="42" y="171"/>
                </a:cubicBezTo>
                <a:cubicBezTo>
                  <a:pt x="47" y="179"/>
                  <a:pt x="36" y="194"/>
                  <a:pt x="28" y="203"/>
                </a:cubicBezTo>
                <a:cubicBezTo>
                  <a:pt x="26" y="204"/>
                  <a:pt x="26" y="207"/>
                  <a:pt x="28" y="209"/>
                </a:cubicBezTo>
                <a:cubicBezTo>
                  <a:pt x="47" y="228"/>
                  <a:pt x="47" y="228"/>
                  <a:pt x="47" y="228"/>
                </a:cubicBezTo>
                <a:cubicBezTo>
                  <a:pt x="48" y="229"/>
                  <a:pt x="49" y="230"/>
                  <a:pt x="50" y="230"/>
                </a:cubicBezTo>
                <a:cubicBezTo>
                  <a:pt x="50" y="230"/>
                  <a:pt x="50" y="230"/>
                  <a:pt x="50" y="230"/>
                </a:cubicBezTo>
                <a:cubicBezTo>
                  <a:pt x="51" y="230"/>
                  <a:pt x="52" y="229"/>
                  <a:pt x="53" y="228"/>
                </a:cubicBezTo>
                <a:cubicBezTo>
                  <a:pt x="62" y="220"/>
                  <a:pt x="77" y="209"/>
                  <a:pt x="85" y="214"/>
                </a:cubicBezTo>
                <a:cubicBezTo>
                  <a:pt x="89" y="216"/>
                  <a:pt x="93" y="218"/>
                  <a:pt x="97" y="219"/>
                </a:cubicBezTo>
                <a:cubicBezTo>
                  <a:pt x="97" y="219"/>
                  <a:pt x="98" y="219"/>
                  <a:pt x="98" y="219"/>
                </a:cubicBezTo>
                <a:cubicBezTo>
                  <a:pt x="106" y="221"/>
                  <a:pt x="110" y="240"/>
                  <a:pt x="110" y="252"/>
                </a:cubicBezTo>
                <a:cubicBezTo>
                  <a:pt x="110" y="254"/>
                  <a:pt x="112" y="256"/>
                  <a:pt x="114" y="256"/>
                </a:cubicBezTo>
                <a:cubicBezTo>
                  <a:pt x="142" y="256"/>
                  <a:pt x="142" y="256"/>
                  <a:pt x="142" y="256"/>
                </a:cubicBezTo>
                <a:cubicBezTo>
                  <a:pt x="144" y="256"/>
                  <a:pt x="146" y="254"/>
                  <a:pt x="146" y="252"/>
                </a:cubicBezTo>
                <a:cubicBezTo>
                  <a:pt x="146" y="240"/>
                  <a:pt x="150" y="221"/>
                  <a:pt x="158" y="219"/>
                </a:cubicBezTo>
                <a:cubicBezTo>
                  <a:pt x="158" y="219"/>
                  <a:pt x="159" y="219"/>
                  <a:pt x="159" y="219"/>
                </a:cubicBezTo>
                <a:cubicBezTo>
                  <a:pt x="163" y="218"/>
                  <a:pt x="167" y="216"/>
                  <a:pt x="171" y="214"/>
                </a:cubicBezTo>
                <a:cubicBezTo>
                  <a:pt x="171" y="214"/>
                  <a:pt x="171" y="214"/>
                  <a:pt x="171" y="214"/>
                </a:cubicBezTo>
                <a:cubicBezTo>
                  <a:pt x="179" y="209"/>
                  <a:pt x="194" y="220"/>
                  <a:pt x="203" y="228"/>
                </a:cubicBezTo>
                <a:cubicBezTo>
                  <a:pt x="204" y="230"/>
                  <a:pt x="207" y="230"/>
                  <a:pt x="209" y="228"/>
                </a:cubicBezTo>
                <a:cubicBezTo>
                  <a:pt x="228" y="209"/>
                  <a:pt x="228" y="209"/>
                  <a:pt x="228" y="209"/>
                </a:cubicBezTo>
                <a:cubicBezTo>
                  <a:pt x="229" y="208"/>
                  <a:pt x="230" y="207"/>
                  <a:pt x="230" y="206"/>
                </a:cubicBezTo>
                <a:cubicBezTo>
                  <a:pt x="230" y="205"/>
                  <a:pt x="229" y="204"/>
                  <a:pt x="228" y="203"/>
                </a:cubicBezTo>
                <a:cubicBezTo>
                  <a:pt x="220" y="194"/>
                  <a:pt x="209" y="179"/>
                  <a:pt x="214" y="171"/>
                </a:cubicBezTo>
                <a:cubicBezTo>
                  <a:pt x="216" y="167"/>
                  <a:pt x="218" y="163"/>
                  <a:pt x="219" y="159"/>
                </a:cubicBezTo>
                <a:cubicBezTo>
                  <a:pt x="219" y="159"/>
                  <a:pt x="219" y="158"/>
                  <a:pt x="219" y="158"/>
                </a:cubicBezTo>
                <a:cubicBezTo>
                  <a:pt x="221" y="150"/>
                  <a:pt x="240" y="146"/>
                  <a:pt x="252" y="146"/>
                </a:cubicBezTo>
                <a:cubicBezTo>
                  <a:pt x="254" y="146"/>
                  <a:pt x="256" y="144"/>
                  <a:pt x="256" y="142"/>
                </a:cubicBezTo>
                <a:cubicBezTo>
                  <a:pt x="256" y="114"/>
                  <a:pt x="256" y="114"/>
                  <a:pt x="256" y="114"/>
                </a:cubicBezTo>
                <a:cubicBezTo>
                  <a:pt x="256" y="113"/>
                  <a:pt x="256" y="112"/>
                  <a:pt x="255" y="111"/>
                </a:cubicBezTo>
                <a:close/>
                <a:moveTo>
                  <a:pt x="248" y="138"/>
                </a:moveTo>
                <a:cubicBezTo>
                  <a:pt x="239" y="139"/>
                  <a:pt x="215" y="142"/>
                  <a:pt x="211" y="156"/>
                </a:cubicBezTo>
                <a:cubicBezTo>
                  <a:pt x="210" y="160"/>
                  <a:pt x="209" y="164"/>
                  <a:pt x="207" y="167"/>
                </a:cubicBezTo>
                <a:cubicBezTo>
                  <a:pt x="199" y="180"/>
                  <a:pt x="214" y="199"/>
                  <a:pt x="220" y="206"/>
                </a:cubicBezTo>
                <a:cubicBezTo>
                  <a:pt x="206" y="220"/>
                  <a:pt x="206" y="220"/>
                  <a:pt x="206" y="220"/>
                </a:cubicBezTo>
                <a:cubicBezTo>
                  <a:pt x="199" y="214"/>
                  <a:pt x="180" y="200"/>
                  <a:pt x="167" y="207"/>
                </a:cubicBezTo>
                <a:cubicBezTo>
                  <a:pt x="164" y="209"/>
                  <a:pt x="160" y="210"/>
                  <a:pt x="156" y="211"/>
                </a:cubicBezTo>
                <a:cubicBezTo>
                  <a:pt x="142" y="215"/>
                  <a:pt x="139" y="239"/>
                  <a:pt x="138" y="248"/>
                </a:cubicBezTo>
                <a:cubicBezTo>
                  <a:pt x="118" y="248"/>
                  <a:pt x="118" y="248"/>
                  <a:pt x="118" y="248"/>
                </a:cubicBezTo>
                <a:cubicBezTo>
                  <a:pt x="117" y="239"/>
                  <a:pt x="114" y="215"/>
                  <a:pt x="100" y="211"/>
                </a:cubicBezTo>
                <a:cubicBezTo>
                  <a:pt x="96" y="210"/>
                  <a:pt x="92" y="209"/>
                  <a:pt x="89" y="207"/>
                </a:cubicBezTo>
                <a:cubicBezTo>
                  <a:pt x="76" y="199"/>
                  <a:pt x="58" y="214"/>
                  <a:pt x="50" y="220"/>
                </a:cubicBezTo>
                <a:cubicBezTo>
                  <a:pt x="36" y="206"/>
                  <a:pt x="36" y="206"/>
                  <a:pt x="36" y="206"/>
                </a:cubicBezTo>
                <a:cubicBezTo>
                  <a:pt x="42" y="199"/>
                  <a:pt x="57" y="180"/>
                  <a:pt x="49" y="167"/>
                </a:cubicBezTo>
                <a:cubicBezTo>
                  <a:pt x="47" y="164"/>
                  <a:pt x="46" y="160"/>
                  <a:pt x="45" y="156"/>
                </a:cubicBezTo>
                <a:cubicBezTo>
                  <a:pt x="41" y="142"/>
                  <a:pt x="18" y="139"/>
                  <a:pt x="8" y="138"/>
                </a:cubicBezTo>
                <a:cubicBezTo>
                  <a:pt x="8" y="118"/>
                  <a:pt x="8" y="118"/>
                  <a:pt x="8" y="118"/>
                </a:cubicBezTo>
                <a:cubicBezTo>
                  <a:pt x="17" y="117"/>
                  <a:pt x="41" y="114"/>
                  <a:pt x="45" y="100"/>
                </a:cubicBezTo>
                <a:cubicBezTo>
                  <a:pt x="46" y="96"/>
                  <a:pt x="47" y="92"/>
                  <a:pt x="49" y="89"/>
                </a:cubicBezTo>
                <a:cubicBezTo>
                  <a:pt x="57" y="76"/>
                  <a:pt x="42" y="58"/>
                  <a:pt x="36" y="50"/>
                </a:cubicBezTo>
                <a:cubicBezTo>
                  <a:pt x="50" y="36"/>
                  <a:pt x="50" y="36"/>
                  <a:pt x="50" y="36"/>
                </a:cubicBezTo>
                <a:cubicBezTo>
                  <a:pt x="58" y="42"/>
                  <a:pt x="76" y="57"/>
                  <a:pt x="89" y="49"/>
                </a:cubicBezTo>
                <a:cubicBezTo>
                  <a:pt x="92" y="47"/>
                  <a:pt x="96" y="46"/>
                  <a:pt x="100" y="45"/>
                </a:cubicBezTo>
                <a:cubicBezTo>
                  <a:pt x="114" y="41"/>
                  <a:pt x="117" y="17"/>
                  <a:pt x="118" y="8"/>
                </a:cubicBezTo>
                <a:cubicBezTo>
                  <a:pt x="138" y="8"/>
                  <a:pt x="138" y="8"/>
                  <a:pt x="138" y="8"/>
                </a:cubicBezTo>
                <a:cubicBezTo>
                  <a:pt x="139" y="18"/>
                  <a:pt x="142" y="41"/>
                  <a:pt x="156" y="45"/>
                </a:cubicBezTo>
                <a:cubicBezTo>
                  <a:pt x="160" y="46"/>
                  <a:pt x="164" y="47"/>
                  <a:pt x="167" y="49"/>
                </a:cubicBezTo>
                <a:cubicBezTo>
                  <a:pt x="180" y="57"/>
                  <a:pt x="198" y="42"/>
                  <a:pt x="206" y="36"/>
                </a:cubicBezTo>
                <a:cubicBezTo>
                  <a:pt x="220" y="50"/>
                  <a:pt x="220" y="50"/>
                  <a:pt x="220" y="50"/>
                </a:cubicBezTo>
                <a:cubicBezTo>
                  <a:pt x="214" y="58"/>
                  <a:pt x="199" y="76"/>
                  <a:pt x="207" y="89"/>
                </a:cubicBezTo>
                <a:cubicBezTo>
                  <a:pt x="209" y="92"/>
                  <a:pt x="210" y="96"/>
                  <a:pt x="211" y="100"/>
                </a:cubicBezTo>
                <a:cubicBezTo>
                  <a:pt x="215" y="114"/>
                  <a:pt x="239" y="117"/>
                  <a:pt x="248" y="118"/>
                </a:cubicBezTo>
                <a:lnTo>
                  <a:pt x="248" y="138"/>
                </a:lnTo>
                <a:close/>
                <a:moveTo>
                  <a:pt x="158" y="104"/>
                </a:moveTo>
                <a:cubicBezTo>
                  <a:pt x="168" y="94"/>
                  <a:pt x="168" y="94"/>
                  <a:pt x="168" y="94"/>
                </a:cubicBezTo>
                <a:cubicBezTo>
                  <a:pt x="162" y="88"/>
                  <a:pt x="162" y="88"/>
                  <a:pt x="162" y="88"/>
                </a:cubicBezTo>
                <a:cubicBezTo>
                  <a:pt x="152" y="98"/>
                  <a:pt x="152" y="98"/>
                  <a:pt x="152" y="98"/>
                </a:cubicBezTo>
                <a:cubicBezTo>
                  <a:pt x="146" y="94"/>
                  <a:pt x="139" y="91"/>
                  <a:pt x="132" y="90"/>
                </a:cubicBezTo>
                <a:cubicBezTo>
                  <a:pt x="132" y="76"/>
                  <a:pt x="132" y="76"/>
                  <a:pt x="132" y="76"/>
                </a:cubicBezTo>
                <a:cubicBezTo>
                  <a:pt x="124" y="76"/>
                  <a:pt x="124" y="76"/>
                  <a:pt x="124" y="76"/>
                </a:cubicBezTo>
                <a:cubicBezTo>
                  <a:pt x="124" y="90"/>
                  <a:pt x="124" y="90"/>
                  <a:pt x="124" y="90"/>
                </a:cubicBezTo>
                <a:cubicBezTo>
                  <a:pt x="117" y="91"/>
                  <a:pt x="110" y="94"/>
                  <a:pt x="104" y="98"/>
                </a:cubicBezTo>
                <a:cubicBezTo>
                  <a:pt x="94" y="88"/>
                  <a:pt x="94" y="88"/>
                  <a:pt x="94" y="88"/>
                </a:cubicBezTo>
                <a:cubicBezTo>
                  <a:pt x="88" y="94"/>
                  <a:pt x="88" y="94"/>
                  <a:pt x="88" y="94"/>
                </a:cubicBezTo>
                <a:cubicBezTo>
                  <a:pt x="98" y="104"/>
                  <a:pt x="98" y="104"/>
                  <a:pt x="98" y="104"/>
                </a:cubicBezTo>
                <a:cubicBezTo>
                  <a:pt x="94" y="110"/>
                  <a:pt x="91" y="117"/>
                  <a:pt x="90" y="124"/>
                </a:cubicBezTo>
                <a:cubicBezTo>
                  <a:pt x="76" y="124"/>
                  <a:pt x="76" y="124"/>
                  <a:pt x="76" y="124"/>
                </a:cubicBezTo>
                <a:cubicBezTo>
                  <a:pt x="76" y="132"/>
                  <a:pt x="76" y="132"/>
                  <a:pt x="76" y="132"/>
                </a:cubicBezTo>
                <a:cubicBezTo>
                  <a:pt x="90" y="132"/>
                  <a:pt x="90" y="132"/>
                  <a:pt x="90" y="132"/>
                </a:cubicBezTo>
                <a:cubicBezTo>
                  <a:pt x="91" y="139"/>
                  <a:pt x="94" y="146"/>
                  <a:pt x="98" y="152"/>
                </a:cubicBezTo>
                <a:cubicBezTo>
                  <a:pt x="88" y="162"/>
                  <a:pt x="88" y="162"/>
                  <a:pt x="88" y="162"/>
                </a:cubicBezTo>
                <a:cubicBezTo>
                  <a:pt x="94" y="168"/>
                  <a:pt x="94" y="168"/>
                  <a:pt x="94" y="168"/>
                </a:cubicBezTo>
                <a:cubicBezTo>
                  <a:pt x="104" y="158"/>
                  <a:pt x="104" y="158"/>
                  <a:pt x="104" y="158"/>
                </a:cubicBezTo>
                <a:cubicBezTo>
                  <a:pt x="110" y="162"/>
                  <a:pt x="117" y="165"/>
                  <a:pt x="124" y="166"/>
                </a:cubicBezTo>
                <a:cubicBezTo>
                  <a:pt x="124" y="180"/>
                  <a:pt x="124" y="180"/>
                  <a:pt x="124" y="180"/>
                </a:cubicBezTo>
                <a:cubicBezTo>
                  <a:pt x="132" y="180"/>
                  <a:pt x="132" y="180"/>
                  <a:pt x="132" y="180"/>
                </a:cubicBezTo>
                <a:cubicBezTo>
                  <a:pt x="132" y="166"/>
                  <a:pt x="132" y="166"/>
                  <a:pt x="132" y="166"/>
                </a:cubicBezTo>
                <a:cubicBezTo>
                  <a:pt x="139" y="165"/>
                  <a:pt x="146" y="162"/>
                  <a:pt x="152" y="158"/>
                </a:cubicBezTo>
                <a:cubicBezTo>
                  <a:pt x="162" y="168"/>
                  <a:pt x="162" y="168"/>
                  <a:pt x="162" y="168"/>
                </a:cubicBezTo>
                <a:cubicBezTo>
                  <a:pt x="168" y="162"/>
                  <a:pt x="168" y="162"/>
                  <a:pt x="168" y="162"/>
                </a:cubicBezTo>
                <a:cubicBezTo>
                  <a:pt x="158" y="152"/>
                  <a:pt x="158" y="152"/>
                  <a:pt x="158" y="152"/>
                </a:cubicBezTo>
                <a:cubicBezTo>
                  <a:pt x="162" y="146"/>
                  <a:pt x="165" y="139"/>
                  <a:pt x="166" y="132"/>
                </a:cubicBezTo>
                <a:cubicBezTo>
                  <a:pt x="180" y="132"/>
                  <a:pt x="180" y="132"/>
                  <a:pt x="180" y="132"/>
                </a:cubicBezTo>
                <a:cubicBezTo>
                  <a:pt x="180" y="124"/>
                  <a:pt x="180" y="124"/>
                  <a:pt x="180" y="124"/>
                </a:cubicBezTo>
                <a:cubicBezTo>
                  <a:pt x="166" y="124"/>
                  <a:pt x="166" y="124"/>
                  <a:pt x="166" y="124"/>
                </a:cubicBezTo>
                <a:cubicBezTo>
                  <a:pt x="165" y="117"/>
                  <a:pt x="162" y="110"/>
                  <a:pt x="158" y="104"/>
                </a:cubicBezTo>
                <a:close/>
                <a:moveTo>
                  <a:pt x="128" y="158"/>
                </a:moveTo>
                <a:cubicBezTo>
                  <a:pt x="111" y="158"/>
                  <a:pt x="98" y="145"/>
                  <a:pt x="98" y="128"/>
                </a:cubicBezTo>
                <a:cubicBezTo>
                  <a:pt x="98" y="111"/>
                  <a:pt x="111" y="98"/>
                  <a:pt x="128" y="98"/>
                </a:cubicBezTo>
                <a:cubicBezTo>
                  <a:pt x="145" y="98"/>
                  <a:pt x="158" y="111"/>
                  <a:pt x="158" y="128"/>
                </a:cubicBezTo>
                <a:cubicBezTo>
                  <a:pt x="158" y="145"/>
                  <a:pt x="145" y="158"/>
                  <a:pt x="128" y="158"/>
                </a:cubicBezTo>
                <a:close/>
                <a:moveTo>
                  <a:pt x="128" y="124"/>
                </a:moveTo>
                <a:cubicBezTo>
                  <a:pt x="126" y="124"/>
                  <a:pt x="124" y="126"/>
                  <a:pt x="124" y="128"/>
                </a:cubicBezTo>
                <a:cubicBezTo>
                  <a:pt x="124" y="130"/>
                  <a:pt x="126" y="132"/>
                  <a:pt x="128" y="132"/>
                </a:cubicBezTo>
                <a:cubicBezTo>
                  <a:pt x="130" y="132"/>
                  <a:pt x="132" y="130"/>
                  <a:pt x="132" y="128"/>
                </a:cubicBezTo>
                <a:cubicBezTo>
                  <a:pt x="132" y="126"/>
                  <a:pt x="130" y="124"/>
                  <a:pt x="128" y="124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C5F2157-4710-FE4D-BC12-E1FBC891EE3A}"/>
              </a:ext>
            </a:extLst>
          </p:cNvPr>
          <p:cNvSpPr/>
          <p:nvPr/>
        </p:nvSpPr>
        <p:spPr>
          <a:xfrm>
            <a:off x="4414809" y="2554289"/>
            <a:ext cx="3172858" cy="3172858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2A0CE4ED-A7B4-1145-AA0C-AB7EB6652322}"/>
              </a:ext>
            </a:extLst>
          </p:cNvPr>
          <p:cNvGrpSpPr/>
          <p:nvPr/>
        </p:nvGrpSpPr>
        <p:grpSpPr>
          <a:xfrm rot="16017375" flipH="1" flipV="1">
            <a:off x="7326158" y="4878710"/>
            <a:ext cx="449448" cy="863361"/>
            <a:chOff x="6210334" y="1525816"/>
            <a:chExt cx="449448" cy="863361"/>
          </a:xfrm>
        </p:grpSpPr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1C67E3E4-2B99-AB4A-B36D-751D03B75ED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10334" y="2028733"/>
              <a:ext cx="331995" cy="360444"/>
            </a:xfrm>
            <a:prstGeom prst="line">
              <a:avLst/>
            </a:prstGeom>
            <a:ln>
              <a:solidFill>
                <a:srgbClr val="00506A"/>
              </a:solidFill>
              <a:headEnd type="oval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22F14ED1-16E9-5B4A-85B0-462B836B303C}"/>
                </a:ext>
              </a:extLst>
            </p:cNvPr>
            <p:cNvCxnSpPr>
              <a:cxnSpLocks/>
            </p:cNvCxnSpPr>
            <p:nvPr/>
          </p:nvCxnSpPr>
          <p:spPr>
            <a:xfrm rot="5582625" flipH="1" flipV="1">
              <a:off x="6315960" y="1728925"/>
              <a:ext cx="546932" cy="140713"/>
            </a:xfrm>
            <a:prstGeom prst="line">
              <a:avLst/>
            </a:prstGeom>
            <a:ln>
              <a:solidFill>
                <a:srgbClr val="00506A"/>
              </a:solidFill>
              <a:headEnd type="oval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3" name="Rounded Rectangle 52">
            <a:extLst>
              <a:ext uri="{FF2B5EF4-FFF2-40B4-BE49-F238E27FC236}">
                <a16:creationId xmlns:a16="http://schemas.microsoft.com/office/drawing/2014/main" id="{27AA46A1-265A-074A-A211-CAEB9329E9D6}"/>
              </a:ext>
            </a:extLst>
          </p:cNvPr>
          <p:cNvSpPr/>
          <p:nvPr/>
        </p:nvSpPr>
        <p:spPr>
          <a:xfrm>
            <a:off x="7570297" y="1998995"/>
            <a:ext cx="2675081" cy="505730"/>
          </a:xfrm>
          <a:prstGeom prst="roundRect">
            <a:avLst/>
          </a:prstGeom>
          <a:solidFill>
            <a:srgbClr val="5AC7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54" name="Rounded Rectangle 53">
            <a:extLst>
              <a:ext uri="{FF2B5EF4-FFF2-40B4-BE49-F238E27FC236}">
                <a16:creationId xmlns:a16="http://schemas.microsoft.com/office/drawing/2014/main" id="{D9E6008E-3EC3-CB40-9B97-974583753836}"/>
              </a:ext>
            </a:extLst>
          </p:cNvPr>
          <p:cNvSpPr/>
          <p:nvPr/>
        </p:nvSpPr>
        <p:spPr>
          <a:xfrm>
            <a:off x="7570297" y="2868002"/>
            <a:ext cx="2262427" cy="505730"/>
          </a:xfrm>
          <a:prstGeom prst="roundRect">
            <a:avLst/>
          </a:prstGeom>
          <a:solidFill>
            <a:srgbClr val="5AC7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55" name="Rounded Rectangle 54">
            <a:extLst>
              <a:ext uri="{FF2B5EF4-FFF2-40B4-BE49-F238E27FC236}">
                <a16:creationId xmlns:a16="http://schemas.microsoft.com/office/drawing/2014/main" id="{E58FB631-992F-7843-A940-0B5DF0B41D68}"/>
              </a:ext>
            </a:extLst>
          </p:cNvPr>
          <p:cNvSpPr/>
          <p:nvPr/>
        </p:nvSpPr>
        <p:spPr>
          <a:xfrm>
            <a:off x="7570298" y="2551920"/>
            <a:ext cx="2865473" cy="230571"/>
          </a:xfrm>
          <a:prstGeom prst="roundRect">
            <a:avLst/>
          </a:prstGeom>
          <a:solidFill>
            <a:srgbClr val="5AC7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F27510F1-F037-324E-81E7-A02A8096A83C}"/>
              </a:ext>
            </a:extLst>
          </p:cNvPr>
          <p:cNvCxnSpPr>
            <a:cxnSpLocks/>
          </p:cNvCxnSpPr>
          <p:nvPr/>
        </p:nvCxnSpPr>
        <p:spPr>
          <a:xfrm>
            <a:off x="7278040" y="4726149"/>
            <a:ext cx="563747" cy="0"/>
          </a:xfrm>
          <a:prstGeom prst="line">
            <a:avLst/>
          </a:prstGeom>
          <a:ln>
            <a:solidFill>
              <a:srgbClr val="00506A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Rounded Rectangle 62">
            <a:extLst>
              <a:ext uri="{FF2B5EF4-FFF2-40B4-BE49-F238E27FC236}">
                <a16:creationId xmlns:a16="http://schemas.microsoft.com/office/drawing/2014/main" id="{400DB30D-D7FA-A144-A215-778AE4DE5E19}"/>
              </a:ext>
            </a:extLst>
          </p:cNvPr>
          <p:cNvSpPr/>
          <p:nvPr/>
        </p:nvSpPr>
        <p:spPr>
          <a:xfrm>
            <a:off x="7835357" y="4485690"/>
            <a:ext cx="2939368" cy="505730"/>
          </a:xfrm>
          <a:prstGeom prst="roundRect">
            <a:avLst/>
          </a:prstGeom>
          <a:solidFill>
            <a:srgbClr val="0050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schemeClr val="bg1"/>
              </a:solidFill>
            </a:endParaRPr>
          </a:p>
        </p:txBody>
      </p:sp>
      <p:sp>
        <p:nvSpPr>
          <p:cNvPr id="56" name="Rounded Rectangle 55">
            <a:extLst>
              <a:ext uri="{FF2B5EF4-FFF2-40B4-BE49-F238E27FC236}">
                <a16:creationId xmlns:a16="http://schemas.microsoft.com/office/drawing/2014/main" id="{E36DA069-8F0E-A448-A988-DD9F6DCFA68E}"/>
              </a:ext>
            </a:extLst>
          </p:cNvPr>
          <p:cNvSpPr/>
          <p:nvPr/>
        </p:nvSpPr>
        <p:spPr>
          <a:xfrm>
            <a:off x="2469549" y="1990541"/>
            <a:ext cx="1974461" cy="505730"/>
          </a:xfrm>
          <a:prstGeom prst="roundRect">
            <a:avLst/>
          </a:prstGeom>
          <a:solidFill>
            <a:srgbClr val="5AC7DE"/>
          </a:solidFill>
          <a:ln>
            <a:solidFill>
              <a:srgbClr val="5AC7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57" name="Rounded Rectangle 56">
            <a:extLst>
              <a:ext uri="{FF2B5EF4-FFF2-40B4-BE49-F238E27FC236}">
                <a16:creationId xmlns:a16="http://schemas.microsoft.com/office/drawing/2014/main" id="{11FE9319-22BD-6342-878A-D34C11EEF392}"/>
              </a:ext>
            </a:extLst>
          </p:cNvPr>
          <p:cNvSpPr/>
          <p:nvPr/>
        </p:nvSpPr>
        <p:spPr>
          <a:xfrm>
            <a:off x="1424521" y="2859548"/>
            <a:ext cx="3019489" cy="505730"/>
          </a:xfrm>
          <a:prstGeom prst="roundRect">
            <a:avLst/>
          </a:prstGeom>
          <a:solidFill>
            <a:srgbClr val="5AC7DE"/>
          </a:solidFill>
          <a:ln>
            <a:solidFill>
              <a:srgbClr val="5AC7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58" name="Rounded Rectangle 57">
            <a:extLst>
              <a:ext uri="{FF2B5EF4-FFF2-40B4-BE49-F238E27FC236}">
                <a16:creationId xmlns:a16="http://schemas.microsoft.com/office/drawing/2014/main" id="{6FDE08A9-7959-5042-ADBA-344933D39255}"/>
              </a:ext>
            </a:extLst>
          </p:cNvPr>
          <p:cNvSpPr/>
          <p:nvPr/>
        </p:nvSpPr>
        <p:spPr>
          <a:xfrm>
            <a:off x="2046514" y="2551920"/>
            <a:ext cx="2397496" cy="249610"/>
          </a:xfrm>
          <a:prstGeom prst="roundRect">
            <a:avLst/>
          </a:prstGeom>
          <a:solidFill>
            <a:srgbClr val="5AC7DE"/>
          </a:solidFill>
          <a:ln>
            <a:solidFill>
              <a:srgbClr val="5AC7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01CA7ED3-850D-0140-BD04-CCC48F49CB79}"/>
              </a:ext>
            </a:extLst>
          </p:cNvPr>
          <p:cNvCxnSpPr>
            <a:cxnSpLocks/>
          </p:cNvCxnSpPr>
          <p:nvPr/>
        </p:nvCxnSpPr>
        <p:spPr>
          <a:xfrm flipH="1" flipV="1">
            <a:off x="4435044" y="2680096"/>
            <a:ext cx="1401588" cy="10350"/>
          </a:xfrm>
          <a:prstGeom prst="line">
            <a:avLst/>
          </a:prstGeom>
          <a:ln>
            <a:solidFill>
              <a:srgbClr val="5AC7DE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54A46641-3DB7-1140-BA85-FC6B6F1276C7}"/>
              </a:ext>
            </a:extLst>
          </p:cNvPr>
          <p:cNvCxnSpPr>
            <a:cxnSpLocks/>
          </p:cNvCxnSpPr>
          <p:nvPr/>
        </p:nvCxnSpPr>
        <p:spPr>
          <a:xfrm flipH="1" flipV="1">
            <a:off x="4430652" y="3096428"/>
            <a:ext cx="1401588" cy="10350"/>
          </a:xfrm>
          <a:prstGeom prst="line">
            <a:avLst/>
          </a:prstGeom>
          <a:ln>
            <a:solidFill>
              <a:srgbClr val="5AC7DE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1EE18A77-F7D6-3647-8858-6617483CC2BA}"/>
              </a:ext>
            </a:extLst>
          </p:cNvPr>
          <p:cNvCxnSpPr>
            <a:cxnSpLocks/>
          </p:cNvCxnSpPr>
          <p:nvPr/>
        </p:nvCxnSpPr>
        <p:spPr>
          <a:xfrm>
            <a:off x="6235587" y="3111822"/>
            <a:ext cx="1334711" cy="0"/>
          </a:xfrm>
          <a:prstGeom prst="line">
            <a:avLst/>
          </a:prstGeom>
          <a:ln>
            <a:solidFill>
              <a:srgbClr val="5AC7DE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8D50DFF7-FCF1-6F47-BD3C-EDB2147746F5}"/>
              </a:ext>
            </a:extLst>
          </p:cNvPr>
          <p:cNvCxnSpPr>
            <a:cxnSpLocks/>
          </p:cNvCxnSpPr>
          <p:nvPr/>
        </p:nvCxnSpPr>
        <p:spPr>
          <a:xfrm flipV="1">
            <a:off x="6158326" y="2680096"/>
            <a:ext cx="1401588" cy="10350"/>
          </a:xfrm>
          <a:prstGeom prst="line">
            <a:avLst/>
          </a:prstGeom>
          <a:ln>
            <a:solidFill>
              <a:srgbClr val="5AC7DE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57755923-0A37-E147-A58E-A6A5E501E442}"/>
              </a:ext>
            </a:extLst>
          </p:cNvPr>
          <p:cNvCxnSpPr>
            <a:stCxn id="18" idx="5"/>
          </p:cNvCxnSpPr>
          <p:nvPr/>
        </p:nvCxnSpPr>
        <p:spPr>
          <a:xfrm flipV="1">
            <a:off x="6117025" y="2265903"/>
            <a:ext cx="331995" cy="360444"/>
          </a:xfrm>
          <a:prstGeom prst="line">
            <a:avLst/>
          </a:prstGeom>
          <a:ln>
            <a:solidFill>
              <a:srgbClr val="5AC7D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086FC910-540B-874C-BE23-21F142F92B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8500" y="-5136"/>
            <a:ext cx="6413500" cy="876300"/>
          </a:xfrm>
          <a:prstGeom prst="rect">
            <a:avLst/>
          </a:prstGeom>
        </p:spPr>
      </p:pic>
      <p:sp>
        <p:nvSpPr>
          <p:cNvPr id="5" name="Google Shape;116;p4">
            <a:extLst>
              <a:ext uri="{FF2B5EF4-FFF2-40B4-BE49-F238E27FC236}">
                <a16:creationId xmlns:a16="http://schemas.microsoft.com/office/drawing/2014/main" id="{43A555F5-37C1-8247-B171-FD91ECB3868A}"/>
              </a:ext>
            </a:extLst>
          </p:cNvPr>
          <p:cNvSpPr txBox="1"/>
          <p:nvPr/>
        </p:nvSpPr>
        <p:spPr>
          <a:xfrm>
            <a:off x="638644" y="578075"/>
            <a:ext cx="3157180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sz="3000" b="1" dirty="0">
                <a:solidFill>
                  <a:srgbClr val="5AC7DE"/>
                </a:solidFill>
                <a:latin typeface="Montserrat"/>
                <a:ea typeface="Montserrat"/>
                <a:cs typeface="Montserrat"/>
                <a:sym typeface="Montserrat"/>
              </a:rPr>
              <a:t>SERVICIOS</a:t>
            </a:r>
          </a:p>
        </p:txBody>
      </p:sp>
      <p:cxnSp>
        <p:nvCxnSpPr>
          <p:cNvPr id="6" name="Straight Connector 6">
            <a:extLst>
              <a:ext uri="{FF2B5EF4-FFF2-40B4-BE49-F238E27FC236}">
                <a16:creationId xmlns:a16="http://schemas.microsoft.com/office/drawing/2014/main" id="{8115CE68-D8B8-DB45-995F-FB0349485917}"/>
              </a:ext>
            </a:extLst>
          </p:cNvPr>
          <p:cNvCxnSpPr>
            <a:cxnSpLocks/>
          </p:cNvCxnSpPr>
          <p:nvPr/>
        </p:nvCxnSpPr>
        <p:spPr>
          <a:xfrm>
            <a:off x="726780" y="1150062"/>
            <a:ext cx="605618" cy="0"/>
          </a:xfrm>
          <a:prstGeom prst="line">
            <a:avLst/>
          </a:prstGeom>
          <a:ln w="38100">
            <a:solidFill>
              <a:srgbClr val="49C5D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4CA395B1-A21D-A046-969D-8DA9FF3D24B0}"/>
              </a:ext>
            </a:extLst>
          </p:cNvPr>
          <p:cNvSpPr/>
          <p:nvPr/>
        </p:nvSpPr>
        <p:spPr>
          <a:xfrm>
            <a:off x="5212535" y="3352015"/>
            <a:ext cx="1577406" cy="157740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grpSp>
        <p:nvGrpSpPr>
          <p:cNvPr id="9" name="Circle A">
            <a:extLst>
              <a:ext uri="{FF2B5EF4-FFF2-40B4-BE49-F238E27FC236}">
                <a16:creationId xmlns:a16="http://schemas.microsoft.com/office/drawing/2014/main" id="{66A828C2-9B4A-BE40-A75C-54383F57C556}"/>
              </a:ext>
            </a:extLst>
          </p:cNvPr>
          <p:cNvGrpSpPr/>
          <p:nvPr/>
        </p:nvGrpSpPr>
        <p:grpSpPr>
          <a:xfrm rot="613583">
            <a:off x="6634013" y="4394782"/>
            <a:ext cx="783794" cy="753045"/>
            <a:chOff x="3911536" y="3024704"/>
            <a:chExt cx="988190" cy="949423"/>
          </a:xfrm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857A9F6F-E525-8349-9B8B-ACEDFE1F7158}"/>
                </a:ext>
              </a:extLst>
            </p:cNvPr>
            <p:cNvSpPr>
              <a:spLocks/>
            </p:cNvSpPr>
            <p:nvPr/>
          </p:nvSpPr>
          <p:spPr bwMode="auto">
            <a:xfrm>
              <a:off x="4216933" y="3129932"/>
              <a:ext cx="682793" cy="844195"/>
            </a:xfrm>
            <a:custGeom>
              <a:avLst/>
              <a:gdLst>
                <a:gd name="T0" fmla="*/ 329 w 478"/>
                <a:gd name="T1" fmla="*/ 0 h 593"/>
                <a:gd name="T2" fmla="*/ 130 w 478"/>
                <a:gd name="T3" fmla="*/ 266 h 593"/>
                <a:gd name="T4" fmla="*/ 0 w 478"/>
                <a:gd name="T5" fmla="*/ 571 h 593"/>
                <a:gd name="T6" fmla="*/ 119 w 478"/>
                <a:gd name="T7" fmla="*/ 593 h 593"/>
                <a:gd name="T8" fmla="*/ 364 w 478"/>
                <a:gd name="T9" fmla="*/ 487 h 593"/>
                <a:gd name="T10" fmla="*/ 466 w 478"/>
                <a:gd name="T11" fmla="*/ 460 h 593"/>
                <a:gd name="T12" fmla="*/ 439 w 478"/>
                <a:gd name="T13" fmla="*/ 357 h 593"/>
                <a:gd name="T14" fmla="*/ 329 w 478"/>
                <a:gd name="T15" fmla="*/ 0 h 5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8" h="593">
                  <a:moveTo>
                    <a:pt x="329" y="0"/>
                  </a:moveTo>
                  <a:cubicBezTo>
                    <a:pt x="253" y="79"/>
                    <a:pt x="186" y="168"/>
                    <a:pt x="130" y="266"/>
                  </a:cubicBezTo>
                  <a:cubicBezTo>
                    <a:pt x="74" y="363"/>
                    <a:pt x="30" y="466"/>
                    <a:pt x="0" y="571"/>
                  </a:cubicBezTo>
                  <a:cubicBezTo>
                    <a:pt x="39" y="586"/>
                    <a:pt x="79" y="593"/>
                    <a:pt x="119" y="593"/>
                  </a:cubicBezTo>
                  <a:cubicBezTo>
                    <a:pt x="210" y="593"/>
                    <a:pt x="300" y="556"/>
                    <a:pt x="364" y="487"/>
                  </a:cubicBezTo>
                  <a:cubicBezTo>
                    <a:pt x="466" y="460"/>
                    <a:pt x="466" y="460"/>
                    <a:pt x="466" y="460"/>
                  </a:cubicBezTo>
                  <a:cubicBezTo>
                    <a:pt x="439" y="357"/>
                    <a:pt x="439" y="357"/>
                    <a:pt x="439" y="357"/>
                  </a:cubicBezTo>
                  <a:cubicBezTo>
                    <a:pt x="478" y="228"/>
                    <a:pt x="435" y="86"/>
                    <a:pt x="329" y="0"/>
                  </a:cubicBezTo>
                </a:path>
              </a:pathLst>
            </a:custGeom>
            <a:solidFill>
              <a:srgbClr val="005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 sz="1350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209BE26A-58A0-A641-9217-85DC16149B46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1536" y="3024704"/>
              <a:ext cx="737385" cy="897996"/>
            </a:xfrm>
            <a:custGeom>
              <a:avLst/>
              <a:gdLst>
                <a:gd name="T0" fmla="*/ 334 w 516"/>
                <a:gd name="T1" fmla="*/ 0 h 631"/>
                <a:gd name="T2" fmla="*/ 334 w 516"/>
                <a:gd name="T3" fmla="*/ 0 h 631"/>
                <a:gd name="T4" fmla="*/ 45 w 516"/>
                <a:gd name="T5" fmla="*/ 167 h 631"/>
                <a:gd name="T6" fmla="*/ 0 w 516"/>
                <a:gd name="T7" fmla="*/ 333 h 631"/>
                <a:gd name="T8" fmla="*/ 167 w 516"/>
                <a:gd name="T9" fmla="*/ 623 h 631"/>
                <a:gd name="T10" fmla="*/ 183 w 516"/>
                <a:gd name="T11" fmla="*/ 631 h 631"/>
                <a:gd name="T12" fmla="*/ 190 w 516"/>
                <a:gd name="T13" fmla="*/ 617 h 631"/>
                <a:gd name="T14" fmla="*/ 175 w 516"/>
                <a:gd name="T15" fmla="*/ 609 h 631"/>
                <a:gd name="T16" fmla="*/ 16 w 516"/>
                <a:gd name="T17" fmla="*/ 333 h 631"/>
                <a:gd name="T18" fmla="*/ 58 w 516"/>
                <a:gd name="T19" fmla="*/ 175 h 631"/>
                <a:gd name="T20" fmla="*/ 334 w 516"/>
                <a:gd name="T21" fmla="*/ 16 h 631"/>
                <a:gd name="T22" fmla="*/ 492 w 516"/>
                <a:gd name="T23" fmla="*/ 59 h 631"/>
                <a:gd name="T24" fmla="*/ 507 w 516"/>
                <a:gd name="T25" fmla="*/ 68 h 631"/>
                <a:gd name="T26" fmla="*/ 516 w 516"/>
                <a:gd name="T27" fmla="*/ 54 h 631"/>
                <a:gd name="T28" fmla="*/ 500 w 516"/>
                <a:gd name="T29" fmla="*/ 45 h 631"/>
                <a:gd name="T30" fmla="*/ 334 w 516"/>
                <a:gd name="T31" fmla="*/ 0 h 6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16" h="631">
                  <a:moveTo>
                    <a:pt x="334" y="0"/>
                  </a:moveTo>
                  <a:cubicBezTo>
                    <a:pt x="334" y="0"/>
                    <a:pt x="334" y="0"/>
                    <a:pt x="334" y="0"/>
                  </a:cubicBezTo>
                  <a:cubicBezTo>
                    <a:pt x="219" y="0"/>
                    <a:pt x="106" y="60"/>
                    <a:pt x="45" y="167"/>
                  </a:cubicBezTo>
                  <a:cubicBezTo>
                    <a:pt x="14" y="219"/>
                    <a:pt x="0" y="277"/>
                    <a:pt x="0" y="333"/>
                  </a:cubicBezTo>
                  <a:cubicBezTo>
                    <a:pt x="0" y="449"/>
                    <a:pt x="60" y="561"/>
                    <a:pt x="167" y="623"/>
                  </a:cubicBezTo>
                  <a:cubicBezTo>
                    <a:pt x="172" y="626"/>
                    <a:pt x="177" y="629"/>
                    <a:pt x="183" y="631"/>
                  </a:cubicBezTo>
                  <a:cubicBezTo>
                    <a:pt x="190" y="617"/>
                    <a:pt x="190" y="617"/>
                    <a:pt x="190" y="617"/>
                  </a:cubicBezTo>
                  <a:cubicBezTo>
                    <a:pt x="185" y="614"/>
                    <a:pt x="180" y="612"/>
                    <a:pt x="175" y="609"/>
                  </a:cubicBezTo>
                  <a:cubicBezTo>
                    <a:pt x="73" y="550"/>
                    <a:pt x="16" y="443"/>
                    <a:pt x="16" y="333"/>
                  </a:cubicBezTo>
                  <a:cubicBezTo>
                    <a:pt x="16" y="279"/>
                    <a:pt x="30" y="225"/>
                    <a:pt x="58" y="175"/>
                  </a:cubicBezTo>
                  <a:cubicBezTo>
                    <a:pt x="117" y="73"/>
                    <a:pt x="224" y="16"/>
                    <a:pt x="334" y="16"/>
                  </a:cubicBezTo>
                  <a:cubicBezTo>
                    <a:pt x="388" y="16"/>
                    <a:pt x="442" y="30"/>
                    <a:pt x="492" y="59"/>
                  </a:cubicBezTo>
                  <a:cubicBezTo>
                    <a:pt x="497" y="61"/>
                    <a:pt x="502" y="65"/>
                    <a:pt x="507" y="68"/>
                  </a:cubicBezTo>
                  <a:cubicBezTo>
                    <a:pt x="516" y="54"/>
                    <a:pt x="516" y="54"/>
                    <a:pt x="516" y="54"/>
                  </a:cubicBezTo>
                  <a:cubicBezTo>
                    <a:pt x="511" y="51"/>
                    <a:pt x="506" y="48"/>
                    <a:pt x="500" y="45"/>
                  </a:cubicBezTo>
                  <a:cubicBezTo>
                    <a:pt x="448" y="14"/>
                    <a:pt x="391" y="0"/>
                    <a:pt x="334" y="0"/>
                  </a:cubicBezTo>
                </a:path>
              </a:pathLst>
            </a:custGeom>
            <a:solidFill>
              <a:srgbClr val="005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 sz="1350" dirty="0"/>
            </a:p>
          </p:txBody>
        </p:sp>
        <p:sp>
          <p:nvSpPr>
            <p:cNvPr id="12" name="Oval 73">
              <a:extLst>
                <a:ext uri="{FF2B5EF4-FFF2-40B4-BE49-F238E27FC236}">
                  <a16:creationId xmlns:a16="http://schemas.microsoft.com/office/drawing/2014/main" id="{DBD9B56E-AE20-A141-924D-7FB6A4D47F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98611" y="3113918"/>
              <a:ext cx="772855" cy="769678"/>
            </a:xfrm>
            <a:prstGeom prst="ellipse">
              <a:avLst/>
            </a:prstGeom>
            <a:gradFill flip="none" rotWithShape="1">
              <a:gsLst>
                <a:gs pos="20000">
                  <a:srgbClr val="FFFFFF"/>
                </a:gs>
                <a:gs pos="100000">
                  <a:srgbClr val="DAD9D9"/>
                </a:gs>
              </a:gsLst>
              <a:lin ang="2700000" scaled="1"/>
              <a:tileRect/>
            </a:gradFill>
            <a:ln>
              <a:noFill/>
            </a:ln>
            <a:effectLst>
              <a:outerShdw dist="63500" dir="2700000" algn="tl" rotWithShape="0">
                <a:prstClr val="black">
                  <a:alpha val="2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 sz="1350" dirty="0"/>
            </a:p>
          </p:txBody>
        </p:sp>
      </p:grpSp>
      <p:sp>
        <p:nvSpPr>
          <p:cNvPr id="13" name="Spaceship">
            <a:extLst>
              <a:ext uri="{FF2B5EF4-FFF2-40B4-BE49-F238E27FC236}">
                <a16:creationId xmlns:a16="http://schemas.microsoft.com/office/drawing/2014/main" id="{38DFB28F-3A74-AC4C-85ED-5849FF312E13}"/>
              </a:ext>
            </a:extLst>
          </p:cNvPr>
          <p:cNvSpPr>
            <a:spLocks noEditPoints="1"/>
          </p:cNvSpPr>
          <p:nvPr/>
        </p:nvSpPr>
        <p:spPr bwMode="auto">
          <a:xfrm>
            <a:off x="6825682" y="4583890"/>
            <a:ext cx="376708" cy="375074"/>
          </a:xfrm>
          <a:custGeom>
            <a:avLst/>
            <a:gdLst>
              <a:gd name="T0" fmla="*/ 251 w 255"/>
              <a:gd name="T1" fmla="*/ 0 h 255"/>
              <a:gd name="T2" fmla="*/ 103 w 255"/>
              <a:gd name="T3" fmla="*/ 72 h 255"/>
              <a:gd name="T4" fmla="*/ 33 w 255"/>
              <a:gd name="T5" fmla="*/ 131 h 255"/>
              <a:gd name="T6" fmla="*/ 38 w 255"/>
              <a:gd name="T7" fmla="*/ 131 h 255"/>
              <a:gd name="T8" fmla="*/ 82 w 255"/>
              <a:gd name="T9" fmla="*/ 119 h 255"/>
              <a:gd name="T10" fmla="*/ 85 w 255"/>
              <a:gd name="T11" fmla="*/ 124 h 255"/>
              <a:gd name="T12" fmla="*/ 74 w 255"/>
              <a:gd name="T13" fmla="*/ 141 h 255"/>
              <a:gd name="T14" fmla="*/ 42 w 255"/>
              <a:gd name="T15" fmla="*/ 181 h 255"/>
              <a:gd name="T16" fmla="*/ 84 w 255"/>
              <a:gd name="T17" fmla="*/ 151 h 255"/>
              <a:gd name="T18" fmla="*/ 0 w 255"/>
              <a:gd name="T19" fmla="*/ 249 h 255"/>
              <a:gd name="T20" fmla="*/ 97 w 255"/>
              <a:gd name="T21" fmla="*/ 164 h 255"/>
              <a:gd name="T22" fmla="*/ 68 w 255"/>
              <a:gd name="T23" fmla="*/ 207 h 255"/>
              <a:gd name="T24" fmla="*/ 110 w 255"/>
              <a:gd name="T25" fmla="*/ 177 h 255"/>
              <a:gd name="T26" fmla="*/ 117 w 255"/>
              <a:gd name="T27" fmla="*/ 182 h 255"/>
              <a:gd name="T28" fmla="*/ 131 w 255"/>
              <a:gd name="T29" fmla="*/ 170 h 255"/>
              <a:gd name="T30" fmla="*/ 136 w 255"/>
              <a:gd name="T31" fmla="*/ 173 h 255"/>
              <a:gd name="T32" fmla="*/ 141 w 255"/>
              <a:gd name="T33" fmla="*/ 172 h 255"/>
              <a:gd name="T34" fmla="*/ 124 w 255"/>
              <a:gd name="T35" fmla="*/ 222 h 255"/>
              <a:gd name="T36" fmla="*/ 128 w 255"/>
              <a:gd name="T37" fmla="*/ 224 h 255"/>
              <a:gd name="T38" fmla="*/ 205 w 255"/>
              <a:gd name="T39" fmla="*/ 133 h 255"/>
              <a:gd name="T40" fmla="*/ 251 w 255"/>
              <a:gd name="T41" fmla="*/ 0 h 255"/>
              <a:gd name="T42" fmla="*/ 42 w 255"/>
              <a:gd name="T43" fmla="*/ 118 h 255"/>
              <a:gd name="T44" fmla="*/ 85 w 255"/>
              <a:gd name="T45" fmla="*/ 106 h 255"/>
              <a:gd name="T46" fmla="*/ 83 w 255"/>
              <a:gd name="T47" fmla="*/ 138 h 255"/>
              <a:gd name="T48" fmla="*/ 110 w 255"/>
              <a:gd name="T49" fmla="*/ 148 h 255"/>
              <a:gd name="T50" fmla="*/ 117 w 255"/>
              <a:gd name="T51" fmla="*/ 172 h 255"/>
              <a:gd name="T52" fmla="*/ 149 w 255"/>
              <a:gd name="T53" fmla="*/ 170 h 255"/>
              <a:gd name="T54" fmla="*/ 137 w 255"/>
              <a:gd name="T55" fmla="*/ 213 h 255"/>
              <a:gd name="T56" fmla="*/ 137 w 255"/>
              <a:gd name="T57" fmla="*/ 165 h 255"/>
              <a:gd name="T58" fmla="*/ 94 w 255"/>
              <a:gd name="T59" fmla="*/ 121 h 255"/>
              <a:gd name="T60" fmla="*/ 90 w 255"/>
              <a:gd name="T61" fmla="*/ 118 h 255"/>
              <a:gd name="T62" fmla="*/ 247 w 255"/>
              <a:gd name="T63" fmla="*/ 8 h 255"/>
              <a:gd name="T64" fmla="*/ 175 w 255"/>
              <a:gd name="T65" fmla="*/ 112 h 255"/>
              <a:gd name="T66" fmla="*/ 207 w 255"/>
              <a:gd name="T67" fmla="*/ 80 h 255"/>
              <a:gd name="T68" fmla="*/ 175 w 255"/>
              <a:gd name="T69" fmla="*/ 48 h 255"/>
              <a:gd name="T70" fmla="*/ 152 w 255"/>
              <a:gd name="T71" fmla="*/ 103 h 255"/>
              <a:gd name="T72" fmla="*/ 175 w 255"/>
              <a:gd name="T73" fmla="*/ 56 h 255"/>
              <a:gd name="T74" fmla="*/ 175 w 255"/>
              <a:gd name="T75" fmla="*/ 104 h 255"/>
              <a:gd name="T76" fmla="*/ 158 w 255"/>
              <a:gd name="T77" fmla="*/ 97 h 255"/>
              <a:gd name="T78" fmla="*/ 175 w 255"/>
              <a:gd name="T79" fmla="*/ 56 h 2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255" h="255">
                <a:moveTo>
                  <a:pt x="251" y="0"/>
                </a:moveTo>
                <a:cubicBezTo>
                  <a:pt x="251" y="0"/>
                  <a:pt x="251" y="0"/>
                  <a:pt x="251" y="0"/>
                </a:cubicBezTo>
                <a:cubicBezTo>
                  <a:pt x="211" y="0"/>
                  <a:pt x="156" y="15"/>
                  <a:pt x="122" y="50"/>
                </a:cubicBezTo>
                <a:cubicBezTo>
                  <a:pt x="114" y="57"/>
                  <a:pt x="108" y="65"/>
                  <a:pt x="103" y="72"/>
                </a:cubicBezTo>
                <a:cubicBezTo>
                  <a:pt x="63" y="73"/>
                  <a:pt x="37" y="92"/>
                  <a:pt x="31" y="127"/>
                </a:cubicBezTo>
                <a:cubicBezTo>
                  <a:pt x="31" y="129"/>
                  <a:pt x="32" y="130"/>
                  <a:pt x="33" y="131"/>
                </a:cubicBezTo>
                <a:cubicBezTo>
                  <a:pt x="34" y="131"/>
                  <a:pt x="34" y="132"/>
                  <a:pt x="35" y="132"/>
                </a:cubicBezTo>
                <a:cubicBezTo>
                  <a:pt x="36" y="132"/>
                  <a:pt x="37" y="131"/>
                  <a:pt x="38" y="131"/>
                </a:cubicBezTo>
                <a:cubicBezTo>
                  <a:pt x="53" y="117"/>
                  <a:pt x="72" y="114"/>
                  <a:pt x="83" y="114"/>
                </a:cubicBezTo>
                <a:cubicBezTo>
                  <a:pt x="82" y="117"/>
                  <a:pt x="82" y="119"/>
                  <a:pt x="82" y="119"/>
                </a:cubicBezTo>
                <a:cubicBezTo>
                  <a:pt x="82" y="120"/>
                  <a:pt x="83" y="121"/>
                  <a:pt x="83" y="122"/>
                </a:cubicBezTo>
                <a:cubicBezTo>
                  <a:pt x="85" y="124"/>
                  <a:pt x="85" y="124"/>
                  <a:pt x="85" y="124"/>
                </a:cubicBezTo>
                <a:cubicBezTo>
                  <a:pt x="74" y="135"/>
                  <a:pt x="74" y="135"/>
                  <a:pt x="74" y="135"/>
                </a:cubicBezTo>
                <a:cubicBezTo>
                  <a:pt x="73" y="137"/>
                  <a:pt x="73" y="139"/>
                  <a:pt x="74" y="141"/>
                </a:cubicBezTo>
                <a:cubicBezTo>
                  <a:pt x="78" y="145"/>
                  <a:pt x="78" y="145"/>
                  <a:pt x="78" y="145"/>
                </a:cubicBezTo>
                <a:cubicBezTo>
                  <a:pt x="42" y="181"/>
                  <a:pt x="42" y="181"/>
                  <a:pt x="42" y="181"/>
                </a:cubicBezTo>
                <a:cubicBezTo>
                  <a:pt x="48" y="187"/>
                  <a:pt x="48" y="187"/>
                  <a:pt x="48" y="187"/>
                </a:cubicBezTo>
                <a:cubicBezTo>
                  <a:pt x="84" y="151"/>
                  <a:pt x="84" y="151"/>
                  <a:pt x="84" y="151"/>
                </a:cubicBezTo>
                <a:cubicBezTo>
                  <a:pt x="91" y="158"/>
                  <a:pt x="91" y="158"/>
                  <a:pt x="91" y="158"/>
                </a:cubicBezTo>
                <a:cubicBezTo>
                  <a:pt x="0" y="249"/>
                  <a:pt x="0" y="249"/>
                  <a:pt x="0" y="249"/>
                </a:cubicBezTo>
                <a:cubicBezTo>
                  <a:pt x="6" y="255"/>
                  <a:pt x="6" y="255"/>
                  <a:pt x="6" y="255"/>
                </a:cubicBezTo>
                <a:cubicBezTo>
                  <a:pt x="97" y="164"/>
                  <a:pt x="97" y="164"/>
                  <a:pt x="97" y="164"/>
                </a:cubicBezTo>
                <a:cubicBezTo>
                  <a:pt x="104" y="171"/>
                  <a:pt x="104" y="171"/>
                  <a:pt x="104" y="171"/>
                </a:cubicBezTo>
                <a:cubicBezTo>
                  <a:pt x="68" y="207"/>
                  <a:pt x="68" y="207"/>
                  <a:pt x="68" y="207"/>
                </a:cubicBezTo>
                <a:cubicBezTo>
                  <a:pt x="74" y="213"/>
                  <a:pt x="74" y="213"/>
                  <a:pt x="74" y="213"/>
                </a:cubicBezTo>
                <a:cubicBezTo>
                  <a:pt x="110" y="177"/>
                  <a:pt x="110" y="177"/>
                  <a:pt x="110" y="177"/>
                </a:cubicBezTo>
                <a:cubicBezTo>
                  <a:pt x="114" y="181"/>
                  <a:pt x="114" y="181"/>
                  <a:pt x="114" y="181"/>
                </a:cubicBezTo>
                <a:cubicBezTo>
                  <a:pt x="115" y="182"/>
                  <a:pt x="116" y="182"/>
                  <a:pt x="117" y="182"/>
                </a:cubicBezTo>
                <a:cubicBezTo>
                  <a:pt x="118" y="182"/>
                  <a:pt x="119" y="182"/>
                  <a:pt x="120" y="181"/>
                </a:cubicBezTo>
                <a:cubicBezTo>
                  <a:pt x="131" y="170"/>
                  <a:pt x="131" y="170"/>
                  <a:pt x="131" y="170"/>
                </a:cubicBezTo>
                <a:cubicBezTo>
                  <a:pt x="133" y="172"/>
                  <a:pt x="133" y="172"/>
                  <a:pt x="133" y="172"/>
                </a:cubicBezTo>
                <a:cubicBezTo>
                  <a:pt x="134" y="172"/>
                  <a:pt x="135" y="173"/>
                  <a:pt x="136" y="173"/>
                </a:cubicBezTo>
                <a:cubicBezTo>
                  <a:pt x="136" y="173"/>
                  <a:pt x="136" y="173"/>
                  <a:pt x="136" y="173"/>
                </a:cubicBezTo>
                <a:cubicBezTo>
                  <a:pt x="136" y="173"/>
                  <a:pt x="138" y="173"/>
                  <a:pt x="141" y="172"/>
                </a:cubicBezTo>
                <a:cubicBezTo>
                  <a:pt x="141" y="183"/>
                  <a:pt x="138" y="202"/>
                  <a:pt x="124" y="217"/>
                </a:cubicBezTo>
                <a:cubicBezTo>
                  <a:pt x="123" y="218"/>
                  <a:pt x="123" y="220"/>
                  <a:pt x="124" y="222"/>
                </a:cubicBezTo>
                <a:cubicBezTo>
                  <a:pt x="125" y="223"/>
                  <a:pt x="126" y="224"/>
                  <a:pt x="127" y="224"/>
                </a:cubicBezTo>
                <a:cubicBezTo>
                  <a:pt x="128" y="224"/>
                  <a:pt x="128" y="224"/>
                  <a:pt x="128" y="224"/>
                </a:cubicBezTo>
                <a:cubicBezTo>
                  <a:pt x="163" y="218"/>
                  <a:pt x="182" y="192"/>
                  <a:pt x="183" y="152"/>
                </a:cubicBezTo>
                <a:cubicBezTo>
                  <a:pt x="190" y="147"/>
                  <a:pt x="198" y="141"/>
                  <a:pt x="205" y="133"/>
                </a:cubicBezTo>
                <a:cubicBezTo>
                  <a:pt x="240" y="99"/>
                  <a:pt x="255" y="44"/>
                  <a:pt x="255" y="4"/>
                </a:cubicBezTo>
                <a:cubicBezTo>
                  <a:pt x="255" y="2"/>
                  <a:pt x="253" y="0"/>
                  <a:pt x="251" y="0"/>
                </a:cubicBezTo>
                <a:close/>
                <a:moveTo>
                  <a:pt x="85" y="106"/>
                </a:moveTo>
                <a:cubicBezTo>
                  <a:pt x="76" y="106"/>
                  <a:pt x="58" y="107"/>
                  <a:pt x="42" y="118"/>
                </a:cubicBezTo>
                <a:cubicBezTo>
                  <a:pt x="51" y="90"/>
                  <a:pt x="75" y="82"/>
                  <a:pt x="97" y="80"/>
                </a:cubicBezTo>
                <a:cubicBezTo>
                  <a:pt x="91" y="90"/>
                  <a:pt x="87" y="99"/>
                  <a:pt x="85" y="106"/>
                </a:cubicBezTo>
                <a:close/>
                <a:moveTo>
                  <a:pt x="117" y="172"/>
                </a:moveTo>
                <a:cubicBezTo>
                  <a:pt x="83" y="138"/>
                  <a:pt x="83" y="138"/>
                  <a:pt x="83" y="138"/>
                </a:cubicBezTo>
                <a:cubicBezTo>
                  <a:pt x="91" y="130"/>
                  <a:pt x="91" y="130"/>
                  <a:pt x="91" y="130"/>
                </a:cubicBezTo>
                <a:cubicBezTo>
                  <a:pt x="110" y="148"/>
                  <a:pt x="110" y="148"/>
                  <a:pt x="110" y="148"/>
                </a:cubicBezTo>
                <a:cubicBezTo>
                  <a:pt x="125" y="164"/>
                  <a:pt x="125" y="164"/>
                  <a:pt x="125" y="164"/>
                </a:cubicBezTo>
                <a:lnTo>
                  <a:pt x="117" y="172"/>
                </a:lnTo>
                <a:close/>
                <a:moveTo>
                  <a:pt x="137" y="213"/>
                </a:moveTo>
                <a:cubicBezTo>
                  <a:pt x="148" y="197"/>
                  <a:pt x="149" y="179"/>
                  <a:pt x="149" y="170"/>
                </a:cubicBezTo>
                <a:cubicBezTo>
                  <a:pt x="156" y="168"/>
                  <a:pt x="165" y="164"/>
                  <a:pt x="175" y="158"/>
                </a:cubicBezTo>
                <a:cubicBezTo>
                  <a:pt x="173" y="180"/>
                  <a:pt x="165" y="204"/>
                  <a:pt x="137" y="213"/>
                </a:cubicBezTo>
                <a:close/>
                <a:moveTo>
                  <a:pt x="200" y="127"/>
                </a:moveTo>
                <a:cubicBezTo>
                  <a:pt x="170" y="157"/>
                  <a:pt x="144" y="163"/>
                  <a:pt x="137" y="165"/>
                </a:cubicBezTo>
                <a:cubicBezTo>
                  <a:pt x="106" y="134"/>
                  <a:pt x="106" y="134"/>
                  <a:pt x="106" y="134"/>
                </a:cubicBezTo>
                <a:cubicBezTo>
                  <a:pt x="94" y="121"/>
                  <a:pt x="94" y="121"/>
                  <a:pt x="94" y="121"/>
                </a:cubicBezTo>
                <a:cubicBezTo>
                  <a:pt x="94" y="121"/>
                  <a:pt x="94" y="121"/>
                  <a:pt x="94" y="121"/>
                </a:cubicBezTo>
                <a:cubicBezTo>
                  <a:pt x="90" y="118"/>
                  <a:pt x="90" y="118"/>
                  <a:pt x="90" y="118"/>
                </a:cubicBezTo>
                <a:cubicBezTo>
                  <a:pt x="92" y="111"/>
                  <a:pt x="98" y="85"/>
                  <a:pt x="128" y="55"/>
                </a:cubicBezTo>
                <a:cubicBezTo>
                  <a:pt x="159" y="24"/>
                  <a:pt x="209" y="9"/>
                  <a:pt x="247" y="8"/>
                </a:cubicBezTo>
                <a:cubicBezTo>
                  <a:pt x="246" y="46"/>
                  <a:pt x="231" y="96"/>
                  <a:pt x="200" y="127"/>
                </a:cubicBezTo>
                <a:close/>
                <a:moveTo>
                  <a:pt x="175" y="112"/>
                </a:moveTo>
                <a:cubicBezTo>
                  <a:pt x="175" y="112"/>
                  <a:pt x="175" y="112"/>
                  <a:pt x="175" y="112"/>
                </a:cubicBezTo>
                <a:cubicBezTo>
                  <a:pt x="193" y="112"/>
                  <a:pt x="207" y="98"/>
                  <a:pt x="207" y="80"/>
                </a:cubicBezTo>
                <a:cubicBezTo>
                  <a:pt x="207" y="62"/>
                  <a:pt x="193" y="48"/>
                  <a:pt x="175" y="48"/>
                </a:cubicBezTo>
                <a:cubicBezTo>
                  <a:pt x="175" y="48"/>
                  <a:pt x="175" y="48"/>
                  <a:pt x="175" y="48"/>
                </a:cubicBezTo>
                <a:cubicBezTo>
                  <a:pt x="157" y="48"/>
                  <a:pt x="143" y="62"/>
                  <a:pt x="143" y="80"/>
                </a:cubicBezTo>
                <a:cubicBezTo>
                  <a:pt x="143" y="89"/>
                  <a:pt x="146" y="97"/>
                  <a:pt x="152" y="103"/>
                </a:cubicBezTo>
                <a:cubicBezTo>
                  <a:pt x="158" y="109"/>
                  <a:pt x="166" y="112"/>
                  <a:pt x="175" y="112"/>
                </a:cubicBezTo>
                <a:close/>
                <a:moveTo>
                  <a:pt x="175" y="56"/>
                </a:moveTo>
                <a:cubicBezTo>
                  <a:pt x="188" y="56"/>
                  <a:pt x="199" y="67"/>
                  <a:pt x="199" y="80"/>
                </a:cubicBezTo>
                <a:cubicBezTo>
                  <a:pt x="199" y="93"/>
                  <a:pt x="188" y="104"/>
                  <a:pt x="175" y="104"/>
                </a:cubicBezTo>
                <a:cubicBezTo>
                  <a:pt x="175" y="104"/>
                  <a:pt x="175" y="104"/>
                  <a:pt x="175" y="104"/>
                </a:cubicBezTo>
                <a:cubicBezTo>
                  <a:pt x="169" y="104"/>
                  <a:pt x="163" y="102"/>
                  <a:pt x="158" y="97"/>
                </a:cubicBezTo>
                <a:cubicBezTo>
                  <a:pt x="153" y="92"/>
                  <a:pt x="151" y="86"/>
                  <a:pt x="151" y="80"/>
                </a:cubicBezTo>
                <a:cubicBezTo>
                  <a:pt x="151" y="67"/>
                  <a:pt x="162" y="56"/>
                  <a:pt x="175" y="56"/>
                </a:cubicBezTo>
                <a:close/>
              </a:path>
            </a:pathLst>
          </a:custGeom>
          <a:solidFill>
            <a:srgbClr val="295D76"/>
          </a:solidFill>
          <a:ln>
            <a:solidFill>
              <a:srgbClr val="295D76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15" name="Circle A">
            <a:extLst>
              <a:ext uri="{FF2B5EF4-FFF2-40B4-BE49-F238E27FC236}">
                <a16:creationId xmlns:a16="http://schemas.microsoft.com/office/drawing/2014/main" id="{A10E6CBC-B935-2640-8469-E4B7A85BBAA4}"/>
              </a:ext>
            </a:extLst>
          </p:cNvPr>
          <p:cNvGrpSpPr/>
          <p:nvPr/>
        </p:nvGrpSpPr>
        <p:grpSpPr>
          <a:xfrm rot="14402443">
            <a:off x="5638657" y="2530967"/>
            <a:ext cx="783794" cy="753045"/>
            <a:chOff x="3911536" y="3024704"/>
            <a:chExt cx="988190" cy="949423"/>
          </a:xfrm>
        </p:grpSpPr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C74CD311-F305-8F45-AC37-3BD1B51F2102}"/>
                </a:ext>
              </a:extLst>
            </p:cNvPr>
            <p:cNvSpPr>
              <a:spLocks/>
            </p:cNvSpPr>
            <p:nvPr/>
          </p:nvSpPr>
          <p:spPr bwMode="auto">
            <a:xfrm>
              <a:off x="4216933" y="3129932"/>
              <a:ext cx="682793" cy="844195"/>
            </a:xfrm>
            <a:custGeom>
              <a:avLst/>
              <a:gdLst>
                <a:gd name="T0" fmla="*/ 329 w 478"/>
                <a:gd name="T1" fmla="*/ 0 h 593"/>
                <a:gd name="T2" fmla="*/ 130 w 478"/>
                <a:gd name="T3" fmla="*/ 266 h 593"/>
                <a:gd name="T4" fmla="*/ 0 w 478"/>
                <a:gd name="T5" fmla="*/ 571 h 593"/>
                <a:gd name="T6" fmla="*/ 119 w 478"/>
                <a:gd name="T7" fmla="*/ 593 h 593"/>
                <a:gd name="T8" fmla="*/ 364 w 478"/>
                <a:gd name="T9" fmla="*/ 487 h 593"/>
                <a:gd name="T10" fmla="*/ 466 w 478"/>
                <a:gd name="T11" fmla="*/ 460 h 593"/>
                <a:gd name="T12" fmla="*/ 439 w 478"/>
                <a:gd name="T13" fmla="*/ 357 h 593"/>
                <a:gd name="T14" fmla="*/ 329 w 478"/>
                <a:gd name="T15" fmla="*/ 0 h 5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8" h="593">
                  <a:moveTo>
                    <a:pt x="329" y="0"/>
                  </a:moveTo>
                  <a:cubicBezTo>
                    <a:pt x="253" y="79"/>
                    <a:pt x="186" y="168"/>
                    <a:pt x="130" y="266"/>
                  </a:cubicBezTo>
                  <a:cubicBezTo>
                    <a:pt x="74" y="363"/>
                    <a:pt x="30" y="466"/>
                    <a:pt x="0" y="571"/>
                  </a:cubicBezTo>
                  <a:cubicBezTo>
                    <a:pt x="39" y="586"/>
                    <a:pt x="79" y="593"/>
                    <a:pt x="119" y="593"/>
                  </a:cubicBezTo>
                  <a:cubicBezTo>
                    <a:pt x="210" y="593"/>
                    <a:pt x="300" y="556"/>
                    <a:pt x="364" y="487"/>
                  </a:cubicBezTo>
                  <a:cubicBezTo>
                    <a:pt x="466" y="460"/>
                    <a:pt x="466" y="460"/>
                    <a:pt x="466" y="460"/>
                  </a:cubicBezTo>
                  <a:cubicBezTo>
                    <a:pt x="439" y="357"/>
                    <a:pt x="439" y="357"/>
                    <a:pt x="439" y="357"/>
                  </a:cubicBezTo>
                  <a:cubicBezTo>
                    <a:pt x="478" y="228"/>
                    <a:pt x="435" y="86"/>
                    <a:pt x="329" y="0"/>
                  </a:cubicBezTo>
                </a:path>
              </a:pathLst>
            </a:custGeom>
            <a:solidFill>
              <a:srgbClr val="5AC7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 sz="1350" dirty="0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E942FF56-D85B-AE43-8B80-34D99B2F214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1536" y="3024704"/>
              <a:ext cx="737385" cy="897996"/>
            </a:xfrm>
            <a:custGeom>
              <a:avLst/>
              <a:gdLst>
                <a:gd name="T0" fmla="*/ 334 w 516"/>
                <a:gd name="T1" fmla="*/ 0 h 631"/>
                <a:gd name="T2" fmla="*/ 334 w 516"/>
                <a:gd name="T3" fmla="*/ 0 h 631"/>
                <a:gd name="T4" fmla="*/ 45 w 516"/>
                <a:gd name="T5" fmla="*/ 167 h 631"/>
                <a:gd name="T6" fmla="*/ 0 w 516"/>
                <a:gd name="T7" fmla="*/ 333 h 631"/>
                <a:gd name="T8" fmla="*/ 167 w 516"/>
                <a:gd name="T9" fmla="*/ 623 h 631"/>
                <a:gd name="T10" fmla="*/ 183 w 516"/>
                <a:gd name="T11" fmla="*/ 631 h 631"/>
                <a:gd name="T12" fmla="*/ 190 w 516"/>
                <a:gd name="T13" fmla="*/ 617 h 631"/>
                <a:gd name="T14" fmla="*/ 175 w 516"/>
                <a:gd name="T15" fmla="*/ 609 h 631"/>
                <a:gd name="T16" fmla="*/ 16 w 516"/>
                <a:gd name="T17" fmla="*/ 333 h 631"/>
                <a:gd name="T18" fmla="*/ 58 w 516"/>
                <a:gd name="T19" fmla="*/ 175 h 631"/>
                <a:gd name="T20" fmla="*/ 334 w 516"/>
                <a:gd name="T21" fmla="*/ 16 h 631"/>
                <a:gd name="T22" fmla="*/ 492 w 516"/>
                <a:gd name="T23" fmla="*/ 59 h 631"/>
                <a:gd name="T24" fmla="*/ 507 w 516"/>
                <a:gd name="T25" fmla="*/ 68 h 631"/>
                <a:gd name="T26" fmla="*/ 516 w 516"/>
                <a:gd name="T27" fmla="*/ 54 h 631"/>
                <a:gd name="T28" fmla="*/ 500 w 516"/>
                <a:gd name="T29" fmla="*/ 45 h 631"/>
                <a:gd name="T30" fmla="*/ 334 w 516"/>
                <a:gd name="T31" fmla="*/ 0 h 6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16" h="631">
                  <a:moveTo>
                    <a:pt x="334" y="0"/>
                  </a:moveTo>
                  <a:cubicBezTo>
                    <a:pt x="334" y="0"/>
                    <a:pt x="334" y="0"/>
                    <a:pt x="334" y="0"/>
                  </a:cubicBezTo>
                  <a:cubicBezTo>
                    <a:pt x="219" y="0"/>
                    <a:pt x="106" y="60"/>
                    <a:pt x="45" y="167"/>
                  </a:cubicBezTo>
                  <a:cubicBezTo>
                    <a:pt x="14" y="219"/>
                    <a:pt x="0" y="277"/>
                    <a:pt x="0" y="333"/>
                  </a:cubicBezTo>
                  <a:cubicBezTo>
                    <a:pt x="0" y="449"/>
                    <a:pt x="60" y="561"/>
                    <a:pt x="167" y="623"/>
                  </a:cubicBezTo>
                  <a:cubicBezTo>
                    <a:pt x="172" y="626"/>
                    <a:pt x="177" y="629"/>
                    <a:pt x="183" y="631"/>
                  </a:cubicBezTo>
                  <a:cubicBezTo>
                    <a:pt x="190" y="617"/>
                    <a:pt x="190" y="617"/>
                    <a:pt x="190" y="617"/>
                  </a:cubicBezTo>
                  <a:cubicBezTo>
                    <a:pt x="185" y="614"/>
                    <a:pt x="180" y="612"/>
                    <a:pt x="175" y="609"/>
                  </a:cubicBezTo>
                  <a:cubicBezTo>
                    <a:pt x="73" y="550"/>
                    <a:pt x="16" y="443"/>
                    <a:pt x="16" y="333"/>
                  </a:cubicBezTo>
                  <a:cubicBezTo>
                    <a:pt x="16" y="279"/>
                    <a:pt x="30" y="225"/>
                    <a:pt x="58" y="175"/>
                  </a:cubicBezTo>
                  <a:cubicBezTo>
                    <a:pt x="117" y="73"/>
                    <a:pt x="224" y="16"/>
                    <a:pt x="334" y="16"/>
                  </a:cubicBezTo>
                  <a:cubicBezTo>
                    <a:pt x="388" y="16"/>
                    <a:pt x="442" y="30"/>
                    <a:pt x="492" y="59"/>
                  </a:cubicBezTo>
                  <a:cubicBezTo>
                    <a:pt x="497" y="61"/>
                    <a:pt x="502" y="65"/>
                    <a:pt x="507" y="68"/>
                  </a:cubicBezTo>
                  <a:cubicBezTo>
                    <a:pt x="516" y="54"/>
                    <a:pt x="516" y="54"/>
                    <a:pt x="516" y="54"/>
                  </a:cubicBezTo>
                  <a:cubicBezTo>
                    <a:pt x="511" y="51"/>
                    <a:pt x="506" y="48"/>
                    <a:pt x="500" y="45"/>
                  </a:cubicBezTo>
                  <a:cubicBezTo>
                    <a:pt x="448" y="14"/>
                    <a:pt x="391" y="0"/>
                    <a:pt x="334" y="0"/>
                  </a:cubicBezTo>
                </a:path>
              </a:pathLst>
            </a:custGeom>
            <a:solidFill>
              <a:srgbClr val="5AC7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 sz="1350" dirty="0"/>
            </a:p>
          </p:txBody>
        </p:sp>
        <p:sp>
          <p:nvSpPr>
            <p:cNvPr id="18" name="Oval 73">
              <a:extLst>
                <a:ext uri="{FF2B5EF4-FFF2-40B4-BE49-F238E27FC236}">
                  <a16:creationId xmlns:a16="http://schemas.microsoft.com/office/drawing/2014/main" id="{A81E2CCB-DDCE-C745-A7AD-8B4F0BF769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98611" y="3113918"/>
              <a:ext cx="772855" cy="769678"/>
            </a:xfrm>
            <a:prstGeom prst="ellipse">
              <a:avLst/>
            </a:prstGeom>
            <a:gradFill flip="none" rotWithShape="1">
              <a:gsLst>
                <a:gs pos="20000">
                  <a:srgbClr val="FFFFFF"/>
                </a:gs>
                <a:gs pos="100000">
                  <a:srgbClr val="DAD9D9"/>
                </a:gs>
              </a:gsLst>
              <a:lin ang="2700000" scaled="1"/>
              <a:tileRect/>
            </a:gradFill>
            <a:ln>
              <a:noFill/>
            </a:ln>
            <a:effectLst>
              <a:outerShdw dist="63500" dir="2700000" algn="tl" rotWithShape="0">
                <a:prstClr val="black">
                  <a:alpha val="2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 sz="1350" dirty="0"/>
            </a:p>
          </p:txBody>
        </p:sp>
      </p:grpSp>
      <p:sp>
        <p:nvSpPr>
          <p:cNvPr id="19" name="Laptop with globe">
            <a:extLst>
              <a:ext uri="{FF2B5EF4-FFF2-40B4-BE49-F238E27FC236}">
                <a16:creationId xmlns:a16="http://schemas.microsoft.com/office/drawing/2014/main" id="{91949DBB-6439-EC42-A869-A4DF8B7D1473}"/>
              </a:ext>
            </a:extLst>
          </p:cNvPr>
          <p:cNvSpPr>
            <a:spLocks noEditPoints="1"/>
          </p:cNvSpPr>
          <p:nvPr/>
        </p:nvSpPr>
        <p:spPr bwMode="auto">
          <a:xfrm>
            <a:off x="5850873" y="2748988"/>
            <a:ext cx="389438" cy="315723"/>
          </a:xfrm>
          <a:custGeom>
            <a:avLst/>
            <a:gdLst>
              <a:gd name="T0" fmla="*/ 283 w 310"/>
              <a:gd name="T1" fmla="*/ 216 h 252"/>
              <a:gd name="T2" fmla="*/ 262 w 310"/>
              <a:gd name="T3" fmla="*/ 44 h 252"/>
              <a:gd name="T4" fmla="*/ 217 w 310"/>
              <a:gd name="T5" fmla="*/ 26 h 252"/>
              <a:gd name="T6" fmla="*/ 155 w 310"/>
              <a:gd name="T7" fmla="*/ 0 h 252"/>
              <a:gd name="T8" fmla="*/ 48 w 310"/>
              <a:gd name="T9" fmla="*/ 44 h 252"/>
              <a:gd name="T10" fmla="*/ 27 w 310"/>
              <a:gd name="T11" fmla="*/ 216 h 252"/>
              <a:gd name="T12" fmla="*/ 0 w 310"/>
              <a:gd name="T13" fmla="*/ 220 h 252"/>
              <a:gd name="T14" fmla="*/ 279 w 310"/>
              <a:gd name="T15" fmla="*/ 252 h 252"/>
              <a:gd name="T16" fmla="*/ 306 w 310"/>
              <a:gd name="T17" fmla="*/ 216 h 252"/>
              <a:gd name="T18" fmla="*/ 275 w 310"/>
              <a:gd name="T19" fmla="*/ 64 h 252"/>
              <a:gd name="T20" fmla="*/ 235 w 310"/>
              <a:gd name="T21" fmla="*/ 52 h 252"/>
              <a:gd name="T22" fmla="*/ 212 w 310"/>
              <a:gd name="T23" fmla="*/ 31 h 252"/>
              <a:gd name="T24" fmla="*/ 206 w 310"/>
              <a:gd name="T25" fmla="*/ 84 h 252"/>
              <a:gd name="T26" fmla="*/ 212 w 310"/>
              <a:gd name="T27" fmla="*/ 31 h 252"/>
              <a:gd name="T28" fmla="*/ 175 w 310"/>
              <a:gd name="T29" fmla="*/ 165 h 252"/>
              <a:gd name="T30" fmla="*/ 235 w 310"/>
              <a:gd name="T31" fmla="*/ 92 h 252"/>
              <a:gd name="T32" fmla="*/ 198 w 310"/>
              <a:gd name="T33" fmla="*/ 84 h 252"/>
              <a:gd name="T34" fmla="*/ 159 w 310"/>
              <a:gd name="T35" fmla="*/ 10 h 252"/>
              <a:gd name="T36" fmla="*/ 198 w 310"/>
              <a:gd name="T37" fmla="*/ 92 h 252"/>
              <a:gd name="T38" fmla="*/ 159 w 310"/>
              <a:gd name="T39" fmla="*/ 92 h 252"/>
              <a:gd name="T40" fmla="*/ 151 w 310"/>
              <a:gd name="T41" fmla="*/ 84 h 252"/>
              <a:gd name="T42" fmla="*/ 151 w 310"/>
              <a:gd name="T43" fmla="*/ 10 h 252"/>
              <a:gd name="T44" fmla="*/ 151 w 310"/>
              <a:gd name="T45" fmla="*/ 166 h 252"/>
              <a:gd name="T46" fmla="*/ 151 w 310"/>
              <a:gd name="T47" fmla="*/ 92 h 252"/>
              <a:gd name="T48" fmla="*/ 104 w 310"/>
              <a:gd name="T49" fmla="*/ 84 h 252"/>
              <a:gd name="T50" fmla="*/ 135 w 310"/>
              <a:gd name="T51" fmla="*/ 11 h 252"/>
              <a:gd name="T52" fmla="*/ 135 w 310"/>
              <a:gd name="T53" fmla="*/ 165 h 252"/>
              <a:gd name="T54" fmla="*/ 104 w 310"/>
              <a:gd name="T55" fmla="*/ 92 h 252"/>
              <a:gd name="T56" fmla="*/ 75 w 310"/>
              <a:gd name="T57" fmla="*/ 52 h 252"/>
              <a:gd name="T58" fmla="*/ 35 w 310"/>
              <a:gd name="T59" fmla="*/ 64 h 252"/>
              <a:gd name="T60" fmla="*/ 35 w 310"/>
              <a:gd name="T61" fmla="*/ 72 h 252"/>
              <a:gd name="T62" fmla="*/ 67 w 310"/>
              <a:gd name="T63" fmla="*/ 88 h 252"/>
              <a:gd name="T64" fmla="*/ 87 w 310"/>
              <a:gd name="T65" fmla="*/ 172 h 252"/>
              <a:gd name="T66" fmla="*/ 95 w 310"/>
              <a:gd name="T67" fmla="*/ 152 h 252"/>
              <a:gd name="T68" fmla="*/ 119 w 310"/>
              <a:gd name="T69" fmla="*/ 204 h 252"/>
              <a:gd name="T70" fmla="*/ 127 w 310"/>
              <a:gd name="T71" fmla="*/ 171 h 252"/>
              <a:gd name="T72" fmla="*/ 151 w 310"/>
              <a:gd name="T73" fmla="*/ 196 h 252"/>
              <a:gd name="T74" fmla="*/ 159 w 310"/>
              <a:gd name="T75" fmla="*/ 176 h 252"/>
              <a:gd name="T76" fmla="*/ 183 w 310"/>
              <a:gd name="T77" fmla="*/ 204 h 252"/>
              <a:gd name="T78" fmla="*/ 191 w 310"/>
              <a:gd name="T79" fmla="*/ 168 h 252"/>
              <a:gd name="T80" fmla="*/ 215 w 310"/>
              <a:gd name="T81" fmla="*/ 172 h 252"/>
              <a:gd name="T82" fmla="*/ 223 w 310"/>
              <a:gd name="T83" fmla="*/ 144 h 252"/>
              <a:gd name="T84" fmla="*/ 242 w 310"/>
              <a:gd name="T85" fmla="*/ 72 h 252"/>
              <a:gd name="T86" fmla="*/ 275 w 310"/>
              <a:gd name="T87" fmla="*/ 216 h 252"/>
              <a:gd name="T88" fmla="*/ 35 w 310"/>
              <a:gd name="T89" fmla="*/ 72 h 252"/>
              <a:gd name="T90" fmla="*/ 31 w 310"/>
              <a:gd name="T91" fmla="*/ 244 h 252"/>
              <a:gd name="T92" fmla="*/ 302 w 310"/>
              <a:gd name="T93" fmla="*/ 224 h 252"/>
              <a:gd name="T94" fmla="*/ 215 w 310"/>
              <a:gd name="T95" fmla="*/ 196 h 252"/>
              <a:gd name="T96" fmla="*/ 223 w 310"/>
              <a:gd name="T97" fmla="*/ 184 h 252"/>
              <a:gd name="T98" fmla="*/ 215 w 310"/>
              <a:gd name="T99" fmla="*/ 196 h 252"/>
              <a:gd name="T100" fmla="*/ 95 w 310"/>
              <a:gd name="T101" fmla="*/ 196 h 252"/>
              <a:gd name="T102" fmla="*/ 87 w 310"/>
              <a:gd name="T103" fmla="*/ 184 h 2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310" h="252">
                <a:moveTo>
                  <a:pt x="306" y="216"/>
                </a:moveTo>
                <a:cubicBezTo>
                  <a:pt x="283" y="216"/>
                  <a:pt x="283" y="216"/>
                  <a:pt x="283" y="216"/>
                </a:cubicBezTo>
                <a:cubicBezTo>
                  <a:pt x="283" y="65"/>
                  <a:pt x="283" y="65"/>
                  <a:pt x="283" y="65"/>
                </a:cubicBezTo>
                <a:cubicBezTo>
                  <a:pt x="283" y="54"/>
                  <a:pt x="273" y="44"/>
                  <a:pt x="262" y="44"/>
                </a:cubicBezTo>
                <a:cubicBezTo>
                  <a:pt x="231" y="44"/>
                  <a:pt x="231" y="44"/>
                  <a:pt x="231" y="44"/>
                </a:cubicBezTo>
                <a:cubicBezTo>
                  <a:pt x="227" y="37"/>
                  <a:pt x="223" y="31"/>
                  <a:pt x="217" y="26"/>
                </a:cubicBezTo>
                <a:cubicBezTo>
                  <a:pt x="201" y="9"/>
                  <a:pt x="179" y="0"/>
                  <a:pt x="155" y="0"/>
                </a:cubicBezTo>
                <a:cubicBezTo>
                  <a:pt x="155" y="0"/>
                  <a:pt x="155" y="0"/>
                  <a:pt x="155" y="0"/>
                </a:cubicBezTo>
                <a:cubicBezTo>
                  <a:pt x="122" y="0"/>
                  <a:pt x="94" y="18"/>
                  <a:pt x="79" y="44"/>
                </a:cubicBezTo>
                <a:cubicBezTo>
                  <a:pt x="48" y="44"/>
                  <a:pt x="48" y="44"/>
                  <a:pt x="48" y="44"/>
                </a:cubicBezTo>
                <a:cubicBezTo>
                  <a:pt x="37" y="44"/>
                  <a:pt x="27" y="54"/>
                  <a:pt x="27" y="65"/>
                </a:cubicBezTo>
                <a:cubicBezTo>
                  <a:pt x="27" y="216"/>
                  <a:pt x="27" y="216"/>
                  <a:pt x="27" y="216"/>
                </a:cubicBezTo>
                <a:cubicBezTo>
                  <a:pt x="4" y="216"/>
                  <a:pt x="4" y="216"/>
                  <a:pt x="4" y="216"/>
                </a:cubicBezTo>
                <a:cubicBezTo>
                  <a:pt x="1" y="216"/>
                  <a:pt x="0" y="218"/>
                  <a:pt x="0" y="220"/>
                </a:cubicBezTo>
                <a:cubicBezTo>
                  <a:pt x="0" y="238"/>
                  <a:pt x="14" y="252"/>
                  <a:pt x="31" y="252"/>
                </a:cubicBezTo>
                <a:cubicBezTo>
                  <a:pt x="279" y="252"/>
                  <a:pt x="279" y="252"/>
                  <a:pt x="279" y="252"/>
                </a:cubicBezTo>
                <a:cubicBezTo>
                  <a:pt x="296" y="252"/>
                  <a:pt x="310" y="238"/>
                  <a:pt x="310" y="220"/>
                </a:cubicBezTo>
                <a:cubicBezTo>
                  <a:pt x="310" y="218"/>
                  <a:pt x="309" y="216"/>
                  <a:pt x="306" y="216"/>
                </a:cubicBezTo>
                <a:close/>
                <a:moveTo>
                  <a:pt x="262" y="52"/>
                </a:moveTo>
                <a:cubicBezTo>
                  <a:pt x="269" y="52"/>
                  <a:pt x="274" y="57"/>
                  <a:pt x="275" y="64"/>
                </a:cubicBezTo>
                <a:cubicBezTo>
                  <a:pt x="240" y="64"/>
                  <a:pt x="240" y="64"/>
                  <a:pt x="240" y="64"/>
                </a:cubicBezTo>
                <a:cubicBezTo>
                  <a:pt x="238" y="60"/>
                  <a:pt x="237" y="56"/>
                  <a:pt x="235" y="52"/>
                </a:cubicBezTo>
                <a:lnTo>
                  <a:pt x="262" y="52"/>
                </a:lnTo>
                <a:close/>
                <a:moveTo>
                  <a:pt x="212" y="31"/>
                </a:moveTo>
                <a:cubicBezTo>
                  <a:pt x="226" y="46"/>
                  <a:pt x="234" y="64"/>
                  <a:pt x="235" y="84"/>
                </a:cubicBezTo>
                <a:cubicBezTo>
                  <a:pt x="206" y="84"/>
                  <a:pt x="206" y="84"/>
                  <a:pt x="206" y="84"/>
                </a:cubicBezTo>
                <a:cubicBezTo>
                  <a:pt x="205" y="53"/>
                  <a:pt x="193" y="26"/>
                  <a:pt x="175" y="11"/>
                </a:cubicBezTo>
                <a:cubicBezTo>
                  <a:pt x="189" y="14"/>
                  <a:pt x="201" y="21"/>
                  <a:pt x="212" y="31"/>
                </a:cubicBezTo>
                <a:close/>
                <a:moveTo>
                  <a:pt x="235" y="92"/>
                </a:moveTo>
                <a:cubicBezTo>
                  <a:pt x="233" y="127"/>
                  <a:pt x="208" y="157"/>
                  <a:pt x="175" y="165"/>
                </a:cubicBezTo>
                <a:cubicBezTo>
                  <a:pt x="193" y="150"/>
                  <a:pt x="205" y="123"/>
                  <a:pt x="206" y="92"/>
                </a:cubicBezTo>
                <a:lnTo>
                  <a:pt x="235" y="92"/>
                </a:lnTo>
                <a:close/>
                <a:moveTo>
                  <a:pt x="159" y="10"/>
                </a:moveTo>
                <a:cubicBezTo>
                  <a:pt x="181" y="20"/>
                  <a:pt x="196" y="50"/>
                  <a:pt x="198" y="84"/>
                </a:cubicBezTo>
                <a:cubicBezTo>
                  <a:pt x="159" y="84"/>
                  <a:pt x="159" y="84"/>
                  <a:pt x="159" y="84"/>
                </a:cubicBezTo>
                <a:lnTo>
                  <a:pt x="159" y="10"/>
                </a:lnTo>
                <a:close/>
                <a:moveTo>
                  <a:pt x="159" y="92"/>
                </a:moveTo>
                <a:cubicBezTo>
                  <a:pt x="198" y="92"/>
                  <a:pt x="198" y="92"/>
                  <a:pt x="198" y="92"/>
                </a:cubicBezTo>
                <a:cubicBezTo>
                  <a:pt x="196" y="126"/>
                  <a:pt x="181" y="156"/>
                  <a:pt x="159" y="166"/>
                </a:cubicBezTo>
                <a:lnTo>
                  <a:pt x="159" y="92"/>
                </a:lnTo>
                <a:close/>
                <a:moveTo>
                  <a:pt x="151" y="10"/>
                </a:moveTo>
                <a:cubicBezTo>
                  <a:pt x="151" y="84"/>
                  <a:pt x="151" y="84"/>
                  <a:pt x="151" y="84"/>
                </a:cubicBezTo>
                <a:cubicBezTo>
                  <a:pt x="112" y="84"/>
                  <a:pt x="112" y="84"/>
                  <a:pt x="112" y="84"/>
                </a:cubicBezTo>
                <a:cubicBezTo>
                  <a:pt x="114" y="50"/>
                  <a:pt x="129" y="20"/>
                  <a:pt x="151" y="10"/>
                </a:cubicBezTo>
                <a:close/>
                <a:moveTo>
                  <a:pt x="151" y="92"/>
                </a:moveTo>
                <a:cubicBezTo>
                  <a:pt x="151" y="166"/>
                  <a:pt x="151" y="166"/>
                  <a:pt x="151" y="166"/>
                </a:cubicBezTo>
                <a:cubicBezTo>
                  <a:pt x="129" y="156"/>
                  <a:pt x="114" y="126"/>
                  <a:pt x="112" y="92"/>
                </a:cubicBezTo>
                <a:lnTo>
                  <a:pt x="151" y="92"/>
                </a:lnTo>
                <a:close/>
                <a:moveTo>
                  <a:pt x="135" y="11"/>
                </a:moveTo>
                <a:cubicBezTo>
                  <a:pt x="117" y="26"/>
                  <a:pt x="105" y="53"/>
                  <a:pt x="104" y="84"/>
                </a:cubicBezTo>
                <a:cubicBezTo>
                  <a:pt x="75" y="84"/>
                  <a:pt x="75" y="84"/>
                  <a:pt x="75" y="84"/>
                </a:cubicBezTo>
                <a:cubicBezTo>
                  <a:pt x="77" y="49"/>
                  <a:pt x="102" y="19"/>
                  <a:pt x="135" y="11"/>
                </a:cubicBezTo>
                <a:close/>
                <a:moveTo>
                  <a:pt x="104" y="92"/>
                </a:moveTo>
                <a:cubicBezTo>
                  <a:pt x="105" y="123"/>
                  <a:pt x="117" y="150"/>
                  <a:pt x="135" y="165"/>
                </a:cubicBezTo>
                <a:cubicBezTo>
                  <a:pt x="102" y="157"/>
                  <a:pt x="77" y="127"/>
                  <a:pt x="75" y="92"/>
                </a:cubicBezTo>
                <a:lnTo>
                  <a:pt x="104" y="92"/>
                </a:lnTo>
                <a:close/>
                <a:moveTo>
                  <a:pt x="48" y="52"/>
                </a:moveTo>
                <a:cubicBezTo>
                  <a:pt x="75" y="52"/>
                  <a:pt x="75" y="52"/>
                  <a:pt x="75" y="52"/>
                </a:cubicBezTo>
                <a:cubicBezTo>
                  <a:pt x="73" y="56"/>
                  <a:pt x="72" y="60"/>
                  <a:pt x="70" y="64"/>
                </a:cubicBezTo>
                <a:cubicBezTo>
                  <a:pt x="35" y="64"/>
                  <a:pt x="35" y="64"/>
                  <a:pt x="35" y="64"/>
                </a:cubicBezTo>
                <a:cubicBezTo>
                  <a:pt x="36" y="57"/>
                  <a:pt x="41" y="52"/>
                  <a:pt x="48" y="52"/>
                </a:cubicBezTo>
                <a:close/>
                <a:moveTo>
                  <a:pt x="35" y="72"/>
                </a:moveTo>
                <a:cubicBezTo>
                  <a:pt x="68" y="72"/>
                  <a:pt x="68" y="72"/>
                  <a:pt x="68" y="72"/>
                </a:cubicBezTo>
                <a:cubicBezTo>
                  <a:pt x="68" y="77"/>
                  <a:pt x="67" y="83"/>
                  <a:pt x="67" y="88"/>
                </a:cubicBezTo>
                <a:cubicBezTo>
                  <a:pt x="67" y="109"/>
                  <a:pt x="75" y="129"/>
                  <a:pt x="87" y="144"/>
                </a:cubicBezTo>
                <a:cubicBezTo>
                  <a:pt x="87" y="172"/>
                  <a:pt x="87" y="172"/>
                  <a:pt x="87" y="172"/>
                </a:cubicBezTo>
                <a:cubicBezTo>
                  <a:pt x="95" y="172"/>
                  <a:pt x="95" y="172"/>
                  <a:pt x="95" y="172"/>
                </a:cubicBezTo>
                <a:cubicBezTo>
                  <a:pt x="95" y="152"/>
                  <a:pt x="95" y="152"/>
                  <a:pt x="95" y="152"/>
                </a:cubicBezTo>
                <a:cubicBezTo>
                  <a:pt x="102" y="159"/>
                  <a:pt x="110" y="164"/>
                  <a:pt x="119" y="168"/>
                </a:cubicBezTo>
                <a:cubicBezTo>
                  <a:pt x="119" y="204"/>
                  <a:pt x="119" y="204"/>
                  <a:pt x="119" y="204"/>
                </a:cubicBezTo>
                <a:cubicBezTo>
                  <a:pt x="127" y="204"/>
                  <a:pt x="127" y="204"/>
                  <a:pt x="127" y="204"/>
                </a:cubicBezTo>
                <a:cubicBezTo>
                  <a:pt x="127" y="171"/>
                  <a:pt x="127" y="171"/>
                  <a:pt x="127" y="171"/>
                </a:cubicBezTo>
                <a:cubicBezTo>
                  <a:pt x="135" y="174"/>
                  <a:pt x="143" y="176"/>
                  <a:pt x="151" y="176"/>
                </a:cubicBezTo>
                <a:cubicBezTo>
                  <a:pt x="151" y="196"/>
                  <a:pt x="151" y="196"/>
                  <a:pt x="151" y="196"/>
                </a:cubicBezTo>
                <a:cubicBezTo>
                  <a:pt x="159" y="196"/>
                  <a:pt x="159" y="196"/>
                  <a:pt x="159" y="196"/>
                </a:cubicBezTo>
                <a:cubicBezTo>
                  <a:pt x="159" y="176"/>
                  <a:pt x="159" y="176"/>
                  <a:pt x="159" y="176"/>
                </a:cubicBezTo>
                <a:cubicBezTo>
                  <a:pt x="167" y="176"/>
                  <a:pt x="175" y="174"/>
                  <a:pt x="183" y="171"/>
                </a:cubicBezTo>
                <a:cubicBezTo>
                  <a:pt x="183" y="204"/>
                  <a:pt x="183" y="204"/>
                  <a:pt x="183" y="204"/>
                </a:cubicBezTo>
                <a:cubicBezTo>
                  <a:pt x="191" y="204"/>
                  <a:pt x="191" y="204"/>
                  <a:pt x="191" y="204"/>
                </a:cubicBezTo>
                <a:cubicBezTo>
                  <a:pt x="191" y="168"/>
                  <a:pt x="191" y="168"/>
                  <a:pt x="191" y="168"/>
                </a:cubicBezTo>
                <a:cubicBezTo>
                  <a:pt x="200" y="164"/>
                  <a:pt x="208" y="159"/>
                  <a:pt x="215" y="152"/>
                </a:cubicBezTo>
                <a:cubicBezTo>
                  <a:pt x="215" y="172"/>
                  <a:pt x="215" y="172"/>
                  <a:pt x="215" y="172"/>
                </a:cubicBezTo>
                <a:cubicBezTo>
                  <a:pt x="223" y="172"/>
                  <a:pt x="223" y="172"/>
                  <a:pt x="223" y="172"/>
                </a:cubicBezTo>
                <a:cubicBezTo>
                  <a:pt x="223" y="144"/>
                  <a:pt x="223" y="144"/>
                  <a:pt x="223" y="144"/>
                </a:cubicBezTo>
                <a:cubicBezTo>
                  <a:pt x="235" y="129"/>
                  <a:pt x="243" y="109"/>
                  <a:pt x="243" y="88"/>
                </a:cubicBezTo>
                <a:cubicBezTo>
                  <a:pt x="243" y="83"/>
                  <a:pt x="242" y="77"/>
                  <a:pt x="242" y="72"/>
                </a:cubicBezTo>
                <a:cubicBezTo>
                  <a:pt x="275" y="72"/>
                  <a:pt x="275" y="72"/>
                  <a:pt x="275" y="72"/>
                </a:cubicBezTo>
                <a:cubicBezTo>
                  <a:pt x="275" y="216"/>
                  <a:pt x="275" y="216"/>
                  <a:pt x="275" y="216"/>
                </a:cubicBezTo>
                <a:cubicBezTo>
                  <a:pt x="35" y="216"/>
                  <a:pt x="35" y="216"/>
                  <a:pt x="35" y="216"/>
                </a:cubicBezTo>
                <a:lnTo>
                  <a:pt x="35" y="72"/>
                </a:lnTo>
                <a:close/>
                <a:moveTo>
                  <a:pt x="279" y="244"/>
                </a:moveTo>
                <a:cubicBezTo>
                  <a:pt x="31" y="244"/>
                  <a:pt x="31" y="244"/>
                  <a:pt x="31" y="244"/>
                </a:cubicBezTo>
                <a:cubicBezTo>
                  <a:pt x="20" y="244"/>
                  <a:pt x="10" y="235"/>
                  <a:pt x="8" y="224"/>
                </a:cubicBezTo>
                <a:cubicBezTo>
                  <a:pt x="302" y="224"/>
                  <a:pt x="302" y="224"/>
                  <a:pt x="302" y="224"/>
                </a:cubicBezTo>
                <a:cubicBezTo>
                  <a:pt x="300" y="235"/>
                  <a:pt x="290" y="244"/>
                  <a:pt x="279" y="244"/>
                </a:cubicBezTo>
                <a:close/>
                <a:moveTo>
                  <a:pt x="215" y="196"/>
                </a:moveTo>
                <a:cubicBezTo>
                  <a:pt x="223" y="196"/>
                  <a:pt x="223" y="196"/>
                  <a:pt x="223" y="196"/>
                </a:cubicBezTo>
                <a:cubicBezTo>
                  <a:pt x="223" y="184"/>
                  <a:pt x="223" y="184"/>
                  <a:pt x="223" y="184"/>
                </a:cubicBezTo>
                <a:cubicBezTo>
                  <a:pt x="215" y="184"/>
                  <a:pt x="215" y="184"/>
                  <a:pt x="215" y="184"/>
                </a:cubicBezTo>
                <a:lnTo>
                  <a:pt x="215" y="196"/>
                </a:lnTo>
                <a:close/>
                <a:moveTo>
                  <a:pt x="87" y="196"/>
                </a:moveTo>
                <a:cubicBezTo>
                  <a:pt x="95" y="196"/>
                  <a:pt x="95" y="196"/>
                  <a:pt x="95" y="196"/>
                </a:cubicBezTo>
                <a:cubicBezTo>
                  <a:pt x="95" y="184"/>
                  <a:pt x="95" y="184"/>
                  <a:pt x="95" y="184"/>
                </a:cubicBezTo>
                <a:cubicBezTo>
                  <a:pt x="87" y="184"/>
                  <a:pt x="87" y="184"/>
                  <a:pt x="87" y="184"/>
                </a:cubicBezTo>
                <a:lnTo>
                  <a:pt x="87" y="196"/>
                </a:lnTo>
                <a:close/>
              </a:path>
            </a:pathLst>
          </a:custGeom>
          <a:solidFill>
            <a:srgbClr val="5AC7DE"/>
          </a:solidFill>
          <a:ln>
            <a:solidFill>
              <a:srgbClr val="5AC7DE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25" name="Circle A">
            <a:extLst>
              <a:ext uri="{FF2B5EF4-FFF2-40B4-BE49-F238E27FC236}">
                <a16:creationId xmlns:a16="http://schemas.microsoft.com/office/drawing/2014/main" id="{4B350E83-6138-F34C-B130-6F2B926490A4}"/>
              </a:ext>
            </a:extLst>
          </p:cNvPr>
          <p:cNvGrpSpPr/>
          <p:nvPr/>
        </p:nvGrpSpPr>
        <p:grpSpPr>
          <a:xfrm rot="6949497">
            <a:off x="4572038" y="4356328"/>
            <a:ext cx="783794" cy="753045"/>
            <a:chOff x="3911536" y="3024704"/>
            <a:chExt cx="988190" cy="949423"/>
          </a:xfrm>
        </p:grpSpPr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899DF95C-655F-944A-AC8C-01E86276B1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216933" y="3129932"/>
              <a:ext cx="682793" cy="844195"/>
            </a:xfrm>
            <a:custGeom>
              <a:avLst/>
              <a:gdLst>
                <a:gd name="T0" fmla="*/ 329 w 478"/>
                <a:gd name="T1" fmla="*/ 0 h 593"/>
                <a:gd name="T2" fmla="*/ 130 w 478"/>
                <a:gd name="T3" fmla="*/ 266 h 593"/>
                <a:gd name="T4" fmla="*/ 0 w 478"/>
                <a:gd name="T5" fmla="*/ 571 h 593"/>
                <a:gd name="T6" fmla="*/ 119 w 478"/>
                <a:gd name="T7" fmla="*/ 593 h 593"/>
                <a:gd name="T8" fmla="*/ 364 w 478"/>
                <a:gd name="T9" fmla="*/ 487 h 593"/>
                <a:gd name="T10" fmla="*/ 466 w 478"/>
                <a:gd name="T11" fmla="*/ 460 h 593"/>
                <a:gd name="T12" fmla="*/ 439 w 478"/>
                <a:gd name="T13" fmla="*/ 357 h 593"/>
                <a:gd name="T14" fmla="*/ 329 w 478"/>
                <a:gd name="T15" fmla="*/ 0 h 5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8" h="593">
                  <a:moveTo>
                    <a:pt x="329" y="0"/>
                  </a:moveTo>
                  <a:cubicBezTo>
                    <a:pt x="253" y="79"/>
                    <a:pt x="186" y="168"/>
                    <a:pt x="130" y="266"/>
                  </a:cubicBezTo>
                  <a:cubicBezTo>
                    <a:pt x="74" y="363"/>
                    <a:pt x="30" y="466"/>
                    <a:pt x="0" y="571"/>
                  </a:cubicBezTo>
                  <a:cubicBezTo>
                    <a:pt x="39" y="586"/>
                    <a:pt x="79" y="593"/>
                    <a:pt x="119" y="593"/>
                  </a:cubicBezTo>
                  <a:cubicBezTo>
                    <a:pt x="210" y="593"/>
                    <a:pt x="300" y="556"/>
                    <a:pt x="364" y="487"/>
                  </a:cubicBezTo>
                  <a:cubicBezTo>
                    <a:pt x="466" y="460"/>
                    <a:pt x="466" y="460"/>
                    <a:pt x="466" y="460"/>
                  </a:cubicBezTo>
                  <a:cubicBezTo>
                    <a:pt x="439" y="357"/>
                    <a:pt x="439" y="357"/>
                    <a:pt x="439" y="357"/>
                  </a:cubicBezTo>
                  <a:cubicBezTo>
                    <a:pt x="478" y="228"/>
                    <a:pt x="435" y="86"/>
                    <a:pt x="329" y="0"/>
                  </a:cubicBezTo>
                </a:path>
              </a:pathLst>
            </a:custGeom>
            <a:solidFill>
              <a:srgbClr val="A6C6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 sz="1350" dirty="0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1D9A1F5A-3927-8B4E-AE28-AB25429F98CB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1536" y="3024704"/>
              <a:ext cx="737385" cy="897996"/>
            </a:xfrm>
            <a:custGeom>
              <a:avLst/>
              <a:gdLst>
                <a:gd name="T0" fmla="*/ 334 w 516"/>
                <a:gd name="T1" fmla="*/ 0 h 631"/>
                <a:gd name="T2" fmla="*/ 334 w 516"/>
                <a:gd name="T3" fmla="*/ 0 h 631"/>
                <a:gd name="T4" fmla="*/ 45 w 516"/>
                <a:gd name="T5" fmla="*/ 167 h 631"/>
                <a:gd name="T6" fmla="*/ 0 w 516"/>
                <a:gd name="T7" fmla="*/ 333 h 631"/>
                <a:gd name="T8" fmla="*/ 167 w 516"/>
                <a:gd name="T9" fmla="*/ 623 h 631"/>
                <a:gd name="T10" fmla="*/ 183 w 516"/>
                <a:gd name="T11" fmla="*/ 631 h 631"/>
                <a:gd name="T12" fmla="*/ 190 w 516"/>
                <a:gd name="T13" fmla="*/ 617 h 631"/>
                <a:gd name="T14" fmla="*/ 175 w 516"/>
                <a:gd name="T15" fmla="*/ 609 h 631"/>
                <a:gd name="T16" fmla="*/ 16 w 516"/>
                <a:gd name="T17" fmla="*/ 333 h 631"/>
                <a:gd name="T18" fmla="*/ 58 w 516"/>
                <a:gd name="T19" fmla="*/ 175 h 631"/>
                <a:gd name="T20" fmla="*/ 334 w 516"/>
                <a:gd name="T21" fmla="*/ 16 h 631"/>
                <a:gd name="T22" fmla="*/ 492 w 516"/>
                <a:gd name="T23" fmla="*/ 59 h 631"/>
                <a:gd name="T24" fmla="*/ 507 w 516"/>
                <a:gd name="T25" fmla="*/ 68 h 631"/>
                <a:gd name="T26" fmla="*/ 516 w 516"/>
                <a:gd name="T27" fmla="*/ 54 h 631"/>
                <a:gd name="T28" fmla="*/ 500 w 516"/>
                <a:gd name="T29" fmla="*/ 45 h 631"/>
                <a:gd name="T30" fmla="*/ 334 w 516"/>
                <a:gd name="T31" fmla="*/ 0 h 6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16" h="631">
                  <a:moveTo>
                    <a:pt x="334" y="0"/>
                  </a:moveTo>
                  <a:cubicBezTo>
                    <a:pt x="334" y="0"/>
                    <a:pt x="334" y="0"/>
                    <a:pt x="334" y="0"/>
                  </a:cubicBezTo>
                  <a:cubicBezTo>
                    <a:pt x="219" y="0"/>
                    <a:pt x="106" y="60"/>
                    <a:pt x="45" y="167"/>
                  </a:cubicBezTo>
                  <a:cubicBezTo>
                    <a:pt x="14" y="219"/>
                    <a:pt x="0" y="277"/>
                    <a:pt x="0" y="333"/>
                  </a:cubicBezTo>
                  <a:cubicBezTo>
                    <a:pt x="0" y="449"/>
                    <a:pt x="60" y="561"/>
                    <a:pt x="167" y="623"/>
                  </a:cubicBezTo>
                  <a:cubicBezTo>
                    <a:pt x="172" y="626"/>
                    <a:pt x="177" y="629"/>
                    <a:pt x="183" y="631"/>
                  </a:cubicBezTo>
                  <a:cubicBezTo>
                    <a:pt x="190" y="617"/>
                    <a:pt x="190" y="617"/>
                    <a:pt x="190" y="617"/>
                  </a:cubicBezTo>
                  <a:cubicBezTo>
                    <a:pt x="185" y="614"/>
                    <a:pt x="180" y="612"/>
                    <a:pt x="175" y="609"/>
                  </a:cubicBezTo>
                  <a:cubicBezTo>
                    <a:pt x="73" y="550"/>
                    <a:pt x="16" y="443"/>
                    <a:pt x="16" y="333"/>
                  </a:cubicBezTo>
                  <a:cubicBezTo>
                    <a:pt x="16" y="279"/>
                    <a:pt x="30" y="225"/>
                    <a:pt x="58" y="175"/>
                  </a:cubicBezTo>
                  <a:cubicBezTo>
                    <a:pt x="117" y="73"/>
                    <a:pt x="224" y="16"/>
                    <a:pt x="334" y="16"/>
                  </a:cubicBezTo>
                  <a:cubicBezTo>
                    <a:pt x="388" y="16"/>
                    <a:pt x="442" y="30"/>
                    <a:pt x="492" y="59"/>
                  </a:cubicBezTo>
                  <a:cubicBezTo>
                    <a:pt x="497" y="61"/>
                    <a:pt x="502" y="65"/>
                    <a:pt x="507" y="68"/>
                  </a:cubicBezTo>
                  <a:cubicBezTo>
                    <a:pt x="516" y="54"/>
                    <a:pt x="516" y="54"/>
                    <a:pt x="516" y="54"/>
                  </a:cubicBezTo>
                  <a:cubicBezTo>
                    <a:pt x="511" y="51"/>
                    <a:pt x="506" y="48"/>
                    <a:pt x="500" y="45"/>
                  </a:cubicBezTo>
                  <a:cubicBezTo>
                    <a:pt x="448" y="14"/>
                    <a:pt x="391" y="0"/>
                    <a:pt x="334" y="0"/>
                  </a:cubicBezTo>
                </a:path>
              </a:pathLst>
            </a:custGeom>
            <a:solidFill>
              <a:srgbClr val="A6C6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 sz="1350" dirty="0"/>
            </a:p>
          </p:txBody>
        </p:sp>
        <p:sp>
          <p:nvSpPr>
            <p:cNvPr id="29" name="Oval 73">
              <a:extLst>
                <a:ext uri="{FF2B5EF4-FFF2-40B4-BE49-F238E27FC236}">
                  <a16:creationId xmlns:a16="http://schemas.microsoft.com/office/drawing/2014/main" id="{A4984AB7-998B-3E42-8427-03E200276B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98611" y="3113918"/>
              <a:ext cx="772855" cy="769678"/>
            </a:xfrm>
            <a:prstGeom prst="ellipse">
              <a:avLst/>
            </a:prstGeom>
            <a:gradFill flip="none" rotWithShape="1">
              <a:gsLst>
                <a:gs pos="20000">
                  <a:srgbClr val="FFFFFF"/>
                </a:gs>
                <a:gs pos="100000">
                  <a:srgbClr val="DAD9D9"/>
                </a:gs>
              </a:gsLst>
              <a:lin ang="2700000" scaled="1"/>
              <a:tileRect/>
            </a:gradFill>
            <a:ln>
              <a:noFill/>
            </a:ln>
            <a:effectLst>
              <a:outerShdw dist="63500" dir="2700000" algn="tl" rotWithShape="0">
                <a:prstClr val="black">
                  <a:alpha val="2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 sz="1350" dirty="0"/>
            </a:p>
          </p:txBody>
        </p:sp>
      </p:grpSp>
      <p:sp>
        <p:nvSpPr>
          <p:cNvPr id="26" name="Head with speech">
            <a:extLst>
              <a:ext uri="{FF2B5EF4-FFF2-40B4-BE49-F238E27FC236}">
                <a16:creationId xmlns:a16="http://schemas.microsoft.com/office/drawing/2014/main" id="{2C47DA24-7C44-AA42-A0F8-1DB75842E9F1}"/>
              </a:ext>
            </a:extLst>
          </p:cNvPr>
          <p:cNvSpPr>
            <a:spLocks noEditPoints="1"/>
          </p:cNvSpPr>
          <p:nvPr/>
        </p:nvSpPr>
        <p:spPr bwMode="auto">
          <a:xfrm>
            <a:off x="4773585" y="4515610"/>
            <a:ext cx="321808" cy="368130"/>
          </a:xfrm>
          <a:custGeom>
            <a:avLst/>
            <a:gdLst>
              <a:gd name="T0" fmla="*/ 122 w 219"/>
              <a:gd name="T1" fmla="*/ 0 h 252"/>
              <a:gd name="T2" fmla="*/ 25 w 219"/>
              <a:gd name="T3" fmla="*/ 97 h 252"/>
              <a:gd name="T4" fmla="*/ 25 w 219"/>
              <a:gd name="T5" fmla="*/ 126 h 252"/>
              <a:gd name="T6" fmla="*/ 11 w 219"/>
              <a:gd name="T7" fmla="*/ 148 h 252"/>
              <a:gd name="T8" fmla="*/ 2 w 219"/>
              <a:gd name="T9" fmla="*/ 162 h 252"/>
              <a:gd name="T10" fmla="*/ 2 w 219"/>
              <a:gd name="T11" fmla="*/ 172 h 252"/>
              <a:gd name="T12" fmla="*/ 10 w 219"/>
              <a:gd name="T13" fmla="*/ 176 h 252"/>
              <a:gd name="T14" fmla="*/ 25 w 219"/>
              <a:gd name="T15" fmla="*/ 176 h 252"/>
              <a:gd name="T16" fmla="*/ 25 w 219"/>
              <a:gd name="T17" fmla="*/ 202 h 252"/>
              <a:gd name="T18" fmla="*/ 46 w 219"/>
              <a:gd name="T19" fmla="*/ 224 h 252"/>
              <a:gd name="T20" fmla="*/ 86 w 219"/>
              <a:gd name="T21" fmla="*/ 224 h 252"/>
              <a:gd name="T22" fmla="*/ 75 w 219"/>
              <a:gd name="T23" fmla="*/ 246 h 252"/>
              <a:gd name="T24" fmla="*/ 75 w 219"/>
              <a:gd name="T25" fmla="*/ 250 h 252"/>
              <a:gd name="T26" fmla="*/ 79 w 219"/>
              <a:gd name="T27" fmla="*/ 252 h 252"/>
              <a:gd name="T28" fmla="*/ 215 w 219"/>
              <a:gd name="T29" fmla="*/ 252 h 252"/>
              <a:gd name="T30" fmla="*/ 219 w 219"/>
              <a:gd name="T31" fmla="*/ 248 h 252"/>
              <a:gd name="T32" fmla="*/ 219 w 219"/>
              <a:gd name="T33" fmla="*/ 97 h 252"/>
              <a:gd name="T34" fmla="*/ 122 w 219"/>
              <a:gd name="T35" fmla="*/ 0 h 252"/>
              <a:gd name="T36" fmla="*/ 211 w 219"/>
              <a:gd name="T37" fmla="*/ 244 h 252"/>
              <a:gd name="T38" fmla="*/ 131 w 219"/>
              <a:gd name="T39" fmla="*/ 244 h 252"/>
              <a:gd name="T40" fmla="*/ 131 w 219"/>
              <a:gd name="T41" fmla="*/ 152 h 252"/>
              <a:gd name="T42" fmla="*/ 183 w 219"/>
              <a:gd name="T43" fmla="*/ 96 h 252"/>
              <a:gd name="T44" fmla="*/ 127 w 219"/>
              <a:gd name="T45" fmla="*/ 40 h 252"/>
              <a:gd name="T46" fmla="*/ 71 w 219"/>
              <a:gd name="T47" fmla="*/ 96 h 252"/>
              <a:gd name="T48" fmla="*/ 123 w 219"/>
              <a:gd name="T49" fmla="*/ 152 h 252"/>
              <a:gd name="T50" fmla="*/ 123 w 219"/>
              <a:gd name="T51" fmla="*/ 244 h 252"/>
              <a:gd name="T52" fmla="*/ 85 w 219"/>
              <a:gd name="T53" fmla="*/ 244 h 252"/>
              <a:gd name="T54" fmla="*/ 97 w 219"/>
              <a:gd name="T55" fmla="*/ 222 h 252"/>
              <a:gd name="T56" fmla="*/ 96 w 219"/>
              <a:gd name="T57" fmla="*/ 218 h 252"/>
              <a:gd name="T58" fmla="*/ 93 w 219"/>
              <a:gd name="T59" fmla="*/ 216 h 252"/>
              <a:gd name="T60" fmla="*/ 46 w 219"/>
              <a:gd name="T61" fmla="*/ 216 h 252"/>
              <a:gd name="T62" fmla="*/ 33 w 219"/>
              <a:gd name="T63" fmla="*/ 202 h 252"/>
              <a:gd name="T64" fmla="*/ 33 w 219"/>
              <a:gd name="T65" fmla="*/ 172 h 252"/>
              <a:gd name="T66" fmla="*/ 29 w 219"/>
              <a:gd name="T67" fmla="*/ 168 h 252"/>
              <a:gd name="T68" fmla="*/ 10 w 219"/>
              <a:gd name="T69" fmla="*/ 168 h 252"/>
              <a:gd name="T70" fmla="*/ 9 w 219"/>
              <a:gd name="T71" fmla="*/ 168 h 252"/>
              <a:gd name="T72" fmla="*/ 9 w 219"/>
              <a:gd name="T73" fmla="*/ 166 h 252"/>
              <a:gd name="T74" fmla="*/ 18 w 219"/>
              <a:gd name="T75" fmla="*/ 153 h 252"/>
              <a:gd name="T76" fmla="*/ 33 w 219"/>
              <a:gd name="T77" fmla="*/ 126 h 252"/>
              <a:gd name="T78" fmla="*/ 33 w 219"/>
              <a:gd name="T79" fmla="*/ 97 h 252"/>
              <a:gd name="T80" fmla="*/ 122 w 219"/>
              <a:gd name="T81" fmla="*/ 8 h 252"/>
              <a:gd name="T82" fmla="*/ 211 w 219"/>
              <a:gd name="T83" fmla="*/ 97 h 252"/>
              <a:gd name="T84" fmla="*/ 211 w 219"/>
              <a:gd name="T85" fmla="*/ 244 h 252"/>
              <a:gd name="T86" fmla="*/ 127 w 219"/>
              <a:gd name="T87" fmla="*/ 144 h 252"/>
              <a:gd name="T88" fmla="*/ 79 w 219"/>
              <a:gd name="T89" fmla="*/ 96 h 252"/>
              <a:gd name="T90" fmla="*/ 127 w 219"/>
              <a:gd name="T91" fmla="*/ 48 h 252"/>
              <a:gd name="T92" fmla="*/ 175 w 219"/>
              <a:gd name="T93" fmla="*/ 96 h 252"/>
              <a:gd name="T94" fmla="*/ 127 w 219"/>
              <a:gd name="T95" fmla="*/ 144 h 252"/>
              <a:gd name="T96" fmla="*/ 103 w 219"/>
              <a:gd name="T97" fmla="*/ 92 h 252"/>
              <a:gd name="T98" fmla="*/ 99 w 219"/>
              <a:gd name="T99" fmla="*/ 96 h 252"/>
              <a:gd name="T100" fmla="*/ 103 w 219"/>
              <a:gd name="T101" fmla="*/ 100 h 252"/>
              <a:gd name="T102" fmla="*/ 107 w 219"/>
              <a:gd name="T103" fmla="*/ 96 h 252"/>
              <a:gd name="T104" fmla="*/ 103 w 219"/>
              <a:gd name="T105" fmla="*/ 92 h 252"/>
              <a:gd name="T106" fmla="*/ 151 w 219"/>
              <a:gd name="T107" fmla="*/ 92 h 252"/>
              <a:gd name="T108" fmla="*/ 147 w 219"/>
              <a:gd name="T109" fmla="*/ 96 h 252"/>
              <a:gd name="T110" fmla="*/ 151 w 219"/>
              <a:gd name="T111" fmla="*/ 100 h 252"/>
              <a:gd name="T112" fmla="*/ 155 w 219"/>
              <a:gd name="T113" fmla="*/ 96 h 252"/>
              <a:gd name="T114" fmla="*/ 151 w 219"/>
              <a:gd name="T115" fmla="*/ 92 h 252"/>
              <a:gd name="T116" fmla="*/ 127 w 219"/>
              <a:gd name="T117" fmla="*/ 92 h 252"/>
              <a:gd name="T118" fmla="*/ 123 w 219"/>
              <a:gd name="T119" fmla="*/ 96 h 252"/>
              <a:gd name="T120" fmla="*/ 127 w 219"/>
              <a:gd name="T121" fmla="*/ 100 h 252"/>
              <a:gd name="T122" fmla="*/ 131 w 219"/>
              <a:gd name="T123" fmla="*/ 96 h 252"/>
              <a:gd name="T124" fmla="*/ 127 w 219"/>
              <a:gd name="T125" fmla="*/ 92 h 2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19" h="252">
                <a:moveTo>
                  <a:pt x="122" y="0"/>
                </a:moveTo>
                <a:cubicBezTo>
                  <a:pt x="69" y="0"/>
                  <a:pt x="25" y="43"/>
                  <a:pt x="25" y="97"/>
                </a:cubicBezTo>
                <a:cubicBezTo>
                  <a:pt x="25" y="126"/>
                  <a:pt x="25" y="126"/>
                  <a:pt x="25" y="126"/>
                </a:cubicBezTo>
                <a:cubicBezTo>
                  <a:pt x="25" y="130"/>
                  <a:pt x="16" y="142"/>
                  <a:pt x="11" y="148"/>
                </a:cubicBezTo>
                <a:cubicBezTo>
                  <a:pt x="7" y="154"/>
                  <a:pt x="4" y="158"/>
                  <a:pt x="2" y="162"/>
                </a:cubicBezTo>
                <a:cubicBezTo>
                  <a:pt x="0" y="165"/>
                  <a:pt x="0" y="169"/>
                  <a:pt x="2" y="172"/>
                </a:cubicBezTo>
                <a:cubicBezTo>
                  <a:pt x="4" y="174"/>
                  <a:pt x="7" y="176"/>
                  <a:pt x="10" y="176"/>
                </a:cubicBezTo>
                <a:cubicBezTo>
                  <a:pt x="25" y="176"/>
                  <a:pt x="25" y="176"/>
                  <a:pt x="25" y="176"/>
                </a:cubicBezTo>
                <a:cubicBezTo>
                  <a:pt x="25" y="202"/>
                  <a:pt x="25" y="202"/>
                  <a:pt x="25" y="202"/>
                </a:cubicBezTo>
                <a:cubicBezTo>
                  <a:pt x="25" y="213"/>
                  <a:pt x="32" y="224"/>
                  <a:pt x="46" y="224"/>
                </a:cubicBezTo>
                <a:cubicBezTo>
                  <a:pt x="86" y="224"/>
                  <a:pt x="86" y="224"/>
                  <a:pt x="86" y="224"/>
                </a:cubicBezTo>
                <a:cubicBezTo>
                  <a:pt x="75" y="246"/>
                  <a:pt x="75" y="246"/>
                  <a:pt x="75" y="246"/>
                </a:cubicBezTo>
                <a:cubicBezTo>
                  <a:pt x="75" y="247"/>
                  <a:pt x="75" y="249"/>
                  <a:pt x="75" y="250"/>
                </a:cubicBezTo>
                <a:cubicBezTo>
                  <a:pt x="76" y="251"/>
                  <a:pt x="77" y="252"/>
                  <a:pt x="79" y="252"/>
                </a:cubicBezTo>
                <a:cubicBezTo>
                  <a:pt x="215" y="252"/>
                  <a:pt x="215" y="252"/>
                  <a:pt x="215" y="252"/>
                </a:cubicBezTo>
                <a:cubicBezTo>
                  <a:pt x="217" y="252"/>
                  <a:pt x="219" y="250"/>
                  <a:pt x="219" y="248"/>
                </a:cubicBezTo>
                <a:cubicBezTo>
                  <a:pt x="219" y="97"/>
                  <a:pt x="219" y="97"/>
                  <a:pt x="219" y="97"/>
                </a:cubicBezTo>
                <a:cubicBezTo>
                  <a:pt x="219" y="43"/>
                  <a:pt x="176" y="0"/>
                  <a:pt x="122" y="0"/>
                </a:cubicBezTo>
                <a:close/>
                <a:moveTo>
                  <a:pt x="211" y="244"/>
                </a:moveTo>
                <a:cubicBezTo>
                  <a:pt x="131" y="244"/>
                  <a:pt x="131" y="244"/>
                  <a:pt x="131" y="244"/>
                </a:cubicBezTo>
                <a:cubicBezTo>
                  <a:pt x="131" y="152"/>
                  <a:pt x="131" y="152"/>
                  <a:pt x="131" y="152"/>
                </a:cubicBezTo>
                <a:cubicBezTo>
                  <a:pt x="160" y="150"/>
                  <a:pt x="183" y="126"/>
                  <a:pt x="183" y="96"/>
                </a:cubicBezTo>
                <a:cubicBezTo>
                  <a:pt x="183" y="65"/>
                  <a:pt x="158" y="40"/>
                  <a:pt x="127" y="40"/>
                </a:cubicBezTo>
                <a:cubicBezTo>
                  <a:pt x="96" y="40"/>
                  <a:pt x="71" y="65"/>
                  <a:pt x="71" y="96"/>
                </a:cubicBezTo>
                <a:cubicBezTo>
                  <a:pt x="71" y="126"/>
                  <a:pt x="94" y="150"/>
                  <a:pt x="123" y="152"/>
                </a:cubicBezTo>
                <a:cubicBezTo>
                  <a:pt x="123" y="244"/>
                  <a:pt x="123" y="244"/>
                  <a:pt x="123" y="244"/>
                </a:cubicBezTo>
                <a:cubicBezTo>
                  <a:pt x="85" y="244"/>
                  <a:pt x="85" y="244"/>
                  <a:pt x="85" y="244"/>
                </a:cubicBezTo>
                <a:cubicBezTo>
                  <a:pt x="97" y="222"/>
                  <a:pt x="97" y="222"/>
                  <a:pt x="97" y="222"/>
                </a:cubicBezTo>
                <a:cubicBezTo>
                  <a:pt x="97" y="221"/>
                  <a:pt x="97" y="219"/>
                  <a:pt x="96" y="218"/>
                </a:cubicBezTo>
                <a:cubicBezTo>
                  <a:pt x="96" y="217"/>
                  <a:pt x="94" y="216"/>
                  <a:pt x="93" y="216"/>
                </a:cubicBezTo>
                <a:cubicBezTo>
                  <a:pt x="46" y="216"/>
                  <a:pt x="46" y="216"/>
                  <a:pt x="46" y="216"/>
                </a:cubicBezTo>
                <a:cubicBezTo>
                  <a:pt x="36" y="216"/>
                  <a:pt x="33" y="207"/>
                  <a:pt x="33" y="202"/>
                </a:cubicBezTo>
                <a:cubicBezTo>
                  <a:pt x="33" y="172"/>
                  <a:pt x="33" y="172"/>
                  <a:pt x="33" y="172"/>
                </a:cubicBezTo>
                <a:cubicBezTo>
                  <a:pt x="33" y="170"/>
                  <a:pt x="31" y="168"/>
                  <a:pt x="29" y="168"/>
                </a:cubicBezTo>
                <a:cubicBezTo>
                  <a:pt x="10" y="168"/>
                  <a:pt x="10" y="168"/>
                  <a:pt x="10" y="168"/>
                </a:cubicBezTo>
                <a:cubicBezTo>
                  <a:pt x="9" y="168"/>
                  <a:pt x="9" y="168"/>
                  <a:pt x="9" y="168"/>
                </a:cubicBezTo>
                <a:cubicBezTo>
                  <a:pt x="9" y="167"/>
                  <a:pt x="9" y="167"/>
                  <a:pt x="9" y="166"/>
                </a:cubicBezTo>
                <a:cubicBezTo>
                  <a:pt x="11" y="163"/>
                  <a:pt x="14" y="158"/>
                  <a:pt x="18" y="153"/>
                </a:cubicBezTo>
                <a:cubicBezTo>
                  <a:pt x="27" y="140"/>
                  <a:pt x="33" y="132"/>
                  <a:pt x="33" y="126"/>
                </a:cubicBezTo>
                <a:cubicBezTo>
                  <a:pt x="33" y="97"/>
                  <a:pt x="33" y="97"/>
                  <a:pt x="33" y="97"/>
                </a:cubicBezTo>
                <a:cubicBezTo>
                  <a:pt x="33" y="48"/>
                  <a:pt x="73" y="8"/>
                  <a:pt x="122" y="8"/>
                </a:cubicBezTo>
                <a:cubicBezTo>
                  <a:pt x="171" y="8"/>
                  <a:pt x="211" y="48"/>
                  <a:pt x="211" y="97"/>
                </a:cubicBezTo>
                <a:lnTo>
                  <a:pt x="211" y="244"/>
                </a:lnTo>
                <a:close/>
                <a:moveTo>
                  <a:pt x="127" y="144"/>
                </a:moveTo>
                <a:cubicBezTo>
                  <a:pt x="101" y="144"/>
                  <a:pt x="79" y="122"/>
                  <a:pt x="79" y="96"/>
                </a:cubicBezTo>
                <a:cubicBezTo>
                  <a:pt x="79" y="70"/>
                  <a:pt x="101" y="48"/>
                  <a:pt x="127" y="48"/>
                </a:cubicBezTo>
                <a:cubicBezTo>
                  <a:pt x="153" y="48"/>
                  <a:pt x="175" y="70"/>
                  <a:pt x="175" y="96"/>
                </a:cubicBezTo>
                <a:cubicBezTo>
                  <a:pt x="175" y="122"/>
                  <a:pt x="153" y="144"/>
                  <a:pt x="127" y="144"/>
                </a:cubicBezTo>
                <a:close/>
                <a:moveTo>
                  <a:pt x="103" y="92"/>
                </a:moveTo>
                <a:cubicBezTo>
                  <a:pt x="101" y="92"/>
                  <a:pt x="99" y="94"/>
                  <a:pt x="99" y="96"/>
                </a:cubicBezTo>
                <a:cubicBezTo>
                  <a:pt x="99" y="98"/>
                  <a:pt x="101" y="100"/>
                  <a:pt x="103" y="100"/>
                </a:cubicBezTo>
                <a:cubicBezTo>
                  <a:pt x="105" y="100"/>
                  <a:pt x="107" y="98"/>
                  <a:pt x="107" y="96"/>
                </a:cubicBezTo>
                <a:cubicBezTo>
                  <a:pt x="107" y="94"/>
                  <a:pt x="105" y="92"/>
                  <a:pt x="103" y="92"/>
                </a:cubicBezTo>
                <a:close/>
                <a:moveTo>
                  <a:pt x="151" y="92"/>
                </a:moveTo>
                <a:cubicBezTo>
                  <a:pt x="149" y="92"/>
                  <a:pt x="147" y="94"/>
                  <a:pt x="147" y="96"/>
                </a:cubicBezTo>
                <a:cubicBezTo>
                  <a:pt x="147" y="98"/>
                  <a:pt x="149" y="100"/>
                  <a:pt x="151" y="100"/>
                </a:cubicBezTo>
                <a:cubicBezTo>
                  <a:pt x="153" y="100"/>
                  <a:pt x="155" y="98"/>
                  <a:pt x="155" y="96"/>
                </a:cubicBezTo>
                <a:cubicBezTo>
                  <a:pt x="155" y="94"/>
                  <a:pt x="153" y="92"/>
                  <a:pt x="151" y="92"/>
                </a:cubicBezTo>
                <a:close/>
                <a:moveTo>
                  <a:pt x="127" y="92"/>
                </a:moveTo>
                <a:cubicBezTo>
                  <a:pt x="125" y="92"/>
                  <a:pt x="123" y="94"/>
                  <a:pt x="123" y="96"/>
                </a:cubicBezTo>
                <a:cubicBezTo>
                  <a:pt x="123" y="98"/>
                  <a:pt x="125" y="100"/>
                  <a:pt x="127" y="100"/>
                </a:cubicBezTo>
                <a:cubicBezTo>
                  <a:pt x="129" y="100"/>
                  <a:pt x="131" y="98"/>
                  <a:pt x="131" y="96"/>
                </a:cubicBezTo>
                <a:cubicBezTo>
                  <a:pt x="131" y="94"/>
                  <a:pt x="129" y="92"/>
                  <a:pt x="127" y="92"/>
                </a:cubicBezTo>
                <a:close/>
              </a:path>
            </a:pathLst>
          </a:custGeom>
          <a:solidFill>
            <a:srgbClr val="A6C645"/>
          </a:solidFill>
          <a:ln>
            <a:solidFill>
              <a:srgbClr val="A6C645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1" name="TextBox 55">
            <a:extLst>
              <a:ext uri="{FF2B5EF4-FFF2-40B4-BE49-F238E27FC236}">
                <a16:creationId xmlns:a16="http://schemas.microsoft.com/office/drawing/2014/main" id="{AF98E66B-6FF0-614C-AAC7-D0BEC802438B}"/>
              </a:ext>
            </a:extLst>
          </p:cNvPr>
          <p:cNvSpPr txBox="1"/>
          <p:nvPr/>
        </p:nvSpPr>
        <p:spPr>
          <a:xfrm>
            <a:off x="7559914" y="2030721"/>
            <a:ext cx="2685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C0D435"/>
              </a:buClr>
              <a:defRPr/>
            </a:pPr>
            <a:r>
              <a:rPr lang="es-MX" sz="1200" dirty="0">
                <a:solidFill>
                  <a:schemeClr val="bg1"/>
                </a:solidFill>
                <a:latin typeface="Montserrat" pitchFamily="2" charset="77"/>
                <a:cs typeface="Calibri" panose="020F0502020204030204" pitchFamily="34" charset="0"/>
              </a:rPr>
              <a:t>Acceso a texto completo de literatura científica internacional</a:t>
            </a:r>
          </a:p>
        </p:txBody>
      </p:sp>
      <p:sp>
        <p:nvSpPr>
          <p:cNvPr id="32" name="TextBox 55">
            <a:extLst>
              <a:ext uri="{FF2B5EF4-FFF2-40B4-BE49-F238E27FC236}">
                <a16:creationId xmlns:a16="http://schemas.microsoft.com/office/drawing/2014/main" id="{A6D1228A-5580-6440-B49A-B1669F0AE424}"/>
              </a:ext>
            </a:extLst>
          </p:cNvPr>
          <p:cNvSpPr txBox="1"/>
          <p:nvPr/>
        </p:nvSpPr>
        <p:spPr>
          <a:xfrm>
            <a:off x="7559914" y="2546772"/>
            <a:ext cx="3060874" cy="283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rgbClr val="C0D435"/>
              </a:buClr>
              <a:defRPr/>
            </a:pPr>
            <a:r>
              <a:rPr lang="es-MX" sz="1200" dirty="0">
                <a:solidFill>
                  <a:schemeClr val="bg1"/>
                </a:solidFill>
                <a:latin typeface="Montserrat" pitchFamily="2" charset="77"/>
                <a:cs typeface="Calibri" panose="020F0502020204030204" pitchFamily="34" charset="0"/>
              </a:rPr>
              <a:t>Programa Nacional de Indicadores</a:t>
            </a:r>
          </a:p>
        </p:txBody>
      </p:sp>
      <p:sp>
        <p:nvSpPr>
          <p:cNvPr id="33" name="TextBox 55">
            <a:extLst>
              <a:ext uri="{FF2B5EF4-FFF2-40B4-BE49-F238E27FC236}">
                <a16:creationId xmlns:a16="http://schemas.microsoft.com/office/drawing/2014/main" id="{9971462F-8681-5141-8503-6AA0AA5FA56A}"/>
              </a:ext>
            </a:extLst>
          </p:cNvPr>
          <p:cNvSpPr txBox="1"/>
          <p:nvPr/>
        </p:nvSpPr>
        <p:spPr>
          <a:xfrm>
            <a:off x="2046514" y="2546772"/>
            <a:ext cx="23733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buClr>
                <a:srgbClr val="C0D435"/>
              </a:buClr>
              <a:defRPr/>
            </a:pPr>
            <a:r>
              <a:rPr lang="es-MX" sz="1200" dirty="0">
                <a:solidFill>
                  <a:schemeClr val="bg1"/>
                </a:solidFill>
                <a:latin typeface="Montserrat" pitchFamily="2" charset="77"/>
                <a:cs typeface="Calibri" panose="020F0502020204030204" pitchFamily="34" charset="0"/>
              </a:rPr>
              <a:t>Digitalización de CONCYTEC </a:t>
            </a:r>
          </a:p>
        </p:txBody>
      </p:sp>
      <p:sp>
        <p:nvSpPr>
          <p:cNvPr id="34" name="TextBox 55">
            <a:extLst>
              <a:ext uri="{FF2B5EF4-FFF2-40B4-BE49-F238E27FC236}">
                <a16:creationId xmlns:a16="http://schemas.microsoft.com/office/drawing/2014/main" id="{6CE4F9A6-8C16-C44C-B105-033097006731}"/>
              </a:ext>
            </a:extLst>
          </p:cNvPr>
          <p:cNvSpPr txBox="1"/>
          <p:nvPr/>
        </p:nvSpPr>
        <p:spPr>
          <a:xfrm>
            <a:off x="2469548" y="2021297"/>
            <a:ext cx="1950357" cy="4675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buClr>
                <a:srgbClr val="C0D435"/>
              </a:buClr>
              <a:defRPr/>
            </a:pPr>
            <a:r>
              <a:rPr lang="es-MX" sz="1200" dirty="0">
                <a:solidFill>
                  <a:schemeClr val="bg1"/>
                </a:solidFill>
                <a:latin typeface="Montserrat" pitchFamily="2" charset="77"/>
                <a:cs typeface="Calibri" panose="020F0502020204030204" pitchFamily="34" charset="0"/>
              </a:rPr>
              <a:t>Implementación de la Autoevaluación de IPIs</a:t>
            </a:r>
          </a:p>
        </p:txBody>
      </p:sp>
      <p:sp>
        <p:nvSpPr>
          <p:cNvPr id="35" name="TextBox 55">
            <a:extLst>
              <a:ext uri="{FF2B5EF4-FFF2-40B4-BE49-F238E27FC236}">
                <a16:creationId xmlns:a16="http://schemas.microsoft.com/office/drawing/2014/main" id="{CE59F2CF-36F1-CE45-B3AD-4EBAED6FDFE2}"/>
              </a:ext>
            </a:extLst>
          </p:cNvPr>
          <p:cNvSpPr txBox="1"/>
          <p:nvPr/>
        </p:nvSpPr>
        <p:spPr>
          <a:xfrm>
            <a:off x="1424520" y="2882124"/>
            <a:ext cx="29953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buClr>
                <a:srgbClr val="C0D435"/>
              </a:buClr>
              <a:defRPr/>
            </a:pPr>
            <a:r>
              <a:rPr lang="es-MX" sz="1200" dirty="0">
                <a:solidFill>
                  <a:schemeClr val="bg1"/>
                </a:solidFill>
                <a:latin typeface="Montserrat" pitchFamily="2" charset="77"/>
                <a:cs typeface="Calibri" panose="020F0502020204030204" pitchFamily="34" charset="0"/>
              </a:rPr>
              <a:t>Validación de los indicadores a nivel de licenciamiento, acreditación</a:t>
            </a:r>
          </a:p>
        </p:txBody>
      </p:sp>
      <p:sp>
        <p:nvSpPr>
          <p:cNvPr id="36" name="TextBox 55">
            <a:extLst>
              <a:ext uri="{FF2B5EF4-FFF2-40B4-BE49-F238E27FC236}">
                <a16:creationId xmlns:a16="http://schemas.microsoft.com/office/drawing/2014/main" id="{C8074E9A-ED50-F848-BC94-54148D989898}"/>
              </a:ext>
            </a:extLst>
          </p:cNvPr>
          <p:cNvSpPr txBox="1"/>
          <p:nvPr/>
        </p:nvSpPr>
        <p:spPr>
          <a:xfrm>
            <a:off x="7559914" y="2891705"/>
            <a:ext cx="2272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rgbClr val="C0D435"/>
              </a:buClr>
              <a:defRPr/>
            </a:pPr>
            <a:r>
              <a:rPr lang="es-MX" sz="1200" dirty="0">
                <a:solidFill>
                  <a:schemeClr val="bg1"/>
                </a:solidFill>
                <a:latin typeface="Montserrat" pitchFamily="2" charset="77"/>
                <a:cs typeface="Calibri" panose="020F0502020204030204" pitchFamily="34" charset="0"/>
              </a:rPr>
              <a:t>Hoja de ruta programas de postgrado de investigación</a:t>
            </a:r>
            <a:endParaRPr lang="es-PE" sz="1200" dirty="0">
              <a:solidFill>
                <a:schemeClr val="bg1"/>
              </a:solidFill>
              <a:latin typeface="Montserrat" pitchFamily="2" charset="77"/>
              <a:cs typeface="Calibri" panose="020F0502020204030204" pitchFamily="34" charset="0"/>
            </a:endParaRP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69402C82-FC40-8D4B-9A6F-673E7AEA50A7}"/>
              </a:ext>
            </a:extLst>
          </p:cNvPr>
          <p:cNvCxnSpPr>
            <a:cxnSpLocks/>
          </p:cNvCxnSpPr>
          <p:nvPr/>
        </p:nvCxnSpPr>
        <p:spPr>
          <a:xfrm>
            <a:off x="6456588" y="2260942"/>
            <a:ext cx="1103326" cy="0"/>
          </a:xfrm>
          <a:prstGeom prst="line">
            <a:avLst/>
          </a:prstGeom>
          <a:ln>
            <a:solidFill>
              <a:srgbClr val="5AC7DE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Gear">
            <a:extLst>
              <a:ext uri="{FF2B5EF4-FFF2-40B4-BE49-F238E27FC236}">
                <a16:creationId xmlns:a16="http://schemas.microsoft.com/office/drawing/2014/main" id="{8C7BA551-0ED3-474E-B343-8B54FE1BA02A}"/>
              </a:ext>
            </a:extLst>
          </p:cNvPr>
          <p:cNvSpPr>
            <a:spLocks noEditPoints="1"/>
          </p:cNvSpPr>
          <p:nvPr/>
        </p:nvSpPr>
        <p:spPr bwMode="auto">
          <a:xfrm>
            <a:off x="5480966" y="3607226"/>
            <a:ext cx="1020557" cy="1016149"/>
          </a:xfrm>
          <a:custGeom>
            <a:avLst/>
            <a:gdLst>
              <a:gd name="T0" fmla="*/ 219 w 256"/>
              <a:gd name="T1" fmla="*/ 98 h 256"/>
              <a:gd name="T2" fmla="*/ 228 w 256"/>
              <a:gd name="T3" fmla="*/ 53 h 256"/>
              <a:gd name="T4" fmla="*/ 206 w 256"/>
              <a:gd name="T5" fmla="*/ 26 h 256"/>
              <a:gd name="T6" fmla="*/ 158 w 256"/>
              <a:gd name="T7" fmla="*/ 37 h 256"/>
              <a:gd name="T8" fmla="*/ 114 w 256"/>
              <a:gd name="T9" fmla="*/ 0 h 256"/>
              <a:gd name="T10" fmla="*/ 97 w 256"/>
              <a:gd name="T11" fmla="*/ 37 h 256"/>
              <a:gd name="T12" fmla="*/ 50 w 256"/>
              <a:gd name="T13" fmla="*/ 26 h 256"/>
              <a:gd name="T14" fmla="*/ 26 w 256"/>
              <a:gd name="T15" fmla="*/ 50 h 256"/>
              <a:gd name="T16" fmla="*/ 37 w 256"/>
              <a:gd name="T17" fmla="*/ 97 h 256"/>
              <a:gd name="T18" fmla="*/ 0 w 256"/>
              <a:gd name="T19" fmla="*/ 114 h 256"/>
              <a:gd name="T20" fmla="*/ 4 w 256"/>
              <a:gd name="T21" fmla="*/ 146 h 256"/>
              <a:gd name="T22" fmla="*/ 28 w 256"/>
              <a:gd name="T23" fmla="*/ 203 h 256"/>
              <a:gd name="T24" fmla="*/ 50 w 256"/>
              <a:gd name="T25" fmla="*/ 230 h 256"/>
              <a:gd name="T26" fmla="*/ 85 w 256"/>
              <a:gd name="T27" fmla="*/ 214 h 256"/>
              <a:gd name="T28" fmla="*/ 110 w 256"/>
              <a:gd name="T29" fmla="*/ 252 h 256"/>
              <a:gd name="T30" fmla="*/ 146 w 256"/>
              <a:gd name="T31" fmla="*/ 252 h 256"/>
              <a:gd name="T32" fmla="*/ 171 w 256"/>
              <a:gd name="T33" fmla="*/ 214 h 256"/>
              <a:gd name="T34" fmla="*/ 209 w 256"/>
              <a:gd name="T35" fmla="*/ 228 h 256"/>
              <a:gd name="T36" fmla="*/ 228 w 256"/>
              <a:gd name="T37" fmla="*/ 203 h 256"/>
              <a:gd name="T38" fmla="*/ 219 w 256"/>
              <a:gd name="T39" fmla="*/ 158 h 256"/>
              <a:gd name="T40" fmla="*/ 256 w 256"/>
              <a:gd name="T41" fmla="*/ 114 h 256"/>
              <a:gd name="T42" fmla="*/ 211 w 256"/>
              <a:gd name="T43" fmla="*/ 156 h 256"/>
              <a:gd name="T44" fmla="*/ 206 w 256"/>
              <a:gd name="T45" fmla="*/ 220 h 256"/>
              <a:gd name="T46" fmla="*/ 138 w 256"/>
              <a:gd name="T47" fmla="*/ 248 h 256"/>
              <a:gd name="T48" fmla="*/ 89 w 256"/>
              <a:gd name="T49" fmla="*/ 207 h 256"/>
              <a:gd name="T50" fmla="*/ 49 w 256"/>
              <a:gd name="T51" fmla="*/ 167 h 256"/>
              <a:gd name="T52" fmla="*/ 8 w 256"/>
              <a:gd name="T53" fmla="*/ 118 h 256"/>
              <a:gd name="T54" fmla="*/ 36 w 256"/>
              <a:gd name="T55" fmla="*/ 50 h 256"/>
              <a:gd name="T56" fmla="*/ 100 w 256"/>
              <a:gd name="T57" fmla="*/ 45 h 256"/>
              <a:gd name="T58" fmla="*/ 156 w 256"/>
              <a:gd name="T59" fmla="*/ 45 h 256"/>
              <a:gd name="T60" fmla="*/ 220 w 256"/>
              <a:gd name="T61" fmla="*/ 50 h 256"/>
              <a:gd name="T62" fmla="*/ 248 w 256"/>
              <a:gd name="T63" fmla="*/ 118 h 256"/>
              <a:gd name="T64" fmla="*/ 168 w 256"/>
              <a:gd name="T65" fmla="*/ 94 h 256"/>
              <a:gd name="T66" fmla="*/ 132 w 256"/>
              <a:gd name="T67" fmla="*/ 90 h 256"/>
              <a:gd name="T68" fmla="*/ 124 w 256"/>
              <a:gd name="T69" fmla="*/ 90 h 256"/>
              <a:gd name="T70" fmla="*/ 88 w 256"/>
              <a:gd name="T71" fmla="*/ 94 h 256"/>
              <a:gd name="T72" fmla="*/ 76 w 256"/>
              <a:gd name="T73" fmla="*/ 124 h 256"/>
              <a:gd name="T74" fmla="*/ 98 w 256"/>
              <a:gd name="T75" fmla="*/ 152 h 256"/>
              <a:gd name="T76" fmla="*/ 104 w 256"/>
              <a:gd name="T77" fmla="*/ 158 h 256"/>
              <a:gd name="T78" fmla="*/ 132 w 256"/>
              <a:gd name="T79" fmla="*/ 180 h 256"/>
              <a:gd name="T80" fmla="*/ 162 w 256"/>
              <a:gd name="T81" fmla="*/ 168 h 256"/>
              <a:gd name="T82" fmla="*/ 166 w 256"/>
              <a:gd name="T83" fmla="*/ 132 h 256"/>
              <a:gd name="T84" fmla="*/ 166 w 256"/>
              <a:gd name="T85" fmla="*/ 124 h 256"/>
              <a:gd name="T86" fmla="*/ 98 w 256"/>
              <a:gd name="T87" fmla="*/ 128 h 256"/>
              <a:gd name="T88" fmla="*/ 128 w 256"/>
              <a:gd name="T89" fmla="*/ 158 h 256"/>
              <a:gd name="T90" fmla="*/ 128 w 256"/>
              <a:gd name="T91" fmla="*/ 132 h 2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256" h="256">
                <a:moveTo>
                  <a:pt x="255" y="111"/>
                </a:moveTo>
                <a:cubicBezTo>
                  <a:pt x="254" y="110"/>
                  <a:pt x="253" y="110"/>
                  <a:pt x="252" y="110"/>
                </a:cubicBezTo>
                <a:cubicBezTo>
                  <a:pt x="240" y="110"/>
                  <a:pt x="221" y="106"/>
                  <a:pt x="219" y="98"/>
                </a:cubicBezTo>
                <a:cubicBezTo>
                  <a:pt x="219" y="98"/>
                  <a:pt x="219" y="97"/>
                  <a:pt x="219" y="97"/>
                </a:cubicBezTo>
                <a:cubicBezTo>
                  <a:pt x="218" y="93"/>
                  <a:pt x="216" y="89"/>
                  <a:pt x="214" y="85"/>
                </a:cubicBezTo>
                <a:cubicBezTo>
                  <a:pt x="209" y="77"/>
                  <a:pt x="220" y="61"/>
                  <a:pt x="228" y="53"/>
                </a:cubicBezTo>
                <a:cubicBezTo>
                  <a:pt x="230" y="52"/>
                  <a:pt x="230" y="49"/>
                  <a:pt x="228" y="47"/>
                </a:cubicBezTo>
                <a:cubicBezTo>
                  <a:pt x="209" y="28"/>
                  <a:pt x="209" y="28"/>
                  <a:pt x="209" y="28"/>
                </a:cubicBezTo>
                <a:cubicBezTo>
                  <a:pt x="208" y="27"/>
                  <a:pt x="207" y="26"/>
                  <a:pt x="206" y="26"/>
                </a:cubicBezTo>
                <a:cubicBezTo>
                  <a:pt x="205" y="26"/>
                  <a:pt x="204" y="27"/>
                  <a:pt x="203" y="28"/>
                </a:cubicBezTo>
                <a:cubicBezTo>
                  <a:pt x="194" y="36"/>
                  <a:pt x="179" y="47"/>
                  <a:pt x="171" y="42"/>
                </a:cubicBezTo>
                <a:cubicBezTo>
                  <a:pt x="167" y="40"/>
                  <a:pt x="163" y="38"/>
                  <a:pt x="158" y="37"/>
                </a:cubicBezTo>
                <a:cubicBezTo>
                  <a:pt x="150" y="35"/>
                  <a:pt x="146" y="16"/>
                  <a:pt x="146" y="4"/>
                </a:cubicBezTo>
                <a:cubicBezTo>
                  <a:pt x="146" y="2"/>
                  <a:pt x="144" y="0"/>
                  <a:pt x="142" y="0"/>
                </a:cubicBezTo>
                <a:cubicBezTo>
                  <a:pt x="114" y="0"/>
                  <a:pt x="114" y="0"/>
                  <a:pt x="114" y="0"/>
                </a:cubicBezTo>
                <a:cubicBezTo>
                  <a:pt x="112" y="0"/>
                  <a:pt x="110" y="2"/>
                  <a:pt x="110" y="4"/>
                </a:cubicBezTo>
                <a:cubicBezTo>
                  <a:pt x="110" y="16"/>
                  <a:pt x="106" y="35"/>
                  <a:pt x="98" y="37"/>
                </a:cubicBezTo>
                <a:cubicBezTo>
                  <a:pt x="98" y="37"/>
                  <a:pt x="97" y="37"/>
                  <a:pt x="97" y="37"/>
                </a:cubicBezTo>
                <a:cubicBezTo>
                  <a:pt x="93" y="38"/>
                  <a:pt x="89" y="40"/>
                  <a:pt x="85" y="42"/>
                </a:cubicBezTo>
                <a:cubicBezTo>
                  <a:pt x="77" y="47"/>
                  <a:pt x="62" y="36"/>
                  <a:pt x="53" y="28"/>
                </a:cubicBezTo>
                <a:cubicBezTo>
                  <a:pt x="52" y="27"/>
                  <a:pt x="51" y="26"/>
                  <a:pt x="50" y="26"/>
                </a:cubicBezTo>
                <a:cubicBezTo>
                  <a:pt x="49" y="26"/>
                  <a:pt x="48" y="27"/>
                  <a:pt x="47" y="28"/>
                </a:cubicBezTo>
                <a:cubicBezTo>
                  <a:pt x="28" y="47"/>
                  <a:pt x="28" y="47"/>
                  <a:pt x="28" y="47"/>
                </a:cubicBezTo>
                <a:cubicBezTo>
                  <a:pt x="27" y="48"/>
                  <a:pt x="26" y="49"/>
                  <a:pt x="26" y="50"/>
                </a:cubicBezTo>
                <a:cubicBezTo>
                  <a:pt x="26" y="51"/>
                  <a:pt x="27" y="52"/>
                  <a:pt x="28" y="53"/>
                </a:cubicBezTo>
                <a:cubicBezTo>
                  <a:pt x="36" y="62"/>
                  <a:pt x="47" y="77"/>
                  <a:pt x="42" y="85"/>
                </a:cubicBezTo>
                <a:cubicBezTo>
                  <a:pt x="40" y="89"/>
                  <a:pt x="38" y="93"/>
                  <a:pt x="37" y="97"/>
                </a:cubicBezTo>
                <a:cubicBezTo>
                  <a:pt x="37" y="97"/>
                  <a:pt x="37" y="98"/>
                  <a:pt x="37" y="98"/>
                </a:cubicBezTo>
                <a:cubicBezTo>
                  <a:pt x="35" y="106"/>
                  <a:pt x="16" y="110"/>
                  <a:pt x="4" y="110"/>
                </a:cubicBezTo>
                <a:cubicBezTo>
                  <a:pt x="2" y="110"/>
                  <a:pt x="0" y="112"/>
                  <a:pt x="0" y="114"/>
                </a:cubicBezTo>
                <a:cubicBezTo>
                  <a:pt x="0" y="142"/>
                  <a:pt x="0" y="142"/>
                  <a:pt x="0" y="142"/>
                </a:cubicBezTo>
                <a:cubicBezTo>
                  <a:pt x="0" y="143"/>
                  <a:pt x="0" y="144"/>
                  <a:pt x="1" y="145"/>
                </a:cubicBezTo>
                <a:cubicBezTo>
                  <a:pt x="2" y="146"/>
                  <a:pt x="3" y="146"/>
                  <a:pt x="4" y="146"/>
                </a:cubicBezTo>
                <a:cubicBezTo>
                  <a:pt x="16" y="146"/>
                  <a:pt x="35" y="150"/>
                  <a:pt x="37" y="159"/>
                </a:cubicBezTo>
                <a:cubicBezTo>
                  <a:pt x="38" y="163"/>
                  <a:pt x="40" y="167"/>
                  <a:pt x="42" y="171"/>
                </a:cubicBezTo>
                <a:cubicBezTo>
                  <a:pt x="47" y="179"/>
                  <a:pt x="36" y="194"/>
                  <a:pt x="28" y="203"/>
                </a:cubicBezTo>
                <a:cubicBezTo>
                  <a:pt x="26" y="204"/>
                  <a:pt x="26" y="207"/>
                  <a:pt x="28" y="209"/>
                </a:cubicBezTo>
                <a:cubicBezTo>
                  <a:pt x="47" y="228"/>
                  <a:pt x="47" y="228"/>
                  <a:pt x="47" y="228"/>
                </a:cubicBezTo>
                <a:cubicBezTo>
                  <a:pt x="48" y="229"/>
                  <a:pt x="49" y="230"/>
                  <a:pt x="50" y="230"/>
                </a:cubicBezTo>
                <a:cubicBezTo>
                  <a:pt x="50" y="230"/>
                  <a:pt x="50" y="230"/>
                  <a:pt x="50" y="230"/>
                </a:cubicBezTo>
                <a:cubicBezTo>
                  <a:pt x="51" y="230"/>
                  <a:pt x="52" y="229"/>
                  <a:pt x="53" y="228"/>
                </a:cubicBezTo>
                <a:cubicBezTo>
                  <a:pt x="62" y="220"/>
                  <a:pt x="77" y="209"/>
                  <a:pt x="85" y="214"/>
                </a:cubicBezTo>
                <a:cubicBezTo>
                  <a:pt x="89" y="216"/>
                  <a:pt x="93" y="218"/>
                  <a:pt x="97" y="219"/>
                </a:cubicBezTo>
                <a:cubicBezTo>
                  <a:pt x="97" y="219"/>
                  <a:pt x="98" y="219"/>
                  <a:pt x="98" y="219"/>
                </a:cubicBezTo>
                <a:cubicBezTo>
                  <a:pt x="106" y="221"/>
                  <a:pt x="110" y="240"/>
                  <a:pt x="110" y="252"/>
                </a:cubicBezTo>
                <a:cubicBezTo>
                  <a:pt x="110" y="254"/>
                  <a:pt x="112" y="256"/>
                  <a:pt x="114" y="256"/>
                </a:cubicBezTo>
                <a:cubicBezTo>
                  <a:pt x="142" y="256"/>
                  <a:pt x="142" y="256"/>
                  <a:pt x="142" y="256"/>
                </a:cubicBezTo>
                <a:cubicBezTo>
                  <a:pt x="144" y="256"/>
                  <a:pt x="146" y="254"/>
                  <a:pt x="146" y="252"/>
                </a:cubicBezTo>
                <a:cubicBezTo>
                  <a:pt x="146" y="240"/>
                  <a:pt x="150" y="221"/>
                  <a:pt x="158" y="219"/>
                </a:cubicBezTo>
                <a:cubicBezTo>
                  <a:pt x="158" y="219"/>
                  <a:pt x="159" y="219"/>
                  <a:pt x="159" y="219"/>
                </a:cubicBezTo>
                <a:cubicBezTo>
                  <a:pt x="163" y="218"/>
                  <a:pt x="167" y="216"/>
                  <a:pt x="171" y="214"/>
                </a:cubicBezTo>
                <a:cubicBezTo>
                  <a:pt x="171" y="214"/>
                  <a:pt x="171" y="214"/>
                  <a:pt x="171" y="214"/>
                </a:cubicBezTo>
                <a:cubicBezTo>
                  <a:pt x="179" y="209"/>
                  <a:pt x="194" y="220"/>
                  <a:pt x="203" y="228"/>
                </a:cubicBezTo>
                <a:cubicBezTo>
                  <a:pt x="204" y="230"/>
                  <a:pt x="207" y="230"/>
                  <a:pt x="209" y="228"/>
                </a:cubicBezTo>
                <a:cubicBezTo>
                  <a:pt x="228" y="209"/>
                  <a:pt x="228" y="209"/>
                  <a:pt x="228" y="209"/>
                </a:cubicBezTo>
                <a:cubicBezTo>
                  <a:pt x="229" y="208"/>
                  <a:pt x="230" y="207"/>
                  <a:pt x="230" y="206"/>
                </a:cubicBezTo>
                <a:cubicBezTo>
                  <a:pt x="230" y="205"/>
                  <a:pt x="229" y="204"/>
                  <a:pt x="228" y="203"/>
                </a:cubicBezTo>
                <a:cubicBezTo>
                  <a:pt x="220" y="194"/>
                  <a:pt x="209" y="179"/>
                  <a:pt x="214" y="171"/>
                </a:cubicBezTo>
                <a:cubicBezTo>
                  <a:pt x="216" y="167"/>
                  <a:pt x="218" y="163"/>
                  <a:pt x="219" y="159"/>
                </a:cubicBezTo>
                <a:cubicBezTo>
                  <a:pt x="219" y="159"/>
                  <a:pt x="219" y="158"/>
                  <a:pt x="219" y="158"/>
                </a:cubicBezTo>
                <a:cubicBezTo>
                  <a:pt x="221" y="150"/>
                  <a:pt x="240" y="146"/>
                  <a:pt x="252" y="146"/>
                </a:cubicBezTo>
                <a:cubicBezTo>
                  <a:pt x="254" y="146"/>
                  <a:pt x="256" y="144"/>
                  <a:pt x="256" y="142"/>
                </a:cubicBezTo>
                <a:cubicBezTo>
                  <a:pt x="256" y="114"/>
                  <a:pt x="256" y="114"/>
                  <a:pt x="256" y="114"/>
                </a:cubicBezTo>
                <a:cubicBezTo>
                  <a:pt x="256" y="113"/>
                  <a:pt x="256" y="112"/>
                  <a:pt x="255" y="111"/>
                </a:cubicBezTo>
                <a:close/>
                <a:moveTo>
                  <a:pt x="248" y="138"/>
                </a:moveTo>
                <a:cubicBezTo>
                  <a:pt x="239" y="139"/>
                  <a:pt x="215" y="142"/>
                  <a:pt x="211" y="156"/>
                </a:cubicBezTo>
                <a:cubicBezTo>
                  <a:pt x="210" y="160"/>
                  <a:pt x="209" y="164"/>
                  <a:pt x="207" y="167"/>
                </a:cubicBezTo>
                <a:cubicBezTo>
                  <a:pt x="199" y="180"/>
                  <a:pt x="214" y="199"/>
                  <a:pt x="220" y="206"/>
                </a:cubicBezTo>
                <a:cubicBezTo>
                  <a:pt x="206" y="220"/>
                  <a:pt x="206" y="220"/>
                  <a:pt x="206" y="220"/>
                </a:cubicBezTo>
                <a:cubicBezTo>
                  <a:pt x="199" y="214"/>
                  <a:pt x="180" y="200"/>
                  <a:pt x="167" y="207"/>
                </a:cubicBezTo>
                <a:cubicBezTo>
                  <a:pt x="164" y="209"/>
                  <a:pt x="160" y="210"/>
                  <a:pt x="156" y="211"/>
                </a:cubicBezTo>
                <a:cubicBezTo>
                  <a:pt x="142" y="215"/>
                  <a:pt x="139" y="239"/>
                  <a:pt x="138" y="248"/>
                </a:cubicBezTo>
                <a:cubicBezTo>
                  <a:pt x="118" y="248"/>
                  <a:pt x="118" y="248"/>
                  <a:pt x="118" y="248"/>
                </a:cubicBezTo>
                <a:cubicBezTo>
                  <a:pt x="117" y="239"/>
                  <a:pt x="114" y="215"/>
                  <a:pt x="100" y="211"/>
                </a:cubicBezTo>
                <a:cubicBezTo>
                  <a:pt x="96" y="210"/>
                  <a:pt x="92" y="209"/>
                  <a:pt x="89" y="207"/>
                </a:cubicBezTo>
                <a:cubicBezTo>
                  <a:pt x="76" y="199"/>
                  <a:pt x="58" y="214"/>
                  <a:pt x="50" y="220"/>
                </a:cubicBezTo>
                <a:cubicBezTo>
                  <a:pt x="36" y="206"/>
                  <a:pt x="36" y="206"/>
                  <a:pt x="36" y="206"/>
                </a:cubicBezTo>
                <a:cubicBezTo>
                  <a:pt x="42" y="199"/>
                  <a:pt x="57" y="180"/>
                  <a:pt x="49" y="167"/>
                </a:cubicBezTo>
                <a:cubicBezTo>
                  <a:pt x="47" y="164"/>
                  <a:pt x="46" y="160"/>
                  <a:pt x="45" y="156"/>
                </a:cubicBezTo>
                <a:cubicBezTo>
                  <a:pt x="41" y="142"/>
                  <a:pt x="18" y="139"/>
                  <a:pt x="8" y="138"/>
                </a:cubicBezTo>
                <a:cubicBezTo>
                  <a:pt x="8" y="118"/>
                  <a:pt x="8" y="118"/>
                  <a:pt x="8" y="118"/>
                </a:cubicBezTo>
                <a:cubicBezTo>
                  <a:pt x="17" y="117"/>
                  <a:pt x="41" y="114"/>
                  <a:pt x="45" y="100"/>
                </a:cubicBezTo>
                <a:cubicBezTo>
                  <a:pt x="46" y="96"/>
                  <a:pt x="47" y="92"/>
                  <a:pt x="49" y="89"/>
                </a:cubicBezTo>
                <a:cubicBezTo>
                  <a:pt x="57" y="76"/>
                  <a:pt x="42" y="58"/>
                  <a:pt x="36" y="50"/>
                </a:cubicBezTo>
                <a:cubicBezTo>
                  <a:pt x="50" y="36"/>
                  <a:pt x="50" y="36"/>
                  <a:pt x="50" y="36"/>
                </a:cubicBezTo>
                <a:cubicBezTo>
                  <a:pt x="58" y="42"/>
                  <a:pt x="76" y="57"/>
                  <a:pt x="89" y="49"/>
                </a:cubicBezTo>
                <a:cubicBezTo>
                  <a:pt x="92" y="47"/>
                  <a:pt x="96" y="46"/>
                  <a:pt x="100" y="45"/>
                </a:cubicBezTo>
                <a:cubicBezTo>
                  <a:pt x="114" y="41"/>
                  <a:pt x="117" y="17"/>
                  <a:pt x="118" y="8"/>
                </a:cubicBezTo>
                <a:cubicBezTo>
                  <a:pt x="138" y="8"/>
                  <a:pt x="138" y="8"/>
                  <a:pt x="138" y="8"/>
                </a:cubicBezTo>
                <a:cubicBezTo>
                  <a:pt x="139" y="18"/>
                  <a:pt x="142" y="41"/>
                  <a:pt x="156" y="45"/>
                </a:cubicBezTo>
                <a:cubicBezTo>
                  <a:pt x="160" y="46"/>
                  <a:pt x="164" y="47"/>
                  <a:pt x="167" y="49"/>
                </a:cubicBezTo>
                <a:cubicBezTo>
                  <a:pt x="180" y="57"/>
                  <a:pt x="198" y="42"/>
                  <a:pt x="206" y="36"/>
                </a:cubicBezTo>
                <a:cubicBezTo>
                  <a:pt x="220" y="50"/>
                  <a:pt x="220" y="50"/>
                  <a:pt x="220" y="50"/>
                </a:cubicBezTo>
                <a:cubicBezTo>
                  <a:pt x="214" y="58"/>
                  <a:pt x="199" y="76"/>
                  <a:pt x="207" y="89"/>
                </a:cubicBezTo>
                <a:cubicBezTo>
                  <a:pt x="209" y="92"/>
                  <a:pt x="210" y="96"/>
                  <a:pt x="211" y="100"/>
                </a:cubicBezTo>
                <a:cubicBezTo>
                  <a:pt x="215" y="114"/>
                  <a:pt x="239" y="117"/>
                  <a:pt x="248" y="118"/>
                </a:cubicBezTo>
                <a:lnTo>
                  <a:pt x="248" y="138"/>
                </a:lnTo>
                <a:close/>
                <a:moveTo>
                  <a:pt x="158" y="104"/>
                </a:moveTo>
                <a:cubicBezTo>
                  <a:pt x="168" y="94"/>
                  <a:pt x="168" y="94"/>
                  <a:pt x="168" y="94"/>
                </a:cubicBezTo>
                <a:cubicBezTo>
                  <a:pt x="162" y="88"/>
                  <a:pt x="162" y="88"/>
                  <a:pt x="162" y="88"/>
                </a:cubicBezTo>
                <a:cubicBezTo>
                  <a:pt x="152" y="98"/>
                  <a:pt x="152" y="98"/>
                  <a:pt x="152" y="98"/>
                </a:cubicBezTo>
                <a:cubicBezTo>
                  <a:pt x="146" y="94"/>
                  <a:pt x="139" y="91"/>
                  <a:pt x="132" y="90"/>
                </a:cubicBezTo>
                <a:cubicBezTo>
                  <a:pt x="132" y="76"/>
                  <a:pt x="132" y="76"/>
                  <a:pt x="132" y="76"/>
                </a:cubicBezTo>
                <a:cubicBezTo>
                  <a:pt x="124" y="76"/>
                  <a:pt x="124" y="76"/>
                  <a:pt x="124" y="76"/>
                </a:cubicBezTo>
                <a:cubicBezTo>
                  <a:pt x="124" y="90"/>
                  <a:pt x="124" y="90"/>
                  <a:pt x="124" y="90"/>
                </a:cubicBezTo>
                <a:cubicBezTo>
                  <a:pt x="117" y="91"/>
                  <a:pt x="110" y="94"/>
                  <a:pt x="104" y="98"/>
                </a:cubicBezTo>
                <a:cubicBezTo>
                  <a:pt x="94" y="88"/>
                  <a:pt x="94" y="88"/>
                  <a:pt x="94" y="88"/>
                </a:cubicBezTo>
                <a:cubicBezTo>
                  <a:pt x="88" y="94"/>
                  <a:pt x="88" y="94"/>
                  <a:pt x="88" y="94"/>
                </a:cubicBezTo>
                <a:cubicBezTo>
                  <a:pt x="98" y="104"/>
                  <a:pt x="98" y="104"/>
                  <a:pt x="98" y="104"/>
                </a:cubicBezTo>
                <a:cubicBezTo>
                  <a:pt x="94" y="110"/>
                  <a:pt x="91" y="117"/>
                  <a:pt x="90" y="124"/>
                </a:cubicBezTo>
                <a:cubicBezTo>
                  <a:pt x="76" y="124"/>
                  <a:pt x="76" y="124"/>
                  <a:pt x="76" y="124"/>
                </a:cubicBezTo>
                <a:cubicBezTo>
                  <a:pt x="76" y="132"/>
                  <a:pt x="76" y="132"/>
                  <a:pt x="76" y="132"/>
                </a:cubicBezTo>
                <a:cubicBezTo>
                  <a:pt x="90" y="132"/>
                  <a:pt x="90" y="132"/>
                  <a:pt x="90" y="132"/>
                </a:cubicBezTo>
                <a:cubicBezTo>
                  <a:pt x="91" y="139"/>
                  <a:pt x="94" y="146"/>
                  <a:pt x="98" y="152"/>
                </a:cubicBezTo>
                <a:cubicBezTo>
                  <a:pt x="88" y="162"/>
                  <a:pt x="88" y="162"/>
                  <a:pt x="88" y="162"/>
                </a:cubicBezTo>
                <a:cubicBezTo>
                  <a:pt x="94" y="168"/>
                  <a:pt x="94" y="168"/>
                  <a:pt x="94" y="168"/>
                </a:cubicBezTo>
                <a:cubicBezTo>
                  <a:pt x="104" y="158"/>
                  <a:pt x="104" y="158"/>
                  <a:pt x="104" y="158"/>
                </a:cubicBezTo>
                <a:cubicBezTo>
                  <a:pt x="110" y="162"/>
                  <a:pt x="117" y="165"/>
                  <a:pt x="124" y="166"/>
                </a:cubicBezTo>
                <a:cubicBezTo>
                  <a:pt x="124" y="180"/>
                  <a:pt x="124" y="180"/>
                  <a:pt x="124" y="180"/>
                </a:cubicBezTo>
                <a:cubicBezTo>
                  <a:pt x="132" y="180"/>
                  <a:pt x="132" y="180"/>
                  <a:pt x="132" y="180"/>
                </a:cubicBezTo>
                <a:cubicBezTo>
                  <a:pt x="132" y="166"/>
                  <a:pt x="132" y="166"/>
                  <a:pt x="132" y="166"/>
                </a:cubicBezTo>
                <a:cubicBezTo>
                  <a:pt x="139" y="165"/>
                  <a:pt x="146" y="162"/>
                  <a:pt x="152" y="158"/>
                </a:cubicBezTo>
                <a:cubicBezTo>
                  <a:pt x="162" y="168"/>
                  <a:pt x="162" y="168"/>
                  <a:pt x="162" y="168"/>
                </a:cubicBezTo>
                <a:cubicBezTo>
                  <a:pt x="168" y="162"/>
                  <a:pt x="168" y="162"/>
                  <a:pt x="168" y="162"/>
                </a:cubicBezTo>
                <a:cubicBezTo>
                  <a:pt x="158" y="152"/>
                  <a:pt x="158" y="152"/>
                  <a:pt x="158" y="152"/>
                </a:cubicBezTo>
                <a:cubicBezTo>
                  <a:pt x="162" y="146"/>
                  <a:pt x="165" y="139"/>
                  <a:pt x="166" y="132"/>
                </a:cubicBezTo>
                <a:cubicBezTo>
                  <a:pt x="180" y="132"/>
                  <a:pt x="180" y="132"/>
                  <a:pt x="180" y="132"/>
                </a:cubicBezTo>
                <a:cubicBezTo>
                  <a:pt x="180" y="124"/>
                  <a:pt x="180" y="124"/>
                  <a:pt x="180" y="124"/>
                </a:cubicBezTo>
                <a:cubicBezTo>
                  <a:pt x="166" y="124"/>
                  <a:pt x="166" y="124"/>
                  <a:pt x="166" y="124"/>
                </a:cubicBezTo>
                <a:cubicBezTo>
                  <a:pt x="165" y="117"/>
                  <a:pt x="162" y="110"/>
                  <a:pt x="158" y="104"/>
                </a:cubicBezTo>
                <a:close/>
                <a:moveTo>
                  <a:pt x="128" y="158"/>
                </a:moveTo>
                <a:cubicBezTo>
                  <a:pt x="111" y="158"/>
                  <a:pt x="98" y="145"/>
                  <a:pt x="98" y="128"/>
                </a:cubicBezTo>
                <a:cubicBezTo>
                  <a:pt x="98" y="111"/>
                  <a:pt x="111" y="98"/>
                  <a:pt x="128" y="98"/>
                </a:cubicBezTo>
                <a:cubicBezTo>
                  <a:pt x="145" y="98"/>
                  <a:pt x="158" y="111"/>
                  <a:pt x="158" y="128"/>
                </a:cubicBezTo>
                <a:cubicBezTo>
                  <a:pt x="158" y="145"/>
                  <a:pt x="145" y="158"/>
                  <a:pt x="128" y="158"/>
                </a:cubicBezTo>
                <a:close/>
                <a:moveTo>
                  <a:pt x="128" y="124"/>
                </a:moveTo>
                <a:cubicBezTo>
                  <a:pt x="126" y="124"/>
                  <a:pt x="124" y="126"/>
                  <a:pt x="124" y="128"/>
                </a:cubicBezTo>
                <a:cubicBezTo>
                  <a:pt x="124" y="130"/>
                  <a:pt x="126" y="132"/>
                  <a:pt x="128" y="132"/>
                </a:cubicBezTo>
                <a:cubicBezTo>
                  <a:pt x="130" y="132"/>
                  <a:pt x="132" y="130"/>
                  <a:pt x="132" y="128"/>
                </a:cubicBezTo>
                <a:cubicBezTo>
                  <a:pt x="132" y="126"/>
                  <a:pt x="130" y="124"/>
                  <a:pt x="128" y="124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61B2E501-4CD3-DD43-BB4B-10EA4A0C9D86}"/>
              </a:ext>
            </a:extLst>
          </p:cNvPr>
          <p:cNvGrpSpPr/>
          <p:nvPr/>
        </p:nvGrpSpPr>
        <p:grpSpPr>
          <a:xfrm flipH="1">
            <a:off x="4435044" y="2259223"/>
            <a:ext cx="1442889" cy="365405"/>
            <a:chOff x="6046687" y="1780296"/>
            <a:chExt cx="1442889" cy="365405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6DE16900-2FCC-B24D-8283-78411B28F74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46687" y="1785257"/>
              <a:ext cx="331995" cy="360444"/>
            </a:xfrm>
            <a:prstGeom prst="line">
              <a:avLst/>
            </a:prstGeom>
            <a:ln>
              <a:solidFill>
                <a:srgbClr val="5AC7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704937A5-31D9-2441-B566-5935D95A1FFE}"/>
                </a:ext>
              </a:extLst>
            </p:cNvPr>
            <p:cNvCxnSpPr>
              <a:cxnSpLocks/>
            </p:cNvCxnSpPr>
            <p:nvPr/>
          </p:nvCxnSpPr>
          <p:spPr>
            <a:xfrm>
              <a:off x="6386250" y="1780296"/>
              <a:ext cx="1103326" cy="0"/>
            </a:xfrm>
            <a:prstGeom prst="line">
              <a:avLst/>
            </a:prstGeom>
            <a:ln>
              <a:solidFill>
                <a:srgbClr val="5AC7DE"/>
              </a:solidFill>
              <a:headEnd type="oval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78736C07-8B84-0C49-A451-747550E88698}"/>
              </a:ext>
            </a:extLst>
          </p:cNvPr>
          <p:cNvSpPr txBox="1"/>
          <p:nvPr/>
        </p:nvSpPr>
        <p:spPr>
          <a:xfrm>
            <a:off x="5118022" y="1504808"/>
            <a:ext cx="1880663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sz="1300" b="1" dirty="0">
                <a:solidFill>
                  <a:srgbClr val="5AC7DE"/>
                </a:solidFill>
                <a:latin typeface="Montserrat" panose="02000505000000020004" pitchFamily="2" charset="0"/>
                <a:ea typeface="Roboto Condensed" panose="02000000000000000000" pitchFamily="2" charset="0"/>
              </a:rPr>
              <a:t>COMPONENTE 1</a:t>
            </a:r>
          </a:p>
          <a:p>
            <a:pPr algn="ctr"/>
            <a:r>
              <a:rPr lang="es-PE" sz="1200" dirty="0">
                <a:solidFill>
                  <a:srgbClr val="5AC7DE"/>
                </a:solidFill>
                <a:latin typeface="Montserrat" pitchFamily="2" charset="77"/>
                <a:cs typeface="Arial" panose="020B0604020202020204" pitchFamily="34" charset="0"/>
              </a:rPr>
              <a:t>Fortalecimiento gobernanza SINACTI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565B0307-FD75-7C42-8AAE-DF8EBEA724BD}"/>
              </a:ext>
            </a:extLst>
          </p:cNvPr>
          <p:cNvSpPr txBox="1"/>
          <p:nvPr/>
        </p:nvSpPr>
        <p:spPr>
          <a:xfrm>
            <a:off x="1974671" y="4818504"/>
            <a:ext cx="255183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" sz="1300" b="1" dirty="0">
                <a:solidFill>
                  <a:srgbClr val="A6C645"/>
                </a:solidFill>
                <a:latin typeface="Montserrat" panose="02000505000000020004" pitchFamily="2" charset="0"/>
                <a:ea typeface="Roboto Condensed" panose="02000000000000000000" pitchFamily="2" charset="0"/>
              </a:rPr>
              <a:t>COMPONENTE 2</a:t>
            </a:r>
          </a:p>
          <a:p>
            <a:pPr algn="r"/>
            <a:r>
              <a:rPr lang="es-PE" sz="1200" dirty="0">
                <a:solidFill>
                  <a:srgbClr val="A6C645"/>
                </a:solidFill>
                <a:latin typeface="Montserrat" pitchFamily="2" charset="77"/>
                <a:cs typeface="Arial" panose="020B0604020202020204" pitchFamily="34" charset="0"/>
              </a:rPr>
              <a:t>Generación de conocimiento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718824D1-2D0C-C440-A770-ECDA467E6239}"/>
              </a:ext>
            </a:extLst>
          </p:cNvPr>
          <p:cNvSpPr txBox="1"/>
          <p:nvPr/>
        </p:nvSpPr>
        <p:spPr>
          <a:xfrm>
            <a:off x="7816834" y="3974472"/>
            <a:ext cx="278230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sz="1300" b="1" dirty="0">
                <a:solidFill>
                  <a:srgbClr val="00506A"/>
                </a:solidFill>
                <a:latin typeface="Montserrat" panose="02000505000000020004" pitchFamily="2" charset="0"/>
                <a:ea typeface="Roboto Condensed" panose="02000000000000000000" pitchFamily="2" charset="0"/>
              </a:rPr>
              <a:t>COMPONENTE 3</a:t>
            </a:r>
          </a:p>
          <a:p>
            <a:r>
              <a:rPr lang="es-PE" sz="1200" dirty="0">
                <a:solidFill>
                  <a:srgbClr val="00506A"/>
                </a:solidFill>
                <a:latin typeface="Montserrat" pitchFamily="2" charset="77"/>
                <a:cs typeface="Arial" panose="020B0604020202020204" pitchFamily="34" charset="0"/>
              </a:rPr>
              <a:t>Vinculación academia industria</a:t>
            </a:r>
          </a:p>
        </p:txBody>
      </p:sp>
      <p:sp>
        <p:nvSpPr>
          <p:cNvPr id="77" name="Rounded Rectangle 76">
            <a:extLst>
              <a:ext uri="{FF2B5EF4-FFF2-40B4-BE49-F238E27FC236}">
                <a16:creationId xmlns:a16="http://schemas.microsoft.com/office/drawing/2014/main" id="{069B6647-60DC-414C-86D6-90FCCC6EB811}"/>
              </a:ext>
            </a:extLst>
          </p:cNvPr>
          <p:cNvSpPr/>
          <p:nvPr/>
        </p:nvSpPr>
        <p:spPr>
          <a:xfrm>
            <a:off x="8034093" y="5318570"/>
            <a:ext cx="2740632" cy="505730"/>
          </a:xfrm>
          <a:prstGeom prst="roundRect">
            <a:avLst/>
          </a:prstGeom>
          <a:solidFill>
            <a:srgbClr val="0050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schemeClr val="bg1"/>
              </a:solidFill>
            </a:endParaRPr>
          </a:p>
        </p:txBody>
      </p:sp>
      <p:sp>
        <p:nvSpPr>
          <p:cNvPr id="75" name="TextBox 55">
            <a:extLst>
              <a:ext uri="{FF2B5EF4-FFF2-40B4-BE49-F238E27FC236}">
                <a16:creationId xmlns:a16="http://schemas.microsoft.com/office/drawing/2014/main" id="{15727B57-DDA5-1A4E-AECE-A0EF46F529BD}"/>
              </a:ext>
            </a:extLst>
          </p:cNvPr>
          <p:cNvSpPr txBox="1"/>
          <p:nvPr/>
        </p:nvSpPr>
        <p:spPr>
          <a:xfrm>
            <a:off x="8091205" y="4499243"/>
            <a:ext cx="26649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buClr>
                <a:srgbClr val="C0D435"/>
              </a:buClr>
              <a:defRPr/>
            </a:pPr>
            <a:r>
              <a:rPr lang="es-MX" sz="1200" dirty="0">
                <a:solidFill>
                  <a:schemeClr val="bg1"/>
                </a:solidFill>
                <a:latin typeface="Montserrat" pitchFamily="2" charset="77"/>
                <a:cs typeface="Calibri" panose="020F0502020204030204" pitchFamily="34" charset="0"/>
              </a:rPr>
              <a:t>Programa de fortalecimiento de transferencia de tecnología</a:t>
            </a:r>
          </a:p>
        </p:txBody>
      </p:sp>
      <p:sp>
        <p:nvSpPr>
          <p:cNvPr id="76" name="TextBox 55">
            <a:extLst>
              <a:ext uri="{FF2B5EF4-FFF2-40B4-BE49-F238E27FC236}">
                <a16:creationId xmlns:a16="http://schemas.microsoft.com/office/drawing/2014/main" id="{143A7B31-4526-2845-882F-C2B3FA31DE82}"/>
              </a:ext>
            </a:extLst>
          </p:cNvPr>
          <p:cNvSpPr txBox="1"/>
          <p:nvPr/>
        </p:nvSpPr>
        <p:spPr>
          <a:xfrm>
            <a:off x="7993021" y="5340602"/>
            <a:ext cx="2760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buClr>
                <a:srgbClr val="C0D435"/>
              </a:buClr>
              <a:defRPr/>
            </a:pPr>
            <a:r>
              <a:rPr lang="es-MX" sz="1200" dirty="0">
                <a:solidFill>
                  <a:schemeClr val="bg1"/>
                </a:solidFill>
                <a:latin typeface="Montserrat" pitchFamily="2" charset="77"/>
                <a:cs typeface="Calibri" panose="020F0502020204030204" pitchFamily="34" charset="0"/>
              </a:rPr>
              <a:t>Programa de reforzamiento de la competitividad (IVAI II)</a:t>
            </a:r>
          </a:p>
        </p:txBody>
      </p:sp>
    </p:spTree>
    <p:extLst>
      <p:ext uri="{BB962C8B-B14F-4D97-AF65-F5344CB8AC3E}">
        <p14:creationId xmlns:p14="http://schemas.microsoft.com/office/powerpoint/2010/main" val="23723794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Megaphone">
            <a:extLst>
              <a:ext uri="{FF2B5EF4-FFF2-40B4-BE49-F238E27FC236}">
                <a16:creationId xmlns:a16="http://schemas.microsoft.com/office/drawing/2014/main" id="{18D8AEE7-0703-604F-AB2C-F2C52FAC3E5E}"/>
              </a:ext>
            </a:extLst>
          </p:cNvPr>
          <p:cNvSpPr>
            <a:spLocks noEditPoints="1"/>
          </p:cNvSpPr>
          <p:nvPr/>
        </p:nvSpPr>
        <p:spPr bwMode="auto">
          <a:xfrm>
            <a:off x="7545319" y="603369"/>
            <a:ext cx="4394495" cy="3416883"/>
          </a:xfrm>
          <a:custGeom>
            <a:avLst/>
            <a:gdLst>
              <a:gd name="T0" fmla="*/ 250 w 256"/>
              <a:gd name="T1" fmla="*/ 0 h 200"/>
              <a:gd name="T2" fmla="*/ 226 w 256"/>
              <a:gd name="T3" fmla="*/ 13 h 200"/>
              <a:gd name="T4" fmla="*/ 133 w 256"/>
              <a:gd name="T5" fmla="*/ 48 h 200"/>
              <a:gd name="T6" fmla="*/ 36 w 256"/>
              <a:gd name="T7" fmla="*/ 59 h 200"/>
              <a:gd name="T8" fmla="*/ 12 w 256"/>
              <a:gd name="T9" fmla="*/ 68 h 200"/>
              <a:gd name="T10" fmla="*/ 0 w 256"/>
              <a:gd name="T11" fmla="*/ 108 h 200"/>
              <a:gd name="T12" fmla="*/ 36 w 256"/>
              <a:gd name="T13" fmla="*/ 120 h 200"/>
              <a:gd name="T14" fmla="*/ 47 w 256"/>
              <a:gd name="T15" fmla="*/ 140 h 200"/>
              <a:gd name="T16" fmla="*/ 92 w 256"/>
              <a:gd name="T17" fmla="*/ 198 h 200"/>
              <a:gd name="T18" fmla="*/ 108 w 256"/>
              <a:gd name="T19" fmla="*/ 200 h 200"/>
              <a:gd name="T20" fmla="*/ 112 w 256"/>
              <a:gd name="T21" fmla="*/ 195 h 200"/>
              <a:gd name="T22" fmla="*/ 133 w 256"/>
              <a:gd name="T23" fmla="*/ 140 h 200"/>
              <a:gd name="T24" fmla="*/ 226 w 256"/>
              <a:gd name="T25" fmla="*/ 175 h 200"/>
              <a:gd name="T26" fmla="*/ 250 w 256"/>
              <a:gd name="T27" fmla="*/ 188 h 200"/>
              <a:gd name="T28" fmla="*/ 254 w 256"/>
              <a:gd name="T29" fmla="*/ 188 h 200"/>
              <a:gd name="T30" fmla="*/ 256 w 256"/>
              <a:gd name="T31" fmla="*/ 4 h 200"/>
              <a:gd name="T32" fmla="*/ 144 w 256"/>
              <a:gd name="T33" fmla="*/ 64 h 200"/>
              <a:gd name="T34" fmla="*/ 224 w 256"/>
              <a:gd name="T35" fmla="*/ 165 h 200"/>
              <a:gd name="T36" fmla="*/ 144 w 256"/>
              <a:gd name="T37" fmla="*/ 64 h 200"/>
              <a:gd name="T38" fmla="*/ 8 w 256"/>
              <a:gd name="T39" fmla="*/ 80 h 200"/>
              <a:gd name="T40" fmla="*/ 16 w 256"/>
              <a:gd name="T41" fmla="*/ 76 h 200"/>
              <a:gd name="T42" fmla="*/ 12 w 256"/>
              <a:gd name="T43" fmla="*/ 112 h 200"/>
              <a:gd name="T44" fmla="*/ 24 w 256"/>
              <a:gd name="T45" fmla="*/ 112 h 200"/>
              <a:gd name="T46" fmla="*/ 36 w 256"/>
              <a:gd name="T47" fmla="*/ 76 h 200"/>
              <a:gd name="T48" fmla="*/ 24 w 256"/>
              <a:gd name="T49" fmla="*/ 112 h 200"/>
              <a:gd name="T50" fmla="*/ 98 w 256"/>
              <a:gd name="T51" fmla="*/ 192 h 200"/>
              <a:gd name="T52" fmla="*/ 97 w 256"/>
              <a:gd name="T53" fmla="*/ 140 h 200"/>
              <a:gd name="T54" fmla="*/ 136 w 256"/>
              <a:gd name="T55" fmla="*/ 129 h 200"/>
              <a:gd name="T56" fmla="*/ 47 w 256"/>
              <a:gd name="T57" fmla="*/ 132 h 200"/>
              <a:gd name="T58" fmla="*/ 44 w 256"/>
              <a:gd name="T59" fmla="*/ 59 h 200"/>
              <a:gd name="T60" fmla="*/ 56 w 256"/>
              <a:gd name="T61" fmla="*/ 56 h 200"/>
              <a:gd name="T62" fmla="*/ 64 w 256"/>
              <a:gd name="T63" fmla="*/ 72 h 200"/>
              <a:gd name="T64" fmla="*/ 76 w 256"/>
              <a:gd name="T65" fmla="*/ 56 h 200"/>
              <a:gd name="T66" fmla="*/ 84 w 256"/>
              <a:gd name="T67" fmla="*/ 72 h 200"/>
              <a:gd name="T68" fmla="*/ 96 w 256"/>
              <a:gd name="T69" fmla="*/ 56 h 200"/>
              <a:gd name="T70" fmla="*/ 104 w 256"/>
              <a:gd name="T71" fmla="*/ 72 h 200"/>
              <a:gd name="T72" fmla="*/ 133 w 256"/>
              <a:gd name="T73" fmla="*/ 56 h 200"/>
              <a:gd name="T74" fmla="*/ 136 w 256"/>
              <a:gd name="T75" fmla="*/ 129 h 200"/>
              <a:gd name="T76" fmla="*/ 232 w 256"/>
              <a:gd name="T77" fmla="*/ 169 h 200"/>
              <a:gd name="T78" fmla="*/ 248 w 256"/>
              <a:gd name="T79" fmla="*/ 11 h 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256" h="200">
                <a:moveTo>
                  <a:pt x="254" y="1"/>
                </a:moveTo>
                <a:cubicBezTo>
                  <a:pt x="253" y="0"/>
                  <a:pt x="251" y="0"/>
                  <a:pt x="250" y="0"/>
                </a:cubicBezTo>
                <a:cubicBezTo>
                  <a:pt x="227" y="12"/>
                  <a:pt x="227" y="12"/>
                  <a:pt x="227" y="12"/>
                </a:cubicBezTo>
                <a:cubicBezTo>
                  <a:pt x="226" y="13"/>
                  <a:pt x="226" y="13"/>
                  <a:pt x="226" y="13"/>
                </a:cubicBezTo>
                <a:cubicBezTo>
                  <a:pt x="143" y="56"/>
                  <a:pt x="143" y="56"/>
                  <a:pt x="143" y="56"/>
                </a:cubicBezTo>
                <a:cubicBezTo>
                  <a:pt x="142" y="51"/>
                  <a:pt x="138" y="48"/>
                  <a:pt x="133" y="48"/>
                </a:cubicBezTo>
                <a:cubicBezTo>
                  <a:pt x="47" y="48"/>
                  <a:pt x="47" y="48"/>
                  <a:pt x="47" y="48"/>
                </a:cubicBezTo>
                <a:cubicBezTo>
                  <a:pt x="41" y="48"/>
                  <a:pt x="36" y="53"/>
                  <a:pt x="36" y="59"/>
                </a:cubicBezTo>
                <a:cubicBezTo>
                  <a:pt x="36" y="68"/>
                  <a:pt x="36" y="68"/>
                  <a:pt x="36" y="68"/>
                </a:cubicBezTo>
                <a:cubicBezTo>
                  <a:pt x="12" y="68"/>
                  <a:pt x="12" y="68"/>
                  <a:pt x="12" y="68"/>
                </a:cubicBezTo>
                <a:cubicBezTo>
                  <a:pt x="5" y="68"/>
                  <a:pt x="0" y="73"/>
                  <a:pt x="0" y="80"/>
                </a:cubicBezTo>
                <a:cubicBezTo>
                  <a:pt x="0" y="108"/>
                  <a:pt x="0" y="108"/>
                  <a:pt x="0" y="108"/>
                </a:cubicBezTo>
                <a:cubicBezTo>
                  <a:pt x="0" y="115"/>
                  <a:pt x="5" y="120"/>
                  <a:pt x="12" y="120"/>
                </a:cubicBezTo>
                <a:cubicBezTo>
                  <a:pt x="36" y="120"/>
                  <a:pt x="36" y="120"/>
                  <a:pt x="36" y="120"/>
                </a:cubicBezTo>
                <a:cubicBezTo>
                  <a:pt x="36" y="129"/>
                  <a:pt x="36" y="129"/>
                  <a:pt x="36" y="129"/>
                </a:cubicBezTo>
                <a:cubicBezTo>
                  <a:pt x="36" y="135"/>
                  <a:pt x="41" y="140"/>
                  <a:pt x="47" y="140"/>
                </a:cubicBezTo>
                <a:cubicBezTo>
                  <a:pt x="62" y="140"/>
                  <a:pt x="62" y="140"/>
                  <a:pt x="62" y="140"/>
                </a:cubicBezTo>
                <a:cubicBezTo>
                  <a:pt x="92" y="198"/>
                  <a:pt x="92" y="198"/>
                  <a:pt x="92" y="198"/>
                </a:cubicBezTo>
                <a:cubicBezTo>
                  <a:pt x="93" y="199"/>
                  <a:pt x="95" y="200"/>
                  <a:pt x="96" y="200"/>
                </a:cubicBezTo>
                <a:cubicBezTo>
                  <a:pt x="108" y="200"/>
                  <a:pt x="108" y="200"/>
                  <a:pt x="108" y="200"/>
                </a:cubicBezTo>
                <a:cubicBezTo>
                  <a:pt x="109" y="200"/>
                  <a:pt x="110" y="200"/>
                  <a:pt x="111" y="199"/>
                </a:cubicBezTo>
                <a:cubicBezTo>
                  <a:pt x="112" y="198"/>
                  <a:pt x="112" y="197"/>
                  <a:pt x="112" y="195"/>
                </a:cubicBezTo>
                <a:cubicBezTo>
                  <a:pt x="105" y="140"/>
                  <a:pt x="105" y="140"/>
                  <a:pt x="105" y="140"/>
                </a:cubicBezTo>
                <a:cubicBezTo>
                  <a:pt x="133" y="140"/>
                  <a:pt x="133" y="140"/>
                  <a:pt x="133" y="140"/>
                </a:cubicBezTo>
                <a:cubicBezTo>
                  <a:pt x="137" y="140"/>
                  <a:pt x="142" y="137"/>
                  <a:pt x="143" y="133"/>
                </a:cubicBezTo>
                <a:cubicBezTo>
                  <a:pt x="226" y="175"/>
                  <a:pt x="226" y="175"/>
                  <a:pt x="226" y="175"/>
                </a:cubicBezTo>
                <a:cubicBezTo>
                  <a:pt x="226" y="175"/>
                  <a:pt x="226" y="176"/>
                  <a:pt x="227" y="176"/>
                </a:cubicBezTo>
                <a:cubicBezTo>
                  <a:pt x="250" y="188"/>
                  <a:pt x="250" y="188"/>
                  <a:pt x="250" y="188"/>
                </a:cubicBezTo>
                <a:cubicBezTo>
                  <a:pt x="251" y="188"/>
                  <a:pt x="251" y="188"/>
                  <a:pt x="252" y="188"/>
                </a:cubicBezTo>
                <a:cubicBezTo>
                  <a:pt x="253" y="188"/>
                  <a:pt x="253" y="188"/>
                  <a:pt x="254" y="188"/>
                </a:cubicBezTo>
                <a:cubicBezTo>
                  <a:pt x="255" y="187"/>
                  <a:pt x="256" y="186"/>
                  <a:pt x="256" y="184"/>
                </a:cubicBezTo>
                <a:cubicBezTo>
                  <a:pt x="256" y="4"/>
                  <a:pt x="256" y="4"/>
                  <a:pt x="256" y="4"/>
                </a:cubicBezTo>
                <a:cubicBezTo>
                  <a:pt x="256" y="3"/>
                  <a:pt x="255" y="1"/>
                  <a:pt x="254" y="1"/>
                </a:cubicBezTo>
                <a:close/>
                <a:moveTo>
                  <a:pt x="144" y="64"/>
                </a:moveTo>
                <a:cubicBezTo>
                  <a:pt x="224" y="23"/>
                  <a:pt x="224" y="23"/>
                  <a:pt x="224" y="23"/>
                </a:cubicBezTo>
                <a:cubicBezTo>
                  <a:pt x="224" y="165"/>
                  <a:pt x="224" y="165"/>
                  <a:pt x="224" y="165"/>
                </a:cubicBezTo>
                <a:cubicBezTo>
                  <a:pt x="144" y="124"/>
                  <a:pt x="144" y="124"/>
                  <a:pt x="144" y="124"/>
                </a:cubicBezTo>
                <a:lnTo>
                  <a:pt x="144" y="64"/>
                </a:lnTo>
                <a:close/>
                <a:moveTo>
                  <a:pt x="8" y="108"/>
                </a:moveTo>
                <a:cubicBezTo>
                  <a:pt x="8" y="80"/>
                  <a:pt x="8" y="80"/>
                  <a:pt x="8" y="80"/>
                </a:cubicBezTo>
                <a:cubicBezTo>
                  <a:pt x="8" y="78"/>
                  <a:pt x="10" y="76"/>
                  <a:pt x="12" y="76"/>
                </a:cubicBezTo>
                <a:cubicBezTo>
                  <a:pt x="16" y="76"/>
                  <a:pt x="16" y="76"/>
                  <a:pt x="16" y="76"/>
                </a:cubicBezTo>
                <a:cubicBezTo>
                  <a:pt x="16" y="112"/>
                  <a:pt x="16" y="112"/>
                  <a:pt x="16" y="112"/>
                </a:cubicBezTo>
                <a:cubicBezTo>
                  <a:pt x="12" y="112"/>
                  <a:pt x="12" y="112"/>
                  <a:pt x="12" y="112"/>
                </a:cubicBezTo>
                <a:cubicBezTo>
                  <a:pt x="10" y="112"/>
                  <a:pt x="8" y="110"/>
                  <a:pt x="8" y="108"/>
                </a:cubicBezTo>
                <a:close/>
                <a:moveTo>
                  <a:pt x="24" y="112"/>
                </a:moveTo>
                <a:cubicBezTo>
                  <a:pt x="24" y="76"/>
                  <a:pt x="24" y="76"/>
                  <a:pt x="24" y="76"/>
                </a:cubicBezTo>
                <a:cubicBezTo>
                  <a:pt x="36" y="76"/>
                  <a:pt x="36" y="76"/>
                  <a:pt x="36" y="76"/>
                </a:cubicBezTo>
                <a:cubicBezTo>
                  <a:pt x="36" y="112"/>
                  <a:pt x="36" y="112"/>
                  <a:pt x="36" y="112"/>
                </a:cubicBezTo>
                <a:lnTo>
                  <a:pt x="24" y="112"/>
                </a:lnTo>
                <a:close/>
                <a:moveTo>
                  <a:pt x="103" y="192"/>
                </a:moveTo>
                <a:cubicBezTo>
                  <a:pt x="98" y="192"/>
                  <a:pt x="98" y="192"/>
                  <a:pt x="98" y="192"/>
                </a:cubicBezTo>
                <a:cubicBezTo>
                  <a:pt x="71" y="140"/>
                  <a:pt x="71" y="140"/>
                  <a:pt x="71" y="140"/>
                </a:cubicBezTo>
                <a:cubicBezTo>
                  <a:pt x="97" y="140"/>
                  <a:pt x="97" y="140"/>
                  <a:pt x="97" y="140"/>
                </a:cubicBezTo>
                <a:lnTo>
                  <a:pt x="103" y="192"/>
                </a:lnTo>
                <a:close/>
                <a:moveTo>
                  <a:pt x="136" y="129"/>
                </a:moveTo>
                <a:cubicBezTo>
                  <a:pt x="136" y="130"/>
                  <a:pt x="134" y="132"/>
                  <a:pt x="133" y="132"/>
                </a:cubicBezTo>
                <a:cubicBezTo>
                  <a:pt x="47" y="132"/>
                  <a:pt x="47" y="132"/>
                  <a:pt x="47" y="132"/>
                </a:cubicBezTo>
                <a:cubicBezTo>
                  <a:pt x="46" y="132"/>
                  <a:pt x="44" y="130"/>
                  <a:pt x="44" y="129"/>
                </a:cubicBezTo>
                <a:cubicBezTo>
                  <a:pt x="44" y="59"/>
                  <a:pt x="44" y="59"/>
                  <a:pt x="44" y="59"/>
                </a:cubicBezTo>
                <a:cubicBezTo>
                  <a:pt x="44" y="58"/>
                  <a:pt x="46" y="56"/>
                  <a:pt x="47" y="56"/>
                </a:cubicBezTo>
                <a:cubicBezTo>
                  <a:pt x="56" y="56"/>
                  <a:pt x="56" y="56"/>
                  <a:pt x="56" y="56"/>
                </a:cubicBezTo>
                <a:cubicBezTo>
                  <a:pt x="56" y="72"/>
                  <a:pt x="56" y="72"/>
                  <a:pt x="56" y="72"/>
                </a:cubicBezTo>
                <a:cubicBezTo>
                  <a:pt x="64" y="72"/>
                  <a:pt x="64" y="72"/>
                  <a:pt x="64" y="72"/>
                </a:cubicBezTo>
                <a:cubicBezTo>
                  <a:pt x="64" y="56"/>
                  <a:pt x="64" y="56"/>
                  <a:pt x="64" y="56"/>
                </a:cubicBezTo>
                <a:cubicBezTo>
                  <a:pt x="76" y="56"/>
                  <a:pt x="76" y="56"/>
                  <a:pt x="76" y="56"/>
                </a:cubicBezTo>
                <a:cubicBezTo>
                  <a:pt x="76" y="72"/>
                  <a:pt x="76" y="72"/>
                  <a:pt x="76" y="72"/>
                </a:cubicBezTo>
                <a:cubicBezTo>
                  <a:pt x="84" y="72"/>
                  <a:pt x="84" y="72"/>
                  <a:pt x="84" y="72"/>
                </a:cubicBezTo>
                <a:cubicBezTo>
                  <a:pt x="84" y="56"/>
                  <a:pt x="84" y="56"/>
                  <a:pt x="84" y="56"/>
                </a:cubicBezTo>
                <a:cubicBezTo>
                  <a:pt x="96" y="56"/>
                  <a:pt x="96" y="56"/>
                  <a:pt x="96" y="56"/>
                </a:cubicBezTo>
                <a:cubicBezTo>
                  <a:pt x="96" y="72"/>
                  <a:pt x="96" y="72"/>
                  <a:pt x="96" y="72"/>
                </a:cubicBezTo>
                <a:cubicBezTo>
                  <a:pt x="104" y="72"/>
                  <a:pt x="104" y="72"/>
                  <a:pt x="104" y="72"/>
                </a:cubicBezTo>
                <a:cubicBezTo>
                  <a:pt x="104" y="56"/>
                  <a:pt x="104" y="56"/>
                  <a:pt x="104" y="56"/>
                </a:cubicBezTo>
                <a:cubicBezTo>
                  <a:pt x="133" y="56"/>
                  <a:pt x="133" y="56"/>
                  <a:pt x="133" y="56"/>
                </a:cubicBezTo>
                <a:cubicBezTo>
                  <a:pt x="134" y="56"/>
                  <a:pt x="136" y="58"/>
                  <a:pt x="136" y="59"/>
                </a:cubicBezTo>
                <a:lnTo>
                  <a:pt x="136" y="129"/>
                </a:lnTo>
                <a:close/>
                <a:moveTo>
                  <a:pt x="248" y="178"/>
                </a:moveTo>
                <a:cubicBezTo>
                  <a:pt x="232" y="169"/>
                  <a:pt x="232" y="169"/>
                  <a:pt x="232" y="169"/>
                </a:cubicBezTo>
                <a:cubicBezTo>
                  <a:pt x="232" y="19"/>
                  <a:pt x="232" y="19"/>
                  <a:pt x="232" y="19"/>
                </a:cubicBezTo>
                <a:cubicBezTo>
                  <a:pt x="248" y="11"/>
                  <a:pt x="248" y="11"/>
                  <a:pt x="248" y="11"/>
                </a:cubicBezTo>
                <a:lnTo>
                  <a:pt x="248" y="17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E8D0B2-D7A9-1B4E-A735-0B6776B130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8500" y="-5136"/>
            <a:ext cx="6413500" cy="876300"/>
          </a:xfrm>
          <a:prstGeom prst="rect">
            <a:avLst/>
          </a:prstGeom>
        </p:spPr>
      </p:pic>
      <p:sp>
        <p:nvSpPr>
          <p:cNvPr id="5" name="Google Shape;116;p4">
            <a:extLst>
              <a:ext uri="{FF2B5EF4-FFF2-40B4-BE49-F238E27FC236}">
                <a16:creationId xmlns:a16="http://schemas.microsoft.com/office/drawing/2014/main" id="{97637A69-257E-E74E-BE77-B2F44B84B3C4}"/>
              </a:ext>
            </a:extLst>
          </p:cNvPr>
          <p:cNvSpPr txBox="1"/>
          <p:nvPr/>
        </p:nvSpPr>
        <p:spPr>
          <a:xfrm>
            <a:off x="638643" y="578075"/>
            <a:ext cx="3776165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sz="3000" b="1" dirty="0">
                <a:solidFill>
                  <a:srgbClr val="5AC7DE"/>
                </a:solidFill>
                <a:latin typeface="Montserrat"/>
                <a:ea typeface="Montserrat"/>
                <a:cs typeface="Montserrat"/>
                <a:sym typeface="Montserrat"/>
              </a:rPr>
              <a:t>CONVOCATORIAS</a:t>
            </a:r>
          </a:p>
        </p:txBody>
      </p:sp>
      <p:cxnSp>
        <p:nvCxnSpPr>
          <p:cNvPr id="6" name="Straight Connector 6">
            <a:extLst>
              <a:ext uri="{FF2B5EF4-FFF2-40B4-BE49-F238E27FC236}">
                <a16:creationId xmlns:a16="http://schemas.microsoft.com/office/drawing/2014/main" id="{6A2CB303-94B0-8F49-A8AB-2DE524EC9573}"/>
              </a:ext>
            </a:extLst>
          </p:cNvPr>
          <p:cNvCxnSpPr>
            <a:cxnSpLocks/>
          </p:cNvCxnSpPr>
          <p:nvPr/>
        </p:nvCxnSpPr>
        <p:spPr>
          <a:xfrm>
            <a:off x="726780" y="1150062"/>
            <a:ext cx="605618" cy="0"/>
          </a:xfrm>
          <a:prstGeom prst="line">
            <a:avLst/>
          </a:prstGeom>
          <a:ln w="38100">
            <a:solidFill>
              <a:srgbClr val="49C5D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C57DBA4F-A8A1-0444-BBD6-ADB7300DD959}"/>
              </a:ext>
            </a:extLst>
          </p:cNvPr>
          <p:cNvSpPr/>
          <p:nvPr/>
        </p:nvSpPr>
        <p:spPr>
          <a:xfrm>
            <a:off x="3977491" y="2554289"/>
            <a:ext cx="3172858" cy="3172858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23F00F0-3C96-684B-ACF5-22FA7097029B}"/>
              </a:ext>
            </a:extLst>
          </p:cNvPr>
          <p:cNvCxnSpPr>
            <a:cxnSpLocks/>
          </p:cNvCxnSpPr>
          <p:nvPr/>
        </p:nvCxnSpPr>
        <p:spPr>
          <a:xfrm flipH="1">
            <a:off x="3527430" y="4766200"/>
            <a:ext cx="1206894" cy="0"/>
          </a:xfrm>
          <a:prstGeom prst="line">
            <a:avLst/>
          </a:prstGeom>
          <a:ln>
            <a:solidFill>
              <a:srgbClr val="5AC7DE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C42B4498-FA48-B848-BC7C-E90E1B72ABF6}"/>
              </a:ext>
            </a:extLst>
          </p:cNvPr>
          <p:cNvSpPr/>
          <p:nvPr/>
        </p:nvSpPr>
        <p:spPr>
          <a:xfrm>
            <a:off x="7132980" y="2121946"/>
            <a:ext cx="2675081" cy="264333"/>
          </a:xfrm>
          <a:prstGeom prst="roundRect">
            <a:avLst/>
          </a:prstGeom>
          <a:solidFill>
            <a:srgbClr val="A6C645"/>
          </a:solidFill>
          <a:ln>
            <a:solidFill>
              <a:srgbClr val="A6C6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AC5612D2-037E-854F-9BC4-C9882A54F7A4}"/>
              </a:ext>
            </a:extLst>
          </p:cNvPr>
          <p:cNvSpPr/>
          <p:nvPr/>
        </p:nvSpPr>
        <p:spPr>
          <a:xfrm>
            <a:off x="7132979" y="2456963"/>
            <a:ext cx="3064366" cy="456517"/>
          </a:xfrm>
          <a:prstGeom prst="roundRect">
            <a:avLst/>
          </a:prstGeom>
          <a:solidFill>
            <a:srgbClr val="A6C645"/>
          </a:solidFill>
          <a:ln>
            <a:solidFill>
              <a:srgbClr val="A6C6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780FFB8-2D0D-3C42-914F-0F37B5646333}"/>
              </a:ext>
            </a:extLst>
          </p:cNvPr>
          <p:cNvCxnSpPr>
            <a:cxnSpLocks/>
          </p:cNvCxnSpPr>
          <p:nvPr/>
        </p:nvCxnSpPr>
        <p:spPr>
          <a:xfrm>
            <a:off x="6792594" y="4898700"/>
            <a:ext cx="563747" cy="0"/>
          </a:xfrm>
          <a:prstGeom prst="line">
            <a:avLst/>
          </a:prstGeom>
          <a:ln>
            <a:solidFill>
              <a:srgbClr val="00506A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6F30423F-3992-3240-AECC-4A45058B7EE0}"/>
              </a:ext>
            </a:extLst>
          </p:cNvPr>
          <p:cNvSpPr/>
          <p:nvPr/>
        </p:nvSpPr>
        <p:spPr>
          <a:xfrm>
            <a:off x="7364199" y="3773825"/>
            <a:ext cx="2551656" cy="505730"/>
          </a:xfrm>
          <a:prstGeom prst="roundRect">
            <a:avLst/>
          </a:prstGeom>
          <a:solidFill>
            <a:srgbClr val="0050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schemeClr val="bg1"/>
              </a:solidFill>
            </a:endParaRP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E80A5BE4-39B1-0542-9A1D-0E591CEA0E17}"/>
              </a:ext>
            </a:extLst>
          </p:cNvPr>
          <p:cNvSpPr/>
          <p:nvPr/>
        </p:nvSpPr>
        <p:spPr>
          <a:xfrm>
            <a:off x="1427325" y="1990541"/>
            <a:ext cx="2579367" cy="505730"/>
          </a:xfrm>
          <a:prstGeom prst="roundRect">
            <a:avLst/>
          </a:prstGeom>
          <a:solidFill>
            <a:srgbClr val="A6C645"/>
          </a:solidFill>
          <a:ln>
            <a:solidFill>
              <a:srgbClr val="A6C6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207B3DFC-18AD-DF47-AD06-620C49A9810E}"/>
              </a:ext>
            </a:extLst>
          </p:cNvPr>
          <p:cNvSpPr/>
          <p:nvPr/>
        </p:nvSpPr>
        <p:spPr>
          <a:xfrm>
            <a:off x="1427325" y="2551920"/>
            <a:ext cx="2579367" cy="464034"/>
          </a:xfrm>
          <a:prstGeom prst="roundRect">
            <a:avLst/>
          </a:prstGeom>
          <a:solidFill>
            <a:srgbClr val="A6C645"/>
          </a:solidFill>
          <a:ln>
            <a:solidFill>
              <a:srgbClr val="A6C6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F801614-E8E7-D64D-AA3A-D1587E6EE6EB}"/>
              </a:ext>
            </a:extLst>
          </p:cNvPr>
          <p:cNvCxnSpPr>
            <a:cxnSpLocks/>
          </p:cNvCxnSpPr>
          <p:nvPr/>
        </p:nvCxnSpPr>
        <p:spPr>
          <a:xfrm flipH="1" flipV="1">
            <a:off x="3997726" y="2680096"/>
            <a:ext cx="1401588" cy="10350"/>
          </a:xfrm>
          <a:prstGeom prst="line">
            <a:avLst/>
          </a:prstGeom>
          <a:ln>
            <a:solidFill>
              <a:srgbClr val="A6C645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6FB14BF-5A86-1A4D-9D96-662F0C71A907}"/>
              </a:ext>
            </a:extLst>
          </p:cNvPr>
          <p:cNvCxnSpPr>
            <a:cxnSpLocks/>
          </p:cNvCxnSpPr>
          <p:nvPr/>
        </p:nvCxnSpPr>
        <p:spPr>
          <a:xfrm flipV="1">
            <a:off x="5721008" y="2680096"/>
            <a:ext cx="1401588" cy="10350"/>
          </a:xfrm>
          <a:prstGeom prst="line">
            <a:avLst/>
          </a:prstGeom>
          <a:ln>
            <a:solidFill>
              <a:srgbClr val="A6C645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7338084-2126-8441-AAC2-C6E07DD95A9E}"/>
              </a:ext>
            </a:extLst>
          </p:cNvPr>
          <p:cNvCxnSpPr>
            <a:cxnSpLocks/>
          </p:cNvCxnSpPr>
          <p:nvPr/>
        </p:nvCxnSpPr>
        <p:spPr>
          <a:xfrm flipV="1">
            <a:off x="5669620" y="2284004"/>
            <a:ext cx="331995" cy="360444"/>
          </a:xfrm>
          <a:prstGeom prst="line">
            <a:avLst/>
          </a:prstGeom>
          <a:ln>
            <a:solidFill>
              <a:srgbClr val="A6C64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6">
            <a:extLst>
              <a:ext uri="{FF2B5EF4-FFF2-40B4-BE49-F238E27FC236}">
                <a16:creationId xmlns:a16="http://schemas.microsoft.com/office/drawing/2014/main" id="{1EF7FE95-9461-FA44-BB97-B5F2FFFB3EE2}"/>
              </a:ext>
            </a:extLst>
          </p:cNvPr>
          <p:cNvCxnSpPr>
            <a:cxnSpLocks/>
          </p:cNvCxnSpPr>
          <p:nvPr/>
        </p:nvCxnSpPr>
        <p:spPr>
          <a:xfrm>
            <a:off x="726780" y="1150062"/>
            <a:ext cx="605618" cy="0"/>
          </a:xfrm>
          <a:prstGeom prst="line">
            <a:avLst/>
          </a:prstGeom>
          <a:ln w="38100">
            <a:solidFill>
              <a:srgbClr val="49C5D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25">
            <a:extLst>
              <a:ext uri="{FF2B5EF4-FFF2-40B4-BE49-F238E27FC236}">
                <a16:creationId xmlns:a16="http://schemas.microsoft.com/office/drawing/2014/main" id="{467F4032-6841-6948-924D-CFA353F31240}"/>
              </a:ext>
            </a:extLst>
          </p:cNvPr>
          <p:cNvSpPr/>
          <p:nvPr/>
        </p:nvSpPr>
        <p:spPr>
          <a:xfrm>
            <a:off x="4775217" y="3352015"/>
            <a:ext cx="1577406" cy="157740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grpSp>
        <p:nvGrpSpPr>
          <p:cNvPr id="32" name="Circle A">
            <a:extLst>
              <a:ext uri="{FF2B5EF4-FFF2-40B4-BE49-F238E27FC236}">
                <a16:creationId xmlns:a16="http://schemas.microsoft.com/office/drawing/2014/main" id="{535C9163-D040-344B-A665-F7AA630CE26B}"/>
              </a:ext>
            </a:extLst>
          </p:cNvPr>
          <p:cNvGrpSpPr/>
          <p:nvPr/>
        </p:nvGrpSpPr>
        <p:grpSpPr>
          <a:xfrm rot="7286702">
            <a:off x="4125877" y="4357051"/>
            <a:ext cx="783794" cy="753045"/>
            <a:chOff x="3911536" y="3024704"/>
            <a:chExt cx="988190" cy="949423"/>
          </a:xfrm>
        </p:grpSpPr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5FE2A5F7-CC82-0746-AFE2-1E4EBB1D4BA7}"/>
                </a:ext>
              </a:extLst>
            </p:cNvPr>
            <p:cNvSpPr>
              <a:spLocks/>
            </p:cNvSpPr>
            <p:nvPr/>
          </p:nvSpPr>
          <p:spPr bwMode="auto">
            <a:xfrm>
              <a:off x="4216933" y="3129932"/>
              <a:ext cx="682793" cy="844195"/>
            </a:xfrm>
            <a:custGeom>
              <a:avLst/>
              <a:gdLst>
                <a:gd name="T0" fmla="*/ 329 w 478"/>
                <a:gd name="T1" fmla="*/ 0 h 593"/>
                <a:gd name="T2" fmla="*/ 130 w 478"/>
                <a:gd name="T3" fmla="*/ 266 h 593"/>
                <a:gd name="T4" fmla="*/ 0 w 478"/>
                <a:gd name="T5" fmla="*/ 571 h 593"/>
                <a:gd name="T6" fmla="*/ 119 w 478"/>
                <a:gd name="T7" fmla="*/ 593 h 593"/>
                <a:gd name="T8" fmla="*/ 364 w 478"/>
                <a:gd name="T9" fmla="*/ 487 h 593"/>
                <a:gd name="T10" fmla="*/ 466 w 478"/>
                <a:gd name="T11" fmla="*/ 460 h 593"/>
                <a:gd name="T12" fmla="*/ 439 w 478"/>
                <a:gd name="T13" fmla="*/ 357 h 593"/>
                <a:gd name="T14" fmla="*/ 329 w 478"/>
                <a:gd name="T15" fmla="*/ 0 h 5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8" h="593">
                  <a:moveTo>
                    <a:pt x="329" y="0"/>
                  </a:moveTo>
                  <a:cubicBezTo>
                    <a:pt x="253" y="79"/>
                    <a:pt x="186" y="168"/>
                    <a:pt x="130" y="266"/>
                  </a:cubicBezTo>
                  <a:cubicBezTo>
                    <a:pt x="74" y="363"/>
                    <a:pt x="30" y="466"/>
                    <a:pt x="0" y="571"/>
                  </a:cubicBezTo>
                  <a:cubicBezTo>
                    <a:pt x="39" y="586"/>
                    <a:pt x="79" y="593"/>
                    <a:pt x="119" y="593"/>
                  </a:cubicBezTo>
                  <a:cubicBezTo>
                    <a:pt x="210" y="593"/>
                    <a:pt x="300" y="556"/>
                    <a:pt x="364" y="487"/>
                  </a:cubicBezTo>
                  <a:cubicBezTo>
                    <a:pt x="466" y="460"/>
                    <a:pt x="466" y="460"/>
                    <a:pt x="466" y="460"/>
                  </a:cubicBezTo>
                  <a:cubicBezTo>
                    <a:pt x="439" y="357"/>
                    <a:pt x="439" y="357"/>
                    <a:pt x="439" y="357"/>
                  </a:cubicBezTo>
                  <a:cubicBezTo>
                    <a:pt x="478" y="228"/>
                    <a:pt x="435" y="86"/>
                    <a:pt x="329" y="0"/>
                  </a:cubicBezTo>
                </a:path>
              </a:pathLst>
            </a:custGeom>
            <a:solidFill>
              <a:srgbClr val="5AC7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 sz="1350" dirty="0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31459664-B18C-3243-A393-F23517BDE65F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1536" y="3024704"/>
              <a:ext cx="737385" cy="897996"/>
            </a:xfrm>
            <a:custGeom>
              <a:avLst/>
              <a:gdLst>
                <a:gd name="T0" fmla="*/ 334 w 516"/>
                <a:gd name="T1" fmla="*/ 0 h 631"/>
                <a:gd name="T2" fmla="*/ 334 w 516"/>
                <a:gd name="T3" fmla="*/ 0 h 631"/>
                <a:gd name="T4" fmla="*/ 45 w 516"/>
                <a:gd name="T5" fmla="*/ 167 h 631"/>
                <a:gd name="T6" fmla="*/ 0 w 516"/>
                <a:gd name="T7" fmla="*/ 333 h 631"/>
                <a:gd name="T8" fmla="*/ 167 w 516"/>
                <a:gd name="T9" fmla="*/ 623 h 631"/>
                <a:gd name="T10" fmla="*/ 183 w 516"/>
                <a:gd name="T11" fmla="*/ 631 h 631"/>
                <a:gd name="T12" fmla="*/ 190 w 516"/>
                <a:gd name="T13" fmla="*/ 617 h 631"/>
                <a:gd name="T14" fmla="*/ 175 w 516"/>
                <a:gd name="T15" fmla="*/ 609 h 631"/>
                <a:gd name="T16" fmla="*/ 16 w 516"/>
                <a:gd name="T17" fmla="*/ 333 h 631"/>
                <a:gd name="T18" fmla="*/ 58 w 516"/>
                <a:gd name="T19" fmla="*/ 175 h 631"/>
                <a:gd name="T20" fmla="*/ 334 w 516"/>
                <a:gd name="T21" fmla="*/ 16 h 631"/>
                <a:gd name="T22" fmla="*/ 492 w 516"/>
                <a:gd name="T23" fmla="*/ 59 h 631"/>
                <a:gd name="T24" fmla="*/ 507 w 516"/>
                <a:gd name="T25" fmla="*/ 68 h 631"/>
                <a:gd name="T26" fmla="*/ 516 w 516"/>
                <a:gd name="T27" fmla="*/ 54 h 631"/>
                <a:gd name="T28" fmla="*/ 500 w 516"/>
                <a:gd name="T29" fmla="*/ 45 h 631"/>
                <a:gd name="T30" fmla="*/ 334 w 516"/>
                <a:gd name="T31" fmla="*/ 0 h 6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16" h="631">
                  <a:moveTo>
                    <a:pt x="334" y="0"/>
                  </a:moveTo>
                  <a:cubicBezTo>
                    <a:pt x="334" y="0"/>
                    <a:pt x="334" y="0"/>
                    <a:pt x="334" y="0"/>
                  </a:cubicBezTo>
                  <a:cubicBezTo>
                    <a:pt x="219" y="0"/>
                    <a:pt x="106" y="60"/>
                    <a:pt x="45" y="167"/>
                  </a:cubicBezTo>
                  <a:cubicBezTo>
                    <a:pt x="14" y="219"/>
                    <a:pt x="0" y="277"/>
                    <a:pt x="0" y="333"/>
                  </a:cubicBezTo>
                  <a:cubicBezTo>
                    <a:pt x="0" y="449"/>
                    <a:pt x="60" y="561"/>
                    <a:pt x="167" y="623"/>
                  </a:cubicBezTo>
                  <a:cubicBezTo>
                    <a:pt x="172" y="626"/>
                    <a:pt x="177" y="629"/>
                    <a:pt x="183" y="631"/>
                  </a:cubicBezTo>
                  <a:cubicBezTo>
                    <a:pt x="190" y="617"/>
                    <a:pt x="190" y="617"/>
                    <a:pt x="190" y="617"/>
                  </a:cubicBezTo>
                  <a:cubicBezTo>
                    <a:pt x="185" y="614"/>
                    <a:pt x="180" y="612"/>
                    <a:pt x="175" y="609"/>
                  </a:cubicBezTo>
                  <a:cubicBezTo>
                    <a:pt x="73" y="550"/>
                    <a:pt x="16" y="443"/>
                    <a:pt x="16" y="333"/>
                  </a:cubicBezTo>
                  <a:cubicBezTo>
                    <a:pt x="16" y="279"/>
                    <a:pt x="30" y="225"/>
                    <a:pt x="58" y="175"/>
                  </a:cubicBezTo>
                  <a:cubicBezTo>
                    <a:pt x="117" y="73"/>
                    <a:pt x="224" y="16"/>
                    <a:pt x="334" y="16"/>
                  </a:cubicBezTo>
                  <a:cubicBezTo>
                    <a:pt x="388" y="16"/>
                    <a:pt x="442" y="30"/>
                    <a:pt x="492" y="59"/>
                  </a:cubicBezTo>
                  <a:cubicBezTo>
                    <a:pt x="497" y="61"/>
                    <a:pt x="502" y="65"/>
                    <a:pt x="507" y="68"/>
                  </a:cubicBezTo>
                  <a:cubicBezTo>
                    <a:pt x="516" y="54"/>
                    <a:pt x="516" y="54"/>
                    <a:pt x="516" y="54"/>
                  </a:cubicBezTo>
                  <a:cubicBezTo>
                    <a:pt x="511" y="51"/>
                    <a:pt x="506" y="48"/>
                    <a:pt x="500" y="45"/>
                  </a:cubicBezTo>
                  <a:cubicBezTo>
                    <a:pt x="448" y="14"/>
                    <a:pt x="391" y="0"/>
                    <a:pt x="334" y="0"/>
                  </a:cubicBezTo>
                </a:path>
              </a:pathLst>
            </a:custGeom>
            <a:solidFill>
              <a:srgbClr val="5AC7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 sz="1350" dirty="0"/>
            </a:p>
          </p:txBody>
        </p:sp>
        <p:sp>
          <p:nvSpPr>
            <p:cNvPr id="35" name="Oval 73">
              <a:extLst>
                <a:ext uri="{FF2B5EF4-FFF2-40B4-BE49-F238E27FC236}">
                  <a16:creationId xmlns:a16="http://schemas.microsoft.com/office/drawing/2014/main" id="{A105292D-93B5-6146-9612-C3E485F3B2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98611" y="3113918"/>
              <a:ext cx="772855" cy="769678"/>
            </a:xfrm>
            <a:prstGeom prst="ellipse">
              <a:avLst/>
            </a:prstGeom>
            <a:gradFill flip="none" rotWithShape="1">
              <a:gsLst>
                <a:gs pos="20000">
                  <a:srgbClr val="FFFFFF"/>
                </a:gs>
                <a:gs pos="100000">
                  <a:srgbClr val="DAD9D9"/>
                </a:gs>
              </a:gsLst>
              <a:lin ang="2700000" scaled="1"/>
              <a:tileRect/>
            </a:gradFill>
            <a:ln>
              <a:noFill/>
            </a:ln>
            <a:effectLst>
              <a:outerShdw dist="63500" dir="2700000" algn="tl" rotWithShape="0">
                <a:prstClr val="black">
                  <a:alpha val="2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 sz="1350" dirty="0"/>
            </a:p>
          </p:txBody>
        </p:sp>
      </p:grpSp>
      <p:sp>
        <p:nvSpPr>
          <p:cNvPr id="36" name="Laptop with globe">
            <a:extLst>
              <a:ext uri="{FF2B5EF4-FFF2-40B4-BE49-F238E27FC236}">
                <a16:creationId xmlns:a16="http://schemas.microsoft.com/office/drawing/2014/main" id="{6718F680-C78A-064F-B7C7-C093675FCC98}"/>
              </a:ext>
            </a:extLst>
          </p:cNvPr>
          <p:cNvSpPr>
            <a:spLocks noEditPoints="1"/>
          </p:cNvSpPr>
          <p:nvPr/>
        </p:nvSpPr>
        <p:spPr bwMode="auto">
          <a:xfrm>
            <a:off x="4327410" y="4543730"/>
            <a:ext cx="389438" cy="315723"/>
          </a:xfrm>
          <a:custGeom>
            <a:avLst/>
            <a:gdLst>
              <a:gd name="T0" fmla="*/ 283 w 310"/>
              <a:gd name="T1" fmla="*/ 216 h 252"/>
              <a:gd name="T2" fmla="*/ 262 w 310"/>
              <a:gd name="T3" fmla="*/ 44 h 252"/>
              <a:gd name="T4" fmla="*/ 217 w 310"/>
              <a:gd name="T5" fmla="*/ 26 h 252"/>
              <a:gd name="T6" fmla="*/ 155 w 310"/>
              <a:gd name="T7" fmla="*/ 0 h 252"/>
              <a:gd name="T8" fmla="*/ 48 w 310"/>
              <a:gd name="T9" fmla="*/ 44 h 252"/>
              <a:gd name="T10" fmla="*/ 27 w 310"/>
              <a:gd name="T11" fmla="*/ 216 h 252"/>
              <a:gd name="T12" fmla="*/ 0 w 310"/>
              <a:gd name="T13" fmla="*/ 220 h 252"/>
              <a:gd name="T14" fmla="*/ 279 w 310"/>
              <a:gd name="T15" fmla="*/ 252 h 252"/>
              <a:gd name="T16" fmla="*/ 306 w 310"/>
              <a:gd name="T17" fmla="*/ 216 h 252"/>
              <a:gd name="T18" fmla="*/ 275 w 310"/>
              <a:gd name="T19" fmla="*/ 64 h 252"/>
              <a:gd name="T20" fmla="*/ 235 w 310"/>
              <a:gd name="T21" fmla="*/ 52 h 252"/>
              <a:gd name="T22" fmla="*/ 212 w 310"/>
              <a:gd name="T23" fmla="*/ 31 h 252"/>
              <a:gd name="T24" fmla="*/ 206 w 310"/>
              <a:gd name="T25" fmla="*/ 84 h 252"/>
              <a:gd name="T26" fmla="*/ 212 w 310"/>
              <a:gd name="T27" fmla="*/ 31 h 252"/>
              <a:gd name="T28" fmla="*/ 175 w 310"/>
              <a:gd name="T29" fmla="*/ 165 h 252"/>
              <a:gd name="T30" fmla="*/ 235 w 310"/>
              <a:gd name="T31" fmla="*/ 92 h 252"/>
              <a:gd name="T32" fmla="*/ 198 w 310"/>
              <a:gd name="T33" fmla="*/ 84 h 252"/>
              <a:gd name="T34" fmla="*/ 159 w 310"/>
              <a:gd name="T35" fmla="*/ 10 h 252"/>
              <a:gd name="T36" fmla="*/ 198 w 310"/>
              <a:gd name="T37" fmla="*/ 92 h 252"/>
              <a:gd name="T38" fmla="*/ 159 w 310"/>
              <a:gd name="T39" fmla="*/ 92 h 252"/>
              <a:gd name="T40" fmla="*/ 151 w 310"/>
              <a:gd name="T41" fmla="*/ 84 h 252"/>
              <a:gd name="T42" fmla="*/ 151 w 310"/>
              <a:gd name="T43" fmla="*/ 10 h 252"/>
              <a:gd name="T44" fmla="*/ 151 w 310"/>
              <a:gd name="T45" fmla="*/ 166 h 252"/>
              <a:gd name="T46" fmla="*/ 151 w 310"/>
              <a:gd name="T47" fmla="*/ 92 h 252"/>
              <a:gd name="T48" fmla="*/ 104 w 310"/>
              <a:gd name="T49" fmla="*/ 84 h 252"/>
              <a:gd name="T50" fmla="*/ 135 w 310"/>
              <a:gd name="T51" fmla="*/ 11 h 252"/>
              <a:gd name="T52" fmla="*/ 135 w 310"/>
              <a:gd name="T53" fmla="*/ 165 h 252"/>
              <a:gd name="T54" fmla="*/ 104 w 310"/>
              <a:gd name="T55" fmla="*/ 92 h 252"/>
              <a:gd name="T56" fmla="*/ 75 w 310"/>
              <a:gd name="T57" fmla="*/ 52 h 252"/>
              <a:gd name="T58" fmla="*/ 35 w 310"/>
              <a:gd name="T59" fmla="*/ 64 h 252"/>
              <a:gd name="T60" fmla="*/ 35 w 310"/>
              <a:gd name="T61" fmla="*/ 72 h 252"/>
              <a:gd name="T62" fmla="*/ 67 w 310"/>
              <a:gd name="T63" fmla="*/ 88 h 252"/>
              <a:gd name="T64" fmla="*/ 87 w 310"/>
              <a:gd name="T65" fmla="*/ 172 h 252"/>
              <a:gd name="T66" fmla="*/ 95 w 310"/>
              <a:gd name="T67" fmla="*/ 152 h 252"/>
              <a:gd name="T68" fmla="*/ 119 w 310"/>
              <a:gd name="T69" fmla="*/ 204 h 252"/>
              <a:gd name="T70" fmla="*/ 127 w 310"/>
              <a:gd name="T71" fmla="*/ 171 h 252"/>
              <a:gd name="T72" fmla="*/ 151 w 310"/>
              <a:gd name="T73" fmla="*/ 196 h 252"/>
              <a:gd name="T74" fmla="*/ 159 w 310"/>
              <a:gd name="T75" fmla="*/ 176 h 252"/>
              <a:gd name="T76" fmla="*/ 183 w 310"/>
              <a:gd name="T77" fmla="*/ 204 h 252"/>
              <a:gd name="T78" fmla="*/ 191 w 310"/>
              <a:gd name="T79" fmla="*/ 168 h 252"/>
              <a:gd name="T80" fmla="*/ 215 w 310"/>
              <a:gd name="T81" fmla="*/ 172 h 252"/>
              <a:gd name="T82" fmla="*/ 223 w 310"/>
              <a:gd name="T83" fmla="*/ 144 h 252"/>
              <a:gd name="T84" fmla="*/ 242 w 310"/>
              <a:gd name="T85" fmla="*/ 72 h 252"/>
              <a:gd name="T86" fmla="*/ 275 w 310"/>
              <a:gd name="T87" fmla="*/ 216 h 252"/>
              <a:gd name="T88" fmla="*/ 35 w 310"/>
              <a:gd name="T89" fmla="*/ 72 h 252"/>
              <a:gd name="T90" fmla="*/ 31 w 310"/>
              <a:gd name="T91" fmla="*/ 244 h 252"/>
              <a:gd name="T92" fmla="*/ 302 w 310"/>
              <a:gd name="T93" fmla="*/ 224 h 252"/>
              <a:gd name="T94" fmla="*/ 215 w 310"/>
              <a:gd name="T95" fmla="*/ 196 h 252"/>
              <a:gd name="T96" fmla="*/ 223 w 310"/>
              <a:gd name="T97" fmla="*/ 184 h 252"/>
              <a:gd name="T98" fmla="*/ 215 w 310"/>
              <a:gd name="T99" fmla="*/ 196 h 252"/>
              <a:gd name="T100" fmla="*/ 95 w 310"/>
              <a:gd name="T101" fmla="*/ 196 h 252"/>
              <a:gd name="T102" fmla="*/ 87 w 310"/>
              <a:gd name="T103" fmla="*/ 184 h 2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310" h="252">
                <a:moveTo>
                  <a:pt x="306" y="216"/>
                </a:moveTo>
                <a:cubicBezTo>
                  <a:pt x="283" y="216"/>
                  <a:pt x="283" y="216"/>
                  <a:pt x="283" y="216"/>
                </a:cubicBezTo>
                <a:cubicBezTo>
                  <a:pt x="283" y="65"/>
                  <a:pt x="283" y="65"/>
                  <a:pt x="283" y="65"/>
                </a:cubicBezTo>
                <a:cubicBezTo>
                  <a:pt x="283" y="54"/>
                  <a:pt x="273" y="44"/>
                  <a:pt x="262" y="44"/>
                </a:cubicBezTo>
                <a:cubicBezTo>
                  <a:pt x="231" y="44"/>
                  <a:pt x="231" y="44"/>
                  <a:pt x="231" y="44"/>
                </a:cubicBezTo>
                <a:cubicBezTo>
                  <a:pt x="227" y="37"/>
                  <a:pt x="223" y="31"/>
                  <a:pt x="217" y="26"/>
                </a:cubicBezTo>
                <a:cubicBezTo>
                  <a:pt x="201" y="9"/>
                  <a:pt x="179" y="0"/>
                  <a:pt x="155" y="0"/>
                </a:cubicBezTo>
                <a:cubicBezTo>
                  <a:pt x="155" y="0"/>
                  <a:pt x="155" y="0"/>
                  <a:pt x="155" y="0"/>
                </a:cubicBezTo>
                <a:cubicBezTo>
                  <a:pt x="122" y="0"/>
                  <a:pt x="94" y="18"/>
                  <a:pt x="79" y="44"/>
                </a:cubicBezTo>
                <a:cubicBezTo>
                  <a:pt x="48" y="44"/>
                  <a:pt x="48" y="44"/>
                  <a:pt x="48" y="44"/>
                </a:cubicBezTo>
                <a:cubicBezTo>
                  <a:pt x="37" y="44"/>
                  <a:pt x="27" y="54"/>
                  <a:pt x="27" y="65"/>
                </a:cubicBezTo>
                <a:cubicBezTo>
                  <a:pt x="27" y="216"/>
                  <a:pt x="27" y="216"/>
                  <a:pt x="27" y="216"/>
                </a:cubicBezTo>
                <a:cubicBezTo>
                  <a:pt x="4" y="216"/>
                  <a:pt x="4" y="216"/>
                  <a:pt x="4" y="216"/>
                </a:cubicBezTo>
                <a:cubicBezTo>
                  <a:pt x="1" y="216"/>
                  <a:pt x="0" y="218"/>
                  <a:pt x="0" y="220"/>
                </a:cubicBezTo>
                <a:cubicBezTo>
                  <a:pt x="0" y="238"/>
                  <a:pt x="14" y="252"/>
                  <a:pt x="31" y="252"/>
                </a:cubicBezTo>
                <a:cubicBezTo>
                  <a:pt x="279" y="252"/>
                  <a:pt x="279" y="252"/>
                  <a:pt x="279" y="252"/>
                </a:cubicBezTo>
                <a:cubicBezTo>
                  <a:pt x="296" y="252"/>
                  <a:pt x="310" y="238"/>
                  <a:pt x="310" y="220"/>
                </a:cubicBezTo>
                <a:cubicBezTo>
                  <a:pt x="310" y="218"/>
                  <a:pt x="309" y="216"/>
                  <a:pt x="306" y="216"/>
                </a:cubicBezTo>
                <a:close/>
                <a:moveTo>
                  <a:pt x="262" y="52"/>
                </a:moveTo>
                <a:cubicBezTo>
                  <a:pt x="269" y="52"/>
                  <a:pt x="274" y="57"/>
                  <a:pt x="275" y="64"/>
                </a:cubicBezTo>
                <a:cubicBezTo>
                  <a:pt x="240" y="64"/>
                  <a:pt x="240" y="64"/>
                  <a:pt x="240" y="64"/>
                </a:cubicBezTo>
                <a:cubicBezTo>
                  <a:pt x="238" y="60"/>
                  <a:pt x="237" y="56"/>
                  <a:pt x="235" y="52"/>
                </a:cubicBezTo>
                <a:lnTo>
                  <a:pt x="262" y="52"/>
                </a:lnTo>
                <a:close/>
                <a:moveTo>
                  <a:pt x="212" y="31"/>
                </a:moveTo>
                <a:cubicBezTo>
                  <a:pt x="226" y="46"/>
                  <a:pt x="234" y="64"/>
                  <a:pt x="235" y="84"/>
                </a:cubicBezTo>
                <a:cubicBezTo>
                  <a:pt x="206" y="84"/>
                  <a:pt x="206" y="84"/>
                  <a:pt x="206" y="84"/>
                </a:cubicBezTo>
                <a:cubicBezTo>
                  <a:pt x="205" y="53"/>
                  <a:pt x="193" y="26"/>
                  <a:pt x="175" y="11"/>
                </a:cubicBezTo>
                <a:cubicBezTo>
                  <a:pt x="189" y="14"/>
                  <a:pt x="201" y="21"/>
                  <a:pt x="212" y="31"/>
                </a:cubicBezTo>
                <a:close/>
                <a:moveTo>
                  <a:pt x="235" y="92"/>
                </a:moveTo>
                <a:cubicBezTo>
                  <a:pt x="233" y="127"/>
                  <a:pt x="208" y="157"/>
                  <a:pt x="175" y="165"/>
                </a:cubicBezTo>
                <a:cubicBezTo>
                  <a:pt x="193" y="150"/>
                  <a:pt x="205" y="123"/>
                  <a:pt x="206" y="92"/>
                </a:cubicBezTo>
                <a:lnTo>
                  <a:pt x="235" y="92"/>
                </a:lnTo>
                <a:close/>
                <a:moveTo>
                  <a:pt x="159" y="10"/>
                </a:moveTo>
                <a:cubicBezTo>
                  <a:pt x="181" y="20"/>
                  <a:pt x="196" y="50"/>
                  <a:pt x="198" y="84"/>
                </a:cubicBezTo>
                <a:cubicBezTo>
                  <a:pt x="159" y="84"/>
                  <a:pt x="159" y="84"/>
                  <a:pt x="159" y="84"/>
                </a:cubicBezTo>
                <a:lnTo>
                  <a:pt x="159" y="10"/>
                </a:lnTo>
                <a:close/>
                <a:moveTo>
                  <a:pt x="159" y="92"/>
                </a:moveTo>
                <a:cubicBezTo>
                  <a:pt x="198" y="92"/>
                  <a:pt x="198" y="92"/>
                  <a:pt x="198" y="92"/>
                </a:cubicBezTo>
                <a:cubicBezTo>
                  <a:pt x="196" y="126"/>
                  <a:pt x="181" y="156"/>
                  <a:pt x="159" y="166"/>
                </a:cubicBezTo>
                <a:lnTo>
                  <a:pt x="159" y="92"/>
                </a:lnTo>
                <a:close/>
                <a:moveTo>
                  <a:pt x="151" y="10"/>
                </a:moveTo>
                <a:cubicBezTo>
                  <a:pt x="151" y="84"/>
                  <a:pt x="151" y="84"/>
                  <a:pt x="151" y="84"/>
                </a:cubicBezTo>
                <a:cubicBezTo>
                  <a:pt x="112" y="84"/>
                  <a:pt x="112" y="84"/>
                  <a:pt x="112" y="84"/>
                </a:cubicBezTo>
                <a:cubicBezTo>
                  <a:pt x="114" y="50"/>
                  <a:pt x="129" y="20"/>
                  <a:pt x="151" y="10"/>
                </a:cubicBezTo>
                <a:close/>
                <a:moveTo>
                  <a:pt x="151" y="92"/>
                </a:moveTo>
                <a:cubicBezTo>
                  <a:pt x="151" y="166"/>
                  <a:pt x="151" y="166"/>
                  <a:pt x="151" y="166"/>
                </a:cubicBezTo>
                <a:cubicBezTo>
                  <a:pt x="129" y="156"/>
                  <a:pt x="114" y="126"/>
                  <a:pt x="112" y="92"/>
                </a:cubicBezTo>
                <a:lnTo>
                  <a:pt x="151" y="92"/>
                </a:lnTo>
                <a:close/>
                <a:moveTo>
                  <a:pt x="135" y="11"/>
                </a:moveTo>
                <a:cubicBezTo>
                  <a:pt x="117" y="26"/>
                  <a:pt x="105" y="53"/>
                  <a:pt x="104" y="84"/>
                </a:cubicBezTo>
                <a:cubicBezTo>
                  <a:pt x="75" y="84"/>
                  <a:pt x="75" y="84"/>
                  <a:pt x="75" y="84"/>
                </a:cubicBezTo>
                <a:cubicBezTo>
                  <a:pt x="77" y="49"/>
                  <a:pt x="102" y="19"/>
                  <a:pt x="135" y="11"/>
                </a:cubicBezTo>
                <a:close/>
                <a:moveTo>
                  <a:pt x="104" y="92"/>
                </a:moveTo>
                <a:cubicBezTo>
                  <a:pt x="105" y="123"/>
                  <a:pt x="117" y="150"/>
                  <a:pt x="135" y="165"/>
                </a:cubicBezTo>
                <a:cubicBezTo>
                  <a:pt x="102" y="157"/>
                  <a:pt x="77" y="127"/>
                  <a:pt x="75" y="92"/>
                </a:cubicBezTo>
                <a:lnTo>
                  <a:pt x="104" y="92"/>
                </a:lnTo>
                <a:close/>
                <a:moveTo>
                  <a:pt x="48" y="52"/>
                </a:moveTo>
                <a:cubicBezTo>
                  <a:pt x="75" y="52"/>
                  <a:pt x="75" y="52"/>
                  <a:pt x="75" y="52"/>
                </a:cubicBezTo>
                <a:cubicBezTo>
                  <a:pt x="73" y="56"/>
                  <a:pt x="72" y="60"/>
                  <a:pt x="70" y="64"/>
                </a:cubicBezTo>
                <a:cubicBezTo>
                  <a:pt x="35" y="64"/>
                  <a:pt x="35" y="64"/>
                  <a:pt x="35" y="64"/>
                </a:cubicBezTo>
                <a:cubicBezTo>
                  <a:pt x="36" y="57"/>
                  <a:pt x="41" y="52"/>
                  <a:pt x="48" y="52"/>
                </a:cubicBezTo>
                <a:close/>
                <a:moveTo>
                  <a:pt x="35" y="72"/>
                </a:moveTo>
                <a:cubicBezTo>
                  <a:pt x="68" y="72"/>
                  <a:pt x="68" y="72"/>
                  <a:pt x="68" y="72"/>
                </a:cubicBezTo>
                <a:cubicBezTo>
                  <a:pt x="68" y="77"/>
                  <a:pt x="67" y="83"/>
                  <a:pt x="67" y="88"/>
                </a:cubicBezTo>
                <a:cubicBezTo>
                  <a:pt x="67" y="109"/>
                  <a:pt x="75" y="129"/>
                  <a:pt x="87" y="144"/>
                </a:cubicBezTo>
                <a:cubicBezTo>
                  <a:pt x="87" y="172"/>
                  <a:pt x="87" y="172"/>
                  <a:pt x="87" y="172"/>
                </a:cubicBezTo>
                <a:cubicBezTo>
                  <a:pt x="95" y="172"/>
                  <a:pt x="95" y="172"/>
                  <a:pt x="95" y="172"/>
                </a:cubicBezTo>
                <a:cubicBezTo>
                  <a:pt x="95" y="152"/>
                  <a:pt x="95" y="152"/>
                  <a:pt x="95" y="152"/>
                </a:cubicBezTo>
                <a:cubicBezTo>
                  <a:pt x="102" y="159"/>
                  <a:pt x="110" y="164"/>
                  <a:pt x="119" y="168"/>
                </a:cubicBezTo>
                <a:cubicBezTo>
                  <a:pt x="119" y="204"/>
                  <a:pt x="119" y="204"/>
                  <a:pt x="119" y="204"/>
                </a:cubicBezTo>
                <a:cubicBezTo>
                  <a:pt x="127" y="204"/>
                  <a:pt x="127" y="204"/>
                  <a:pt x="127" y="204"/>
                </a:cubicBezTo>
                <a:cubicBezTo>
                  <a:pt x="127" y="171"/>
                  <a:pt x="127" y="171"/>
                  <a:pt x="127" y="171"/>
                </a:cubicBezTo>
                <a:cubicBezTo>
                  <a:pt x="135" y="174"/>
                  <a:pt x="143" y="176"/>
                  <a:pt x="151" y="176"/>
                </a:cubicBezTo>
                <a:cubicBezTo>
                  <a:pt x="151" y="196"/>
                  <a:pt x="151" y="196"/>
                  <a:pt x="151" y="196"/>
                </a:cubicBezTo>
                <a:cubicBezTo>
                  <a:pt x="159" y="196"/>
                  <a:pt x="159" y="196"/>
                  <a:pt x="159" y="196"/>
                </a:cubicBezTo>
                <a:cubicBezTo>
                  <a:pt x="159" y="176"/>
                  <a:pt x="159" y="176"/>
                  <a:pt x="159" y="176"/>
                </a:cubicBezTo>
                <a:cubicBezTo>
                  <a:pt x="167" y="176"/>
                  <a:pt x="175" y="174"/>
                  <a:pt x="183" y="171"/>
                </a:cubicBezTo>
                <a:cubicBezTo>
                  <a:pt x="183" y="204"/>
                  <a:pt x="183" y="204"/>
                  <a:pt x="183" y="204"/>
                </a:cubicBezTo>
                <a:cubicBezTo>
                  <a:pt x="191" y="204"/>
                  <a:pt x="191" y="204"/>
                  <a:pt x="191" y="204"/>
                </a:cubicBezTo>
                <a:cubicBezTo>
                  <a:pt x="191" y="168"/>
                  <a:pt x="191" y="168"/>
                  <a:pt x="191" y="168"/>
                </a:cubicBezTo>
                <a:cubicBezTo>
                  <a:pt x="200" y="164"/>
                  <a:pt x="208" y="159"/>
                  <a:pt x="215" y="152"/>
                </a:cubicBezTo>
                <a:cubicBezTo>
                  <a:pt x="215" y="172"/>
                  <a:pt x="215" y="172"/>
                  <a:pt x="215" y="172"/>
                </a:cubicBezTo>
                <a:cubicBezTo>
                  <a:pt x="223" y="172"/>
                  <a:pt x="223" y="172"/>
                  <a:pt x="223" y="172"/>
                </a:cubicBezTo>
                <a:cubicBezTo>
                  <a:pt x="223" y="144"/>
                  <a:pt x="223" y="144"/>
                  <a:pt x="223" y="144"/>
                </a:cubicBezTo>
                <a:cubicBezTo>
                  <a:pt x="235" y="129"/>
                  <a:pt x="243" y="109"/>
                  <a:pt x="243" y="88"/>
                </a:cubicBezTo>
                <a:cubicBezTo>
                  <a:pt x="243" y="83"/>
                  <a:pt x="242" y="77"/>
                  <a:pt x="242" y="72"/>
                </a:cubicBezTo>
                <a:cubicBezTo>
                  <a:pt x="275" y="72"/>
                  <a:pt x="275" y="72"/>
                  <a:pt x="275" y="72"/>
                </a:cubicBezTo>
                <a:cubicBezTo>
                  <a:pt x="275" y="216"/>
                  <a:pt x="275" y="216"/>
                  <a:pt x="275" y="216"/>
                </a:cubicBezTo>
                <a:cubicBezTo>
                  <a:pt x="35" y="216"/>
                  <a:pt x="35" y="216"/>
                  <a:pt x="35" y="216"/>
                </a:cubicBezTo>
                <a:lnTo>
                  <a:pt x="35" y="72"/>
                </a:lnTo>
                <a:close/>
                <a:moveTo>
                  <a:pt x="279" y="244"/>
                </a:moveTo>
                <a:cubicBezTo>
                  <a:pt x="31" y="244"/>
                  <a:pt x="31" y="244"/>
                  <a:pt x="31" y="244"/>
                </a:cubicBezTo>
                <a:cubicBezTo>
                  <a:pt x="20" y="244"/>
                  <a:pt x="10" y="235"/>
                  <a:pt x="8" y="224"/>
                </a:cubicBezTo>
                <a:cubicBezTo>
                  <a:pt x="302" y="224"/>
                  <a:pt x="302" y="224"/>
                  <a:pt x="302" y="224"/>
                </a:cubicBezTo>
                <a:cubicBezTo>
                  <a:pt x="300" y="235"/>
                  <a:pt x="290" y="244"/>
                  <a:pt x="279" y="244"/>
                </a:cubicBezTo>
                <a:close/>
                <a:moveTo>
                  <a:pt x="215" y="196"/>
                </a:moveTo>
                <a:cubicBezTo>
                  <a:pt x="223" y="196"/>
                  <a:pt x="223" y="196"/>
                  <a:pt x="223" y="196"/>
                </a:cubicBezTo>
                <a:cubicBezTo>
                  <a:pt x="223" y="184"/>
                  <a:pt x="223" y="184"/>
                  <a:pt x="223" y="184"/>
                </a:cubicBezTo>
                <a:cubicBezTo>
                  <a:pt x="215" y="184"/>
                  <a:pt x="215" y="184"/>
                  <a:pt x="215" y="184"/>
                </a:cubicBezTo>
                <a:lnTo>
                  <a:pt x="215" y="196"/>
                </a:lnTo>
                <a:close/>
                <a:moveTo>
                  <a:pt x="87" y="196"/>
                </a:moveTo>
                <a:cubicBezTo>
                  <a:pt x="95" y="196"/>
                  <a:pt x="95" y="196"/>
                  <a:pt x="95" y="196"/>
                </a:cubicBezTo>
                <a:cubicBezTo>
                  <a:pt x="95" y="184"/>
                  <a:pt x="95" y="184"/>
                  <a:pt x="95" y="184"/>
                </a:cubicBezTo>
                <a:cubicBezTo>
                  <a:pt x="87" y="184"/>
                  <a:pt x="87" y="184"/>
                  <a:pt x="87" y="184"/>
                </a:cubicBezTo>
                <a:lnTo>
                  <a:pt x="87" y="196"/>
                </a:lnTo>
                <a:close/>
              </a:path>
            </a:pathLst>
          </a:custGeom>
          <a:solidFill>
            <a:srgbClr val="5AC7DE"/>
          </a:solidFill>
          <a:ln>
            <a:solidFill>
              <a:srgbClr val="5AC7DE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2" name="TextBox 55">
            <a:extLst>
              <a:ext uri="{FF2B5EF4-FFF2-40B4-BE49-F238E27FC236}">
                <a16:creationId xmlns:a16="http://schemas.microsoft.com/office/drawing/2014/main" id="{A207D4AF-47E8-4F4A-A98A-7C2516B84B56}"/>
              </a:ext>
            </a:extLst>
          </p:cNvPr>
          <p:cNvSpPr txBox="1"/>
          <p:nvPr/>
        </p:nvSpPr>
        <p:spPr>
          <a:xfrm>
            <a:off x="7127358" y="2121946"/>
            <a:ext cx="26807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C0D435"/>
              </a:buClr>
              <a:defRPr/>
            </a:pPr>
            <a:r>
              <a:rPr lang="es-MX" sz="1200" dirty="0">
                <a:solidFill>
                  <a:schemeClr val="bg1"/>
                </a:solidFill>
                <a:latin typeface="Montserrat" pitchFamily="2" charset="77"/>
                <a:cs typeface="Calibri" panose="020F0502020204030204" pitchFamily="34" charset="0"/>
              </a:rPr>
              <a:t>Fortalecimiento de laboratorios</a:t>
            </a:r>
          </a:p>
        </p:txBody>
      </p:sp>
      <p:sp>
        <p:nvSpPr>
          <p:cNvPr id="43" name="TextBox 55">
            <a:extLst>
              <a:ext uri="{FF2B5EF4-FFF2-40B4-BE49-F238E27FC236}">
                <a16:creationId xmlns:a16="http://schemas.microsoft.com/office/drawing/2014/main" id="{B84E59C2-3B78-7547-9F89-579D7CF705F8}"/>
              </a:ext>
            </a:extLst>
          </p:cNvPr>
          <p:cNvSpPr txBox="1"/>
          <p:nvPr/>
        </p:nvSpPr>
        <p:spPr>
          <a:xfrm>
            <a:off x="7132980" y="2458737"/>
            <a:ext cx="30747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C0D435"/>
              </a:buClr>
              <a:defRPr/>
            </a:pPr>
            <a:r>
              <a:rPr lang="es-MX" sz="1200" dirty="0">
                <a:solidFill>
                  <a:schemeClr val="bg1"/>
                </a:solidFill>
                <a:latin typeface="Montserrat" pitchFamily="2" charset="77"/>
                <a:cs typeface="Calibri" panose="020F0502020204030204" pitchFamily="34" charset="0"/>
              </a:rPr>
              <a:t>Proyectos para necesidades estratégicas para estructurar desafíos</a:t>
            </a:r>
          </a:p>
        </p:txBody>
      </p:sp>
      <p:sp>
        <p:nvSpPr>
          <p:cNvPr id="44" name="TextBox 55">
            <a:extLst>
              <a:ext uri="{FF2B5EF4-FFF2-40B4-BE49-F238E27FC236}">
                <a16:creationId xmlns:a16="http://schemas.microsoft.com/office/drawing/2014/main" id="{8EE63546-38F6-5B48-9CFB-D43AFDD64814}"/>
              </a:ext>
            </a:extLst>
          </p:cNvPr>
          <p:cNvSpPr txBox="1"/>
          <p:nvPr/>
        </p:nvSpPr>
        <p:spPr>
          <a:xfrm>
            <a:off x="1515306" y="2546772"/>
            <a:ext cx="24672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buClr>
                <a:srgbClr val="C0D435"/>
              </a:buClr>
              <a:defRPr/>
            </a:pPr>
            <a:r>
              <a:rPr lang="es-MX" sz="1200" dirty="0">
                <a:solidFill>
                  <a:schemeClr val="bg1"/>
                </a:solidFill>
                <a:latin typeface="Montserrat" pitchFamily="2" charset="77"/>
                <a:cs typeface="Calibri" panose="020F0502020204030204" pitchFamily="34" charset="0"/>
              </a:rPr>
              <a:t>Programa de becas para formación de capital humano</a:t>
            </a:r>
          </a:p>
        </p:txBody>
      </p:sp>
      <p:sp>
        <p:nvSpPr>
          <p:cNvPr id="45" name="TextBox 55">
            <a:extLst>
              <a:ext uri="{FF2B5EF4-FFF2-40B4-BE49-F238E27FC236}">
                <a16:creationId xmlns:a16="http://schemas.microsoft.com/office/drawing/2014/main" id="{3A839396-C146-7D4A-8F6A-17AC6A314AFE}"/>
              </a:ext>
            </a:extLst>
          </p:cNvPr>
          <p:cNvSpPr txBox="1"/>
          <p:nvPr/>
        </p:nvSpPr>
        <p:spPr>
          <a:xfrm>
            <a:off x="1428176" y="2021297"/>
            <a:ext cx="255441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buClr>
                <a:srgbClr val="C0D435"/>
              </a:buClr>
              <a:defRPr/>
            </a:pPr>
            <a:r>
              <a:rPr lang="es-MX" sz="1200" dirty="0">
                <a:solidFill>
                  <a:schemeClr val="bg1"/>
                </a:solidFill>
                <a:latin typeface="Montserrat" pitchFamily="2" charset="77"/>
                <a:cs typeface="Calibri" panose="020F0502020204030204" pitchFamily="34" charset="0"/>
              </a:rPr>
              <a:t>Alianzas </a:t>
            </a:r>
            <a:r>
              <a:rPr lang="es-MX" sz="1300" dirty="0">
                <a:solidFill>
                  <a:schemeClr val="bg1"/>
                </a:solidFill>
                <a:latin typeface="Montserrat" pitchFamily="2" charset="77"/>
                <a:cs typeface="Calibri" panose="020F0502020204030204" pitchFamily="34" charset="0"/>
              </a:rPr>
              <a:t>interinstitucionales</a:t>
            </a:r>
            <a:r>
              <a:rPr lang="es-MX" sz="1200" dirty="0">
                <a:solidFill>
                  <a:schemeClr val="bg1"/>
                </a:solidFill>
                <a:latin typeface="Montserrat" pitchFamily="2" charset="77"/>
                <a:cs typeface="Calibri" panose="020F0502020204030204" pitchFamily="34" charset="0"/>
              </a:rPr>
              <a:t> para programas de doctorado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9F3A8ACE-8275-C642-85B1-64910A515A24}"/>
              </a:ext>
            </a:extLst>
          </p:cNvPr>
          <p:cNvCxnSpPr>
            <a:cxnSpLocks/>
          </p:cNvCxnSpPr>
          <p:nvPr/>
        </p:nvCxnSpPr>
        <p:spPr>
          <a:xfrm>
            <a:off x="6019270" y="2260942"/>
            <a:ext cx="1103326" cy="0"/>
          </a:xfrm>
          <a:prstGeom prst="line">
            <a:avLst/>
          </a:prstGeom>
          <a:ln>
            <a:solidFill>
              <a:srgbClr val="A6C645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Group 49">
            <a:extLst>
              <a:ext uri="{FF2B5EF4-FFF2-40B4-BE49-F238E27FC236}">
                <a16:creationId xmlns:a16="http://schemas.microsoft.com/office/drawing/2014/main" id="{392AADCB-6DEA-124E-9DB6-FFA4A72AF2F4}"/>
              </a:ext>
            </a:extLst>
          </p:cNvPr>
          <p:cNvGrpSpPr/>
          <p:nvPr/>
        </p:nvGrpSpPr>
        <p:grpSpPr>
          <a:xfrm flipH="1">
            <a:off x="3997726" y="2259223"/>
            <a:ext cx="1442889" cy="365405"/>
            <a:chOff x="6046687" y="1780296"/>
            <a:chExt cx="1442889" cy="365405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E29E33FD-9BE6-CF4D-BA91-070B1AE308C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46687" y="1785257"/>
              <a:ext cx="331995" cy="360444"/>
            </a:xfrm>
            <a:prstGeom prst="line">
              <a:avLst/>
            </a:prstGeom>
            <a:ln>
              <a:solidFill>
                <a:srgbClr val="A6C64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B15BBDBB-F490-DE4D-85BD-4F5AF05C3904}"/>
                </a:ext>
              </a:extLst>
            </p:cNvPr>
            <p:cNvCxnSpPr>
              <a:cxnSpLocks/>
            </p:cNvCxnSpPr>
            <p:nvPr/>
          </p:nvCxnSpPr>
          <p:spPr>
            <a:xfrm>
              <a:off x="6386250" y="1780296"/>
              <a:ext cx="1103326" cy="0"/>
            </a:xfrm>
            <a:prstGeom prst="line">
              <a:avLst/>
            </a:prstGeom>
            <a:ln>
              <a:solidFill>
                <a:srgbClr val="A6C645"/>
              </a:solidFill>
              <a:headEnd type="oval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3" name="Rectangle 52">
            <a:extLst>
              <a:ext uri="{FF2B5EF4-FFF2-40B4-BE49-F238E27FC236}">
                <a16:creationId xmlns:a16="http://schemas.microsoft.com/office/drawing/2014/main" id="{802394D0-A0A2-A247-A6C4-355784BFEED2}"/>
              </a:ext>
            </a:extLst>
          </p:cNvPr>
          <p:cNvSpPr/>
          <p:nvPr/>
        </p:nvSpPr>
        <p:spPr>
          <a:xfrm>
            <a:off x="7382579" y="3792205"/>
            <a:ext cx="23916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rgbClr val="C0D435"/>
              </a:buClr>
              <a:defRPr/>
            </a:pPr>
            <a:r>
              <a:rPr lang="es-MX" sz="1200" dirty="0">
                <a:solidFill>
                  <a:schemeClr val="bg1"/>
                </a:solidFill>
                <a:latin typeface="Montserrat" pitchFamily="2" charset="77"/>
                <a:cs typeface="Calibri" panose="020F0502020204030204" pitchFamily="34" charset="0"/>
              </a:rPr>
              <a:t>Mejoramiento de Oficinas de Transferencia Tecnológica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4F75D5DF-04F0-EA44-9B51-33F5CF456B7B}"/>
              </a:ext>
            </a:extLst>
          </p:cNvPr>
          <p:cNvSpPr txBox="1"/>
          <p:nvPr/>
        </p:nvSpPr>
        <p:spPr>
          <a:xfrm>
            <a:off x="4293513" y="1670934"/>
            <a:ext cx="252082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sz="1300" b="1" dirty="0">
                <a:solidFill>
                  <a:srgbClr val="A6C645"/>
                </a:solidFill>
                <a:latin typeface="Montserrat" panose="02000505000000020004" pitchFamily="2" charset="0"/>
                <a:ea typeface="Roboto Condensed" panose="02000000000000000000" pitchFamily="2" charset="0"/>
              </a:rPr>
              <a:t>COMPONENTE 2</a:t>
            </a:r>
          </a:p>
          <a:p>
            <a:pPr algn="ctr"/>
            <a:r>
              <a:rPr lang="es-PE" sz="1200" dirty="0">
                <a:solidFill>
                  <a:srgbClr val="A6C645"/>
                </a:solidFill>
                <a:latin typeface="Montserrat" pitchFamily="2" charset="77"/>
                <a:cs typeface="Arial" panose="020B0604020202020204" pitchFamily="34" charset="0"/>
              </a:rPr>
              <a:t>Generación de conocimiento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2F39F69-BA9C-354E-994E-C0FCEE5758A6}"/>
              </a:ext>
            </a:extLst>
          </p:cNvPr>
          <p:cNvSpPr txBox="1"/>
          <p:nvPr/>
        </p:nvSpPr>
        <p:spPr>
          <a:xfrm>
            <a:off x="7331388" y="3330610"/>
            <a:ext cx="278230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sz="1300" b="1" dirty="0">
                <a:solidFill>
                  <a:srgbClr val="00506A"/>
                </a:solidFill>
                <a:latin typeface="Montserrat" panose="02000505000000020004" pitchFamily="2" charset="0"/>
                <a:ea typeface="Roboto Condensed" panose="02000000000000000000" pitchFamily="2" charset="0"/>
              </a:rPr>
              <a:t>COMPONENTE 3</a:t>
            </a:r>
          </a:p>
          <a:p>
            <a:r>
              <a:rPr lang="es-PE" sz="1200" dirty="0">
                <a:solidFill>
                  <a:srgbClr val="00506A"/>
                </a:solidFill>
                <a:latin typeface="Montserrat" pitchFamily="2" charset="77"/>
                <a:cs typeface="Arial" panose="020B0604020202020204" pitchFamily="34" charset="0"/>
              </a:rPr>
              <a:t>Vinculación academia industria</a:t>
            </a:r>
          </a:p>
        </p:txBody>
      </p:sp>
      <p:sp>
        <p:nvSpPr>
          <p:cNvPr id="57" name="Rounded Rectangle 56">
            <a:extLst>
              <a:ext uri="{FF2B5EF4-FFF2-40B4-BE49-F238E27FC236}">
                <a16:creationId xmlns:a16="http://schemas.microsoft.com/office/drawing/2014/main" id="{B7ECCC03-A0BB-024F-B61B-F5EC2DC54484}"/>
              </a:ext>
            </a:extLst>
          </p:cNvPr>
          <p:cNvSpPr/>
          <p:nvPr/>
        </p:nvSpPr>
        <p:spPr>
          <a:xfrm>
            <a:off x="1222956" y="4482937"/>
            <a:ext cx="2282914" cy="505730"/>
          </a:xfrm>
          <a:prstGeom prst="roundRect">
            <a:avLst/>
          </a:prstGeom>
          <a:solidFill>
            <a:srgbClr val="5AC7DE"/>
          </a:solidFill>
          <a:ln>
            <a:solidFill>
              <a:srgbClr val="5AC7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58" name="TextBox 55">
            <a:extLst>
              <a:ext uri="{FF2B5EF4-FFF2-40B4-BE49-F238E27FC236}">
                <a16:creationId xmlns:a16="http://schemas.microsoft.com/office/drawing/2014/main" id="{63C2B313-A462-6B49-BEC0-0DA926AEC2F6}"/>
              </a:ext>
            </a:extLst>
          </p:cNvPr>
          <p:cNvSpPr txBox="1"/>
          <p:nvPr/>
        </p:nvSpPr>
        <p:spPr>
          <a:xfrm>
            <a:off x="1031456" y="4511767"/>
            <a:ext cx="24459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200" dirty="0">
                <a:solidFill>
                  <a:schemeClr val="bg1"/>
                </a:solidFill>
                <a:latin typeface="Montserrat" pitchFamily="2" charset="77"/>
                <a:cs typeface="Calibri" panose="020F0502020204030204" pitchFamily="34" charset="0"/>
              </a:rPr>
              <a:t>Redes de investigación en temas estratégicos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F256F781-827B-F449-9ECE-14DBD2A70B0C}"/>
              </a:ext>
            </a:extLst>
          </p:cNvPr>
          <p:cNvSpPr txBox="1"/>
          <p:nvPr/>
        </p:nvSpPr>
        <p:spPr>
          <a:xfrm>
            <a:off x="1031456" y="3800209"/>
            <a:ext cx="2540943" cy="66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" sz="1300" b="1" dirty="0">
                <a:solidFill>
                  <a:srgbClr val="5AC7DE"/>
                </a:solidFill>
                <a:latin typeface="Montserrat" panose="02000505000000020004" pitchFamily="2" charset="0"/>
                <a:ea typeface="Roboto Condensed" panose="02000000000000000000" pitchFamily="2" charset="0"/>
              </a:rPr>
              <a:t>COMPONENTE 1</a:t>
            </a:r>
          </a:p>
          <a:p>
            <a:pPr algn="r"/>
            <a:r>
              <a:rPr lang="es-PE" sz="1200" dirty="0">
                <a:solidFill>
                  <a:srgbClr val="5AC7DE"/>
                </a:solidFill>
                <a:latin typeface="Montserrat" pitchFamily="2" charset="77"/>
                <a:cs typeface="Arial" panose="020B0604020202020204" pitchFamily="34" charset="0"/>
              </a:rPr>
              <a:t>Fortalecimiento gobernanza SINACTI</a:t>
            </a:r>
          </a:p>
        </p:txBody>
      </p:sp>
      <p:grpSp>
        <p:nvGrpSpPr>
          <p:cNvPr id="37" name="Circle A">
            <a:extLst>
              <a:ext uri="{FF2B5EF4-FFF2-40B4-BE49-F238E27FC236}">
                <a16:creationId xmlns:a16="http://schemas.microsoft.com/office/drawing/2014/main" id="{C835AF4C-B4A7-DD44-AEBE-885424A90C61}"/>
              </a:ext>
            </a:extLst>
          </p:cNvPr>
          <p:cNvGrpSpPr/>
          <p:nvPr/>
        </p:nvGrpSpPr>
        <p:grpSpPr>
          <a:xfrm rot="14399910">
            <a:off x="5157057" y="2557993"/>
            <a:ext cx="783794" cy="753045"/>
            <a:chOff x="3911536" y="3024704"/>
            <a:chExt cx="988190" cy="949423"/>
          </a:xfrm>
        </p:grpSpPr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2AE2215E-FB4E-544B-B1A0-D7049C08825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16933" y="3129932"/>
              <a:ext cx="682793" cy="844195"/>
            </a:xfrm>
            <a:custGeom>
              <a:avLst/>
              <a:gdLst>
                <a:gd name="T0" fmla="*/ 329 w 478"/>
                <a:gd name="T1" fmla="*/ 0 h 593"/>
                <a:gd name="T2" fmla="*/ 130 w 478"/>
                <a:gd name="T3" fmla="*/ 266 h 593"/>
                <a:gd name="T4" fmla="*/ 0 w 478"/>
                <a:gd name="T5" fmla="*/ 571 h 593"/>
                <a:gd name="T6" fmla="*/ 119 w 478"/>
                <a:gd name="T7" fmla="*/ 593 h 593"/>
                <a:gd name="T8" fmla="*/ 364 w 478"/>
                <a:gd name="T9" fmla="*/ 487 h 593"/>
                <a:gd name="T10" fmla="*/ 466 w 478"/>
                <a:gd name="T11" fmla="*/ 460 h 593"/>
                <a:gd name="T12" fmla="*/ 439 w 478"/>
                <a:gd name="T13" fmla="*/ 357 h 593"/>
                <a:gd name="T14" fmla="*/ 329 w 478"/>
                <a:gd name="T15" fmla="*/ 0 h 5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8" h="593">
                  <a:moveTo>
                    <a:pt x="329" y="0"/>
                  </a:moveTo>
                  <a:cubicBezTo>
                    <a:pt x="253" y="79"/>
                    <a:pt x="186" y="168"/>
                    <a:pt x="130" y="266"/>
                  </a:cubicBezTo>
                  <a:cubicBezTo>
                    <a:pt x="74" y="363"/>
                    <a:pt x="30" y="466"/>
                    <a:pt x="0" y="571"/>
                  </a:cubicBezTo>
                  <a:cubicBezTo>
                    <a:pt x="39" y="586"/>
                    <a:pt x="79" y="593"/>
                    <a:pt x="119" y="593"/>
                  </a:cubicBezTo>
                  <a:cubicBezTo>
                    <a:pt x="210" y="593"/>
                    <a:pt x="300" y="556"/>
                    <a:pt x="364" y="487"/>
                  </a:cubicBezTo>
                  <a:cubicBezTo>
                    <a:pt x="466" y="460"/>
                    <a:pt x="466" y="460"/>
                    <a:pt x="466" y="460"/>
                  </a:cubicBezTo>
                  <a:cubicBezTo>
                    <a:pt x="439" y="357"/>
                    <a:pt x="439" y="357"/>
                    <a:pt x="439" y="357"/>
                  </a:cubicBezTo>
                  <a:cubicBezTo>
                    <a:pt x="478" y="228"/>
                    <a:pt x="435" y="86"/>
                    <a:pt x="329" y="0"/>
                  </a:cubicBezTo>
                </a:path>
              </a:pathLst>
            </a:custGeom>
            <a:solidFill>
              <a:srgbClr val="A6C6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 sz="1350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750F1ACF-78E9-B948-81B9-314E1037471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1536" y="3024704"/>
              <a:ext cx="737385" cy="897996"/>
            </a:xfrm>
            <a:custGeom>
              <a:avLst/>
              <a:gdLst>
                <a:gd name="T0" fmla="*/ 334 w 516"/>
                <a:gd name="T1" fmla="*/ 0 h 631"/>
                <a:gd name="T2" fmla="*/ 334 w 516"/>
                <a:gd name="T3" fmla="*/ 0 h 631"/>
                <a:gd name="T4" fmla="*/ 45 w 516"/>
                <a:gd name="T5" fmla="*/ 167 h 631"/>
                <a:gd name="T6" fmla="*/ 0 w 516"/>
                <a:gd name="T7" fmla="*/ 333 h 631"/>
                <a:gd name="T8" fmla="*/ 167 w 516"/>
                <a:gd name="T9" fmla="*/ 623 h 631"/>
                <a:gd name="T10" fmla="*/ 183 w 516"/>
                <a:gd name="T11" fmla="*/ 631 h 631"/>
                <a:gd name="T12" fmla="*/ 190 w 516"/>
                <a:gd name="T13" fmla="*/ 617 h 631"/>
                <a:gd name="T14" fmla="*/ 175 w 516"/>
                <a:gd name="T15" fmla="*/ 609 h 631"/>
                <a:gd name="T16" fmla="*/ 16 w 516"/>
                <a:gd name="T17" fmla="*/ 333 h 631"/>
                <a:gd name="T18" fmla="*/ 58 w 516"/>
                <a:gd name="T19" fmla="*/ 175 h 631"/>
                <a:gd name="T20" fmla="*/ 334 w 516"/>
                <a:gd name="T21" fmla="*/ 16 h 631"/>
                <a:gd name="T22" fmla="*/ 492 w 516"/>
                <a:gd name="T23" fmla="*/ 59 h 631"/>
                <a:gd name="T24" fmla="*/ 507 w 516"/>
                <a:gd name="T25" fmla="*/ 68 h 631"/>
                <a:gd name="T26" fmla="*/ 516 w 516"/>
                <a:gd name="T27" fmla="*/ 54 h 631"/>
                <a:gd name="T28" fmla="*/ 500 w 516"/>
                <a:gd name="T29" fmla="*/ 45 h 631"/>
                <a:gd name="T30" fmla="*/ 334 w 516"/>
                <a:gd name="T31" fmla="*/ 0 h 6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16" h="631">
                  <a:moveTo>
                    <a:pt x="334" y="0"/>
                  </a:moveTo>
                  <a:cubicBezTo>
                    <a:pt x="334" y="0"/>
                    <a:pt x="334" y="0"/>
                    <a:pt x="334" y="0"/>
                  </a:cubicBezTo>
                  <a:cubicBezTo>
                    <a:pt x="219" y="0"/>
                    <a:pt x="106" y="60"/>
                    <a:pt x="45" y="167"/>
                  </a:cubicBezTo>
                  <a:cubicBezTo>
                    <a:pt x="14" y="219"/>
                    <a:pt x="0" y="277"/>
                    <a:pt x="0" y="333"/>
                  </a:cubicBezTo>
                  <a:cubicBezTo>
                    <a:pt x="0" y="449"/>
                    <a:pt x="60" y="561"/>
                    <a:pt x="167" y="623"/>
                  </a:cubicBezTo>
                  <a:cubicBezTo>
                    <a:pt x="172" y="626"/>
                    <a:pt x="177" y="629"/>
                    <a:pt x="183" y="631"/>
                  </a:cubicBezTo>
                  <a:cubicBezTo>
                    <a:pt x="190" y="617"/>
                    <a:pt x="190" y="617"/>
                    <a:pt x="190" y="617"/>
                  </a:cubicBezTo>
                  <a:cubicBezTo>
                    <a:pt x="185" y="614"/>
                    <a:pt x="180" y="612"/>
                    <a:pt x="175" y="609"/>
                  </a:cubicBezTo>
                  <a:cubicBezTo>
                    <a:pt x="73" y="550"/>
                    <a:pt x="16" y="443"/>
                    <a:pt x="16" y="333"/>
                  </a:cubicBezTo>
                  <a:cubicBezTo>
                    <a:pt x="16" y="279"/>
                    <a:pt x="30" y="225"/>
                    <a:pt x="58" y="175"/>
                  </a:cubicBezTo>
                  <a:cubicBezTo>
                    <a:pt x="117" y="73"/>
                    <a:pt x="224" y="16"/>
                    <a:pt x="334" y="16"/>
                  </a:cubicBezTo>
                  <a:cubicBezTo>
                    <a:pt x="388" y="16"/>
                    <a:pt x="442" y="30"/>
                    <a:pt x="492" y="59"/>
                  </a:cubicBezTo>
                  <a:cubicBezTo>
                    <a:pt x="497" y="61"/>
                    <a:pt x="502" y="65"/>
                    <a:pt x="507" y="68"/>
                  </a:cubicBezTo>
                  <a:cubicBezTo>
                    <a:pt x="516" y="54"/>
                    <a:pt x="516" y="54"/>
                    <a:pt x="516" y="54"/>
                  </a:cubicBezTo>
                  <a:cubicBezTo>
                    <a:pt x="511" y="51"/>
                    <a:pt x="506" y="48"/>
                    <a:pt x="500" y="45"/>
                  </a:cubicBezTo>
                  <a:cubicBezTo>
                    <a:pt x="448" y="14"/>
                    <a:pt x="391" y="0"/>
                    <a:pt x="334" y="0"/>
                  </a:cubicBezTo>
                </a:path>
              </a:pathLst>
            </a:custGeom>
            <a:solidFill>
              <a:srgbClr val="A6C6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 sz="1350" dirty="0"/>
            </a:p>
          </p:txBody>
        </p:sp>
        <p:sp>
          <p:nvSpPr>
            <p:cNvPr id="40" name="Oval 73">
              <a:extLst>
                <a:ext uri="{FF2B5EF4-FFF2-40B4-BE49-F238E27FC236}">
                  <a16:creationId xmlns:a16="http://schemas.microsoft.com/office/drawing/2014/main" id="{DD077560-322C-7844-923C-91A3A08DCD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98611" y="3113918"/>
              <a:ext cx="772855" cy="769678"/>
            </a:xfrm>
            <a:prstGeom prst="ellipse">
              <a:avLst/>
            </a:prstGeom>
            <a:gradFill flip="none" rotWithShape="1">
              <a:gsLst>
                <a:gs pos="20000">
                  <a:srgbClr val="FFFFFF"/>
                </a:gs>
                <a:gs pos="100000">
                  <a:srgbClr val="DAD9D9"/>
                </a:gs>
              </a:gsLst>
              <a:lin ang="2700000" scaled="1"/>
              <a:tileRect/>
            </a:gradFill>
            <a:ln>
              <a:noFill/>
            </a:ln>
            <a:effectLst>
              <a:outerShdw dist="63500" dir="2700000" algn="tl" rotWithShape="0">
                <a:prstClr val="black">
                  <a:alpha val="2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 sz="1350" dirty="0"/>
            </a:p>
          </p:txBody>
        </p:sp>
      </p:grpSp>
      <p:sp>
        <p:nvSpPr>
          <p:cNvPr id="41" name="Head with speech">
            <a:extLst>
              <a:ext uri="{FF2B5EF4-FFF2-40B4-BE49-F238E27FC236}">
                <a16:creationId xmlns:a16="http://schemas.microsoft.com/office/drawing/2014/main" id="{190EE6E1-6F77-1440-8351-B5EA46322A50}"/>
              </a:ext>
            </a:extLst>
          </p:cNvPr>
          <p:cNvSpPr>
            <a:spLocks noEditPoints="1"/>
          </p:cNvSpPr>
          <p:nvPr/>
        </p:nvSpPr>
        <p:spPr bwMode="auto">
          <a:xfrm>
            <a:off x="5379634" y="2761743"/>
            <a:ext cx="321808" cy="368130"/>
          </a:xfrm>
          <a:custGeom>
            <a:avLst/>
            <a:gdLst>
              <a:gd name="T0" fmla="*/ 122 w 219"/>
              <a:gd name="T1" fmla="*/ 0 h 252"/>
              <a:gd name="T2" fmla="*/ 25 w 219"/>
              <a:gd name="T3" fmla="*/ 97 h 252"/>
              <a:gd name="T4" fmla="*/ 25 w 219"/>
              <a:gd name="T5" fmla="*/ 126 h 252"/>
              <a:gd name="T6" fmla="*/ 11 w 219"/>
              <a:gd name="T7" fmla="*/ 148 h 252"/>
              <a:gd name="T8" fmla="*/ 2 w 219"/>
              <a:gd name="T9" fmla="*/ 162 h 252"/>
              <a:gd name="T10" fmla="*/ 2 w 219"/>
              <a:gd name="T11" fmla="*/ 172 h 252"/>
              <a:gd name="T12" fmla="*/ 10 w 219"/>
              <a:gd name="T13" fmla="*/ 176 h 252"/>
              <a:gd name="T14" fmla="*/ 25 w 219"/>
              <a:gd name="T15" fmla="*/ 176 h 252"/>
              <a:gd name="T16" fmla="*/ 25 w 219"/>
              <a:gd name="T17" fmla="*/ 202 h 252"/>
              <a:gd name="T18" fmla="*/ 46 w 219"/>
              <a:gd name="T19" fmla="*/ 224 h 252"/>
              <a:gd name="T20" fmla="*/ 86 w 219"/>
              <a:gd name="T21" fmla="*/ 224 h 252"/>
              <a:gd name="T22" fmla="*/ 75 w 219"/>
              <a:gd name="T23" fmla="*/ 246 h 252"/>
              <a:gd name="T24" fmla="*/ 75 w 219"/>
              <a:gd name="T25" fmla="*/ 250 h 252"/>
              <a:gd name="T26" fmla="*/ 79 w 219"/>
              <a:gd name="T27" fmla="*/ 252 h 252"/>
              <a:gd name="T28" fmla="*/ 215 w 219"/>
              <a:gd name="T29" fmla="*/ 252 h 252"/>
              <a:gd name="T30" fmla="*/ 219 w 219"/>
              <a:gd name="T31" fmla="*/ 248 h 252"/>
              <a:gd name="T32" fmla="*/ 219 w 219"/>
              <a:gd name="T33" fmla="*/ 97 h 252"/>
              <a:gd name="T34" fmla="*/ 122 w 219"/>
              <a:gd name="T35" fmla="*/ 0 h 252"/>
              <a:gd name="T36" fmla="*/ 211 w 219"/>
              <a:gd name="T37" fmla="*/ 244 h 252"/>
              <a:gd name="T38" fmla="*/ 131 w 219"/>
              <a:gd name="T39" fmla="*/ 244 h 252"/>
              <a:gd name="T40" fmla="*/ 131 w 219"/>
              <a:gd name="T41" fmla="*/ 152 h 252"/>
              <a:gd name="T42" fmla="*/ 183 w 219"/>
              <a:gd name="T43" fmla="*/ 96 h 252"/>
              <a:gd name="T44" fmla="*/ 127 w 219"/>
              <a:gd name="T45" fmla="*/ 40 h 252"/>
              <a:gd name="T46" fmla="*/ 71 w 219"/>
              <a:gd name="T47" fmla="*/ 96 h 252"/>
              <a:gd name="T48" fmla="*/ 123 w 219"/>
              <a:gd name="T49" fmla="*/ 152 h 252"/>
              <a:gd name="T50" fmla="*/ 123 w 219"/>
              <a:gd name="T51" fmla="*/ 244 h 252"/>
              <a:gd name="T52" fmla="*/ 85 w 219"/>
              <a:gd name="T53" fmla="*/ 244 h 252"/>
              <a:gd name="T54" fmla="*/ 97 w 219"/>
              <a:gd name="T55" fmla="*/ 222 h 252"/>
              <a:gd name="T56" fmla="*/ 96 w 219"/>
              <a:gd name="T57" fmla="*/ 218 h 252"/>
              <a:gd name="T58" fmla="*/ 93 w 219"/>
              <a:gd name="T59" fmla="*/ 216 h 252"/>
              <a:gd name="T60" fmla="*/ 46 w 219"/>
              <a:gd name="T61" fmla="*/ 216 h 252"/>
              <a:gd name="T62" fmla="*/ 33 w 219"/>
              <a:gd name="T63" fmla="*/ 202 h 252"/>
              <a:gd name="T64" fmla="*/ 33 w 219"/>
              <a:gd name="T65" fmla="*/ 172 h 252"/>
              <a:gd name="T66" fmla="*/ 29 w 219"/>
              <a:gd name="T67" fmla="*/ 168 h 252"/>
              <a:gd name="T68" fmla="*/ 10 w 219"/>
              <a:gd name="T69" fmla="*/ 168 h 252"/>
              <a:gd name="T70" fmla="*/ 9 w 219"/>
              <a:gd name="T71" fmla="*/ 168 h 252"/>
              <a:gd name="T72" fmla="*/ 9 w 219"/>
              <a:gd name="T73" fmla="*/ 166 h 252"/>
              <a:gd name="T74" fmla="*/ 18 w 219"/>
              <a:gd name="T75" fmla="*/ 153 h 252"/>
              <a:gd name="T76" fmla="*/ 33 w 219"/>
              <a:gd name="T77" fmla="*/ 126 h 252"/>
              <a:gd name="T78" fmla="*/ 33 w 219"/>
              <a:gd name="T79" fmla="*/ 97 h 252"/>
              <a:gd name="T80" fmla="*/ 122 w 219"/>
              <a:gd name="T81" fmla="*/ 8 h 252"/>
              <a:gd name="T82" fmla="*/ 211 w 219"/>
              <a:gd name="T83" fmla="*/ 97 h 252"/>
              <a:gd name="T84" fmla="*/ 211 w 219"/>
              <a:gd name="T85" fmla="*/ 244 h 252"/>
              <a:gd name="T86" fmla="*/ 127 w 219"/>
              <a:gd name="T87" fmla="*/ 144 h 252"/>
              <a:gd name="T88" fmla="*/ 79 w 219"/>
              <a:gd name="T89" fmla="*/ 96 h 252"/>
              <a:gd name="T90" fmla="*/ 127 w 219"/>
              <a:gd name="T91" fmla="*/ 48 h 252"/>
              <a:gd name="T92" fmla="*/ 175 w 219"/>
              <a:gd name="T93" fmla="*/ 96 h 252"/>
              <a:gd name="T94" fmla="*/ 127 w 219"/>
              <a:gd name="T95" fmla="*/ 144 h 252"/>
              <a:gd name="T96" fmla="*/ 103 w 219"/>
              <a:gd name="T97" fmla="*/ 92 h 252"/>
              <a:gd name="T98" fmla="*/ 99 w 219"/>
              <a:gd name="T99" fmla="*/ 96 h 252"/>
              <a:gd name="T100" fmla="*/ 103 w 219"/>
              <a:gd name="T101" fmla="*/ 100 h 252"/>
              <a:gd name="T102" fmla="*/ 107 w 219"/>
              <a:gd name="T103" fmla="*/ 96 h 252"/>
              <a:gd name="T104" fmla="*/ 103 w 219"/>
              <a:gd name="T105" fmla="*/ 92 h 252"/>
              <a:gd name="T106" fmla="*/ 151 w 219"/>
              <a:gd name="T107" fmla="*/ 92 h 252"/>
              <a:gd name="T108" fmla="*/ 147 w 219"/>
              <a:gd name="T109" fmla="*/ 96 h 252"/>
              <a:gd name="T110" fmla="*/ 151 w 219"/>
              <a:gd name="T111" fmla="*/ 100 h 252"/>
              <a:gd name="T112" fmla="*/ 155 w 219"/>
              <a:gd name="T113" fmla="*/ 96 h 252"/>
              <a:gd name="T114" fmla="*/ 151 w 219"/>
              <a:gd name="T115" fmla="*/ 92 h 252"/>
              <a:gd name="T116" fmla="*/ 127 w 219"/>
              <a:gd name="T117" fmla="*/ 92 h 252"/>
              <a:gd name="T118" fmla="*/ 123 w 219"/>
              <a:gd name="T119" fmla="*/ 96 h 252"/>
              <a:gd name="T120" fmla="*/ 127 w 219"/>
              <a:gd name="T121" fmla="*/ 100 h 252"/>
              <a:gd name="T122" fmla="*/ 131 w 219"/>
              <a:gd name="T123" fmla="*/ 96 h 252"/>
              <a:gd name="T124" fmla="*/ 127 w 219"/>
              <a:gd name="T125" fmla="*/ 92 h 2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19" h="252">
                <a:moveTo>
                  <a:pt x="122" y="0"/>
                </a:moveTo>
                <a:cubicBezTo>
                  <a:pt x="69" y="0"/>
                  <a:pt x="25" y="43"/>
                  <a:pt x="25" y="97"/>
                </a:cubicBezTo>
                <a:cubicBezTo>
                  <a:pt x="25" y="126"/>
                  <a:pt x="25" y="126"/>
                  <a:pt x="25" y="126"/>
                </a:cubicBezTo>
                <a:cubicBezTo>
                  <a:pt x="25" y="130"/>
                  <a:pt x="16" y="142"/>
                  <a:pt x="11" y="148"/>
                </a:cubicBezTo>
                <a:cubicBezTo>
                  <a:pt x="7" y="154"/>
                  <a:pt x="4" y="158"/>
                  <a:pt x="2" y="162"/>
                </a:cubicBezTo>
                <a:cubicBezTo>
                  <a:pt x="0" y="165"/>
                  <a:pt x="0" y="169"/>
                  <a:pt x="2" y="172"/>
                </a:cubicBezTo>
                <a:cubicBezTo>
                  <a:pt x="4" y="174"/>
                  <a:pt x="7" y="176"/>
                  <a:pt x="10" y="176"/>
                </a:cubicBezTo>
                <a:cubicBezTo>
                  <a:pt x="25" y="176"/>
                  <a:pt x="25" y="176"/>
                  <a:pt x="25" y="176"/>
                </a:cubicBezTo>
                <a:cubicBezTo>
                  <a:pt x="25" y="202"/>
                  <a:pt x="25" y="202"/>
                  <a:pt x="25" y="202"/>
                </a:cubicBezTo>
                <a:cubicBezTo>
                  <a:pt x="25" y="213"/>
                  <a:pt x="32" y="224"/>
                  <a:pt x="46" y="224"/>
                </a:cubicBezTo>
                <a:cubicBezTo>
                  <a:pt x="86" y="224"/>
                  <a:pt x="86" y="224"/>
                  <a:pt x="86" y="224"/>
                </a:cubicBezTo>
                <a:cubicBezTo>
                  <a:pt x="75" y="246"/>
                  <a:pt x="75" y="246"/>
                  <a:pt x="75" y="246"/>
                </a:cubicBezTo>
                <a:cubicBezTo>
                  <a:pt x="75" y="247"/>
                  <a:pt x="75" y="249"/>
                  <a:pt x="75" y="250"/>
                </a:cubicBezTo>
                <a:cubicBezTo>
                  <a:pt x="76" y="251"/>
                  <a:pt x="77" y="252"/>
                  <a:pt x="79" y="252"/>
                </a:cubicBezTo>
                <a:cubicBezTo>
                  <a:pt x="215" y="252"/>
                  <a:pt x="215" y="252"/>
                  <a:pt x="215" y="252"/>
                </a:cubicBezTo>
                <a:cubicBezTo>
                  <a:pt x="217" y="252"/>
                  <a:pt x="219" y="250"/>
                  <a:pt x="219" y="248"/>
                </a:cubicBezTo>
                <a:cubicBezTo>
                  <a:pt x="219" y="97"/>
                  <a:pt x="219" y="97"/>
                  <a:pt x="219" y="97"/>
                </a:cubicBezTo>
                <a:cubicBezTo>
                  <a:pt x="219" y="43"/>
                  <a:pt x="176" y="0"/>
                  <a:pt x="122" y="0"/>
                </a:cubicBezTo>
                <a:close/>
                <a:moveTo>
                  <a:pt x="211" y="244"/>
                </a:moveTo>
                <a:cubicBezTo>
                  <a:pt x="131" y="244"/>
                  <a:pt x="131" y="244"/>
                  <a:pt x="131" y="244"/>
                </a:cubicBezTo>
                <a:cubicBezTo>
                  <a:pt x="131" y="152"/>
                  <a:pt x="131" y="152"/>
                  <a:pt x="131" y="152"/>
                </a:cubicBezTo>
                <a:cubicBezTo>
                  <a:pt x="160" y="150"/>
                  <a:pt x="183" y="126"/>
                  <a:pt x="183" y="96"/>
                </a:cubicBezTo>
                <a:cubicBezTo>
                  <a:pt x="183" y="65"/>
                  <a:pt x="158" y="40"/>
                  <a:pt x="127" y="40"/>
                </a:cubicBezTo>
                <a:cubicBezTo>
                  <a:pt x="96" y="40"/>
                  <a:pt x="71" y="65"/>
                  <a:pt x="71" y="96"/>
                </a:cubicBezTo>
                <a:cubicBezTo>
                  <a:pt x="71" y="126"/>
                  <a:pt x="94" y="150"/>
                  <a:pt x="123" y="152"/>
                </a:cubicBezTo>
                <a:cubicBezTo>
                  <a:pt x="123" y="244"/>
                  <a:pt x="123" y="244"/>
                  <a:pt x="123" y="244"/>
                </a:cubicBezTo>
                <a:cubicBezTo>
                  <a:pt x="85" y="244"/>
                  <a:pt x="85" y="244"/>
                  <a:pt x="85" y="244"/>
                </a:cubicBezTo>
                <a:cubicBezTo>
                  <a:pt x="97" y="222"/>
                  <a:pt x="97" y="222"/>
                  <a:pt x="97" y="222"/>
                </a:cubicBezTo>
                <a:cubicBezTo>
                  <a:pt x="97" y="221"/>
                  <a:pt x="97" y="219"/>
                  <a:pt x="96" y="218"/>
                </a:cubicBezTo>
                <a:cubicBezTo>
                  <a:pt x="96" y="217"/>
                  <a:pt x="94" y="216"/>
                  <a:pt x="93" y="216"/>
                </a:cubicBezTo>
                <a:cubicBezTo>
                  <a:pt x="46" y="216"/>
                  <a:pt x="46" y="216"/>
                  <a:pt x="46" y="216"/>
                </a:cubicBezTo>
                <a:cubicBezTo>
                  <a:pt x="36" y="216"/>
                  <a:pt x="33" y="207"/>
                  <a:pt x="33" y="202"/>
                </a:cubicBezTo>
                <a:cubicBezTo>
                  <a:pt x="33" y="172"/>
                  <a:pt x="33" y="172"/>
                  <a:pt x="33" y="172"/>
                </a:cubicBezTo>
                <a:cubicBezTo>
                  <a:pt x="33" y="170"/>
                  <a:pt x="31" y="168"/>
                  <a:pt x="29" y="168"/>
                </a:cubicBezTo>
                <a:cubicBezTo>
                  <a:pt x="10" y="168"/>
                  <a:pt x="10" y="168"/>
                  <a:pt x="10" y="168"/>
                </a:cubicBezTo>
                <a:cubicBezTo>
                  <a:pt x="9" y="168"/>
                  <a:pt x="9" y="168"/>
                  <a:pt x="9" y="168"/>
                </a:cubicBezTo>
                <a:cubicBezTo>
                  <a:pt x="9" y="167"/>
                  <a:pt x="9" y="167"/>
                  <a:pt x="9" y="166"/>
                </a:cubicBezTo>
                <a:cubicBezTo>
                  <a:pt x="11" y="163"/>
                  <a:pt x="14" y="158"/>
                  <a:pt x="18" y="153"/>
                </a:cubicBezTo>
                <a:cubicBezTo>
                  <a:pt x="27" y="140"/>
                  <a:pt x="33" y="132"/>
                  <a:pt x="33" y="126"/>
                </a:cubicBezTo>
                <a:cubicBezTo>
                  <a:pt x="33" y="97"/>
                  <a:pt x="33" y="97"/>
                  <a:pt x="33" y="97"/>
                </a:cubicBezTo>
                <a:cubicBezTo>
                  <a:pt x="33" y="48"/>
                  <a:pt x="73" y="8"/>
                  <a:pt x="122" y="8"/>
                </a:cubicBezTo>
                <a:cubicBezTo>
                  <a:pt x="171" y="8"/>
                  <a:pt x="211" y="48"/>
                  <a:pt x="211" y="97"/>
                </a:cubicBezTo>
                <a:lnTo>
                  <a:pt x="211" y="244"/>
                </a:lnTo>
                <a:close/>
                <a:moveTo>
                  <a:pt x="127" y="144"/>
                </a:moveTo>
                <a:cubicBezTo>
                  <a:pt x="101" y="144"/>
                  <a:pt x="79" y="122"/>
                  <a:pt x="79" y="96"/>
                </a:cubicBezTo>
                <a:cubicBezTo>
                  <a:pt x="79" y="70"/>
                  <a:pt x="101" y="48"/>
                  <a:pt x="127" y="48"/>
                </a:cubicBezTo>
                <a:cubicBezTo>
                  <a:pt x="153" y="48"/>
                  <a:pt x="175" y="70"/>
                  <a:pt x="175" y="96"/>
                </a:cubicBezTo>
                <a:cubicBezTo>
                  <a:pt x="175" y="122"/>
                  <a:pt x="153" y="144"/>
                  <a:pt x="127" y="144"/>
                </a:cubicBezTo>
                <a:close/>
                <a:moveTo>
                  <a:pt x="103" y="92"/>
                </a:moveTo>
                <a:cubicBezTo>
                  <a:pt x="101" y="92"/>
                  <a:pt x="99" y="94"/>
                  <a:pt x="99" y="96"/>
                </a:cubicBezTo>
                <a:cubicBezTo>
                  <a:pt x="99" y="98"/>
                  <a:pt x="101" y="100"/>
                  <a:pt x="103" y="100"/>
                </a:cubicBezTo>
                <a:cubicBezTo>
                  <a:pt x="105" y="100"/>
                  <a:pt x="107" y="98"/>
                  <a:pt x="107" y="96"/>
                </a:cubicBezTo>
                <a:cubicBezTo>
                  <a:pt x="107" y="94"/>
                  <a:pt x="105" y="92"/>
                  <a:pt x="103" y="92"/>
                </a:cubicBezTo>
                <a:close/>
                <a:moveTo>
                  <a:pt x="151" y="92"/>
                </a:moveTo>
                <a:cubicBezTo>
                  <a:pt x="149" y="92"/>
                  <a:pt x="147" y="94"/>
                  <a:pt x="147" y="96"/>
                </a:cubicBezTo>
                <a:cubicBezTo>
                  <a:pt x="147" y="98"/>
                  <a:pt x="149" y="100"/>
                  <a:pt x="151" y="100"/>
                </a:cubicBezTo>
                <a:cubicBezTo>
                  <a:pt x="153" y="100"/>
                  <a:pt x="155" y="98"/>
                  <a:pt x="155" y="96"/>
                </a:cubicBezTo>
                <a:cubicBezTo>
                  <a:pt x="155" y="94"/>
                  <a:pt x="153" y="92"/>
                  <a:pt x="151" y="92"/>
                </a:cubicBezTo>
                <a:close/>
                <a:moveTo>
                  <a:pt x="127" y="92"/>
                </a:moveTo>
                <a:cubicBezTo>
                  <a:pt x="125" y="92"/>
                  <a:pt x="123" y="94"/>
                  <a:pt x="123" y="96"/>
                </a:cubicBezTo>
                <a:cubicBezTo>
                  <a:pt x="123" y="98"/>
                  <a:pt x="125" y="100"/>
                  <a:pt x="127" y="100"/>
                </a:cubicBezTo>
                <a:cubicBezTo>
                  <a:pt x="129" y="100"/>
                  <a:pt x="131" y="98"/>
                  <a:pt x="131" y="96"/>
                </a:cubicBezTo>
                <a:cubicBezTo>
                  <a:pt x="131" y="94"/>
                  <a:pt x="129" y="92"/>
                  <a:pt x="127" y="92"/>
                </a:cubicBezTo>
                <a:close/>
              </a:path>
            </a:pathLst>
          </a:custGeom>
          <a:solidFill>
            <a:srgbClr val="A6C645"/>
          </a:solidFill>
          <a:ln>
            <a:solidFill>
              <a:srgbClr val="A6C645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3" name="Megaphone">
            <a:extLst>
              <a:ext uri="{FF2B5EF4-FFF2-40B4-BE49-F238E27FC236}">
                <a16:creationId xmlns:a16="http://schemas.microsoft.com/office/drawing/2014/main" id="{8C194A34-2BC8-8F46-AEA3-10CE592BD541}"/>
              </a:ext>
            </a:extLst>
          </p:cNvPr>
          <p:cNvSpPr>
            <a:spLocks noEditPoints="1"/>
          </p:cNvSpPr>
          <p:nvPr/>
        </p:nvSpPr>
        <p:spPr bwMode="auto">
          <a:xfrm>
            <a:off x="4925731" y="3678113"/>
            <a:ext cx="1164931" cy="905777"/>
          </a:xfrm>
          <a:custGeom>
            <a:avLst/>
            <a:gdLst>
              <a:gd name="T0" fmla="*/ 250 w 256"/>
              <a:gd name="T1" fmla="*/ 0 h 200"/>
              <a:gd name="T2" fmla="*/ 226 w 256"/>
              <a:gd name="T3" fmla="*/ 13 h 200"/>
              <a:gd name="T4" fmla="*/ 133 w 256"/>
              <a:gd name="T5" fmla="*/ 48 h 200"/>
              <a:gd name="T6" fmla="*/ 36 w 256"/>
              <a:gd name="T7" fmla="*/ 59 h 200"/>
              <a:gd name="T8" fmla="*/ 12 w 256"/>
              <a:gd name="T9" fmla="*/ 68 h 200"/>
              <a:gd name="T10" fmla="*/ 0 w 256"/>
              <a:gd name="T11" fmla="*/ 108 h 200"/>
              <a:gd name="T12" fmla="*/ 36 w 256"/>
              <a:gd name="T13" fmla="*/ 120 h 200"/>
              <a:gd name="T14" fmla="*/ 47 w 256"/>
              <a:gd name="T15" fmla="*/ 140 h 200"/>
              <a:gd name="T16" fmla="*/ 92 w 256"/>
              <a:gd name="T17" fmla="*/ 198 h 200"/>
              <a:gd name="T18" fmla="*/ 108 w 256"/>
              <a:gd name="T19" fmla="*/ 200 h 200"/>
              <a:gd name="T20" fmla="*/ 112 w 256"/>
              <a:gd name="T21" fmla="*/ 195 h 200"/>
              <a:gd name="T22" fmla="*/ 133 w 256"/>
              <a:gd name="T23" fmla="*/ 140 h 200"/>
              <a:gd name="T24" fmla="*/ 226 w 256"/>
              <a:gd name="T25" fmla="*/ 175 h 200"/>
              <a:gd name="T26" fmla="*/ 250 w 256"/>
              <a:gd name="T27" fmla="*/ 188 h 200"/>
              <a:gd name="T28" fmla="*/ 254 w 256"/>
              <a:gd name="T29" fmla="*/ 188 h 200"/>
              <a:gd name="T30" fmla="*/ 256 w 256"/>
              <a:gd name="T31" fmla="*/ 4 h 200"/>
              <a:gd name="T32" fmla="*/ 144 w 256"/>
              <a:gd name="T33" fmla="*/ 64 h 200"/>
              <a:gd name="T34" fmla="*/ 224 w 256"/>
              <a:gd name="T35" fmla="*/ 165 h 200"/>
              <a:gd name="T36" fmla="*/ 144 w 256"/>
              <a:gd name="T37" fmla="*/ 64 h 200"/>
              <a:gd name="T38" fmla="*/ 8 w 256"/>
              <a:gd name="T39" fmla="*/ 80 h 200"/>
              <a:gd name="T40" fmla="*/ 16 w 256"/>
              <a:gd name="T41" fmla="*/ 76 h 200"/>
              <a:gd name="T42" fmla="*/ 12 w 256"/>
              <a:gd name="T43" fmla="*/ 112 h 200"/>
              <a:gd name="T44" fmla="*/ 24 w 256"/>
              <a:gd name="T45" fmla="*/ 112 h 200"/>
              <a:gd name="T46" fmla="*/ 36 w 256"/>
              <a:gd name="T47" fmla="*/ 76 h 200"/>
              <a:gd name="T48" fmla="*/ 24 w 256"/>
              <a:gd name="T49" fmla="*/ 112 h 200"/>
              <a:gd name="T50" fmla="*/ 98 w 256"/>
              <a:gd name="T51" fmla="*/ 192 h 200"/>
              <a:gd name="T52" fmla="*/ 97 w 256"/>
              <a:gd name="T53" fmla="*/ 140 h 200"/>
              <a:gd name="T54" fmla="*/ 136 w 256"/>
              <a:gd name="T55" fmla="*/ 129 h 200"/>
              <a:gd name="T56" fmla="*/ 47 w 256"/>
              <a:gd name="T57" fmla="*/ 132 h 200"/>
              <a:gd name="T58" fmla="*/ 44 w 256"/>
              <a:gd name="T59" fmla="*/ 59 h 200"/>
              <a:gd name="T60" fmla="*/ 56 w 256"/>
              <a:gd name="T61" fmla="*/ 56 h 200"/>
              <a:gd name="T62" fmla="*/ 64 w 256"/>
              <a:gd name="T63" fmla="*/ 72 h 200"/>
              <a:gd name="T64" fmla="*/ 76 w 256"/>
              <a:gd name="T65" fmla="*/ 56 h 200"/>
              <a:gd name="T66" fmla="*/ 84 w 256"/>
              <a:gd name="T67" fmla="*/ 72 h 200"/>
              <a:gd name="T68" fmla="*/ 96 w 256"/>
              <a:gd name="T69" fmla="*/ 56 h 200"/>
              <a:gd name="T70" fmla="*/ 104 w 256"/>
              <a:gd name="T71" fmla="*/ 72 h 200"/>
              <a:gd name="T72" fmla="*/ 133 w 256"/>
              <a:gd name="T73" fmla="*/ 56 h 200"/>
              <a:gd name="T74" fmla="*/ 136 w 256"/>
              <a:gd name="T75" fmla="*/ 129 h 200"/>
              <a:gd name="T76" fmla="*/ 232 w 256"/>
              <a:gd name="T77" fmla="*/ 169 h 200"/>
              <a:gd name="T78" fmla="*/ 248 w 256"/>
              <a:gd name="T79" fmla="*/ 11 h 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256" h="200">
                <a:moveTo>
                  <a:pt x="254" y="1"/>
                </a:moveTo>
                <a:cubicBezTo>
                  <a:pt x="253" y="0"/>
                  <a:pt x="251" y="0"/>
                  <a:pt x="250" y="0"/>
                </a:cubicBezTo>
                <a:cubicBezTo>
                  <a:pt x="227" y="12"/>
                  <a:pt x="227" y="12"/>
                  <a:pt x="227" y="12"/>
                </a:cubicBezTo>
                <a:cubicBezTo>
                  <a:pt x="226" y="13"/>
                  <a:pt x="226" y="13"/>
                  <a:pt x="226" y="13"/>
                </a:cubicBezTo>
                <a:cubicBezTo>
                  <a:pt x="143" y="56"/>
                  <a:pt x="143" y="56"/>
                  <a:pt x="143" y="56"/>
                </a:cubicBezTo>
                <a:cubicBezTo>
                  <a:pt x="142" y="51"/>
                  <a:pt x="138" y="48"/>
                  <a:pt x="133" y="48"/>
                </a:cubicBezTo>
                <a:cubicBezTo>
                  <a:pt x="47" y="48"/>
                  <a:pt x="47" y="48"/>
                  <a:pt x="47" y="48"/>
                </a:cubicBezTo>
                <a:cubicBezTo>
                  <a:pt x="41" y="48"/>
                  <a:pt x="36" y="53"/>
                  <a:pt x="36" y="59"/>
                </a:cubicBezTo>
                <a:cubicBezTo>
                  <a:pt x="36" y="68"/>
                  <a:pt x="36" y="68"/>
                  <a:pt x="36" y="68"/>
                </a:cubicBezTo>
                <a:cubicBezTo>
                  <a:pt x="12" y="68"/>
                  <a:pt x="12" y="68"/>
                  <a:pt x="12" y="68"/>
                </a:cubicBezTo>
                <a:cubicBezTo>
                  <a:pt x="5" y="68"/>
                  <a:pt x="0" y="73"/>
                  <a:pt x="0" y="80"/>
                </a:cubicBezTo>
                <a:cubicBezTo>
                  <a:pt x="0" y="108"/>
                  <a:pt x="0" y="108"/>
                  <a:pt x="0" y="108"/>
                </a:cubicBezTo>
                <a:cubicBezTo>
                  <a:pt x="0" y="115"/>
                  <a:pt x="5" y="120"/>
                  <a:pt x="12" y="120"/>
                </a:cubicBezTo>
                <a:cubicBezTo>
                  <a:pt x="36" y="120"/>
                  <a:pt x="36" y="120"/>
                  <a:pt x="36" y="120"/>
                </a:cubicBezTo>
                <a:cubicBezTo>
                  <a:pt x="36" y="129"/>
                  <a:pt x="36" y="129"/>
                  <a:pt x="36" y="129"/>
                </a:cubicBezTo>
                <a:cubicBezTo>
                  <a:pt x="36" y="135"/>
                  <a:pt x="41" y="140"/>
                  <a:pt x="47" y="140"/>
                </a:cubicBezTo>
                <a:cubicBezTo>
                  <a:pt x="62" y="140"/>
                  <a:pt x="62" y="140"/>
                  <a:pt x="62" y="140"/>
                </a:cubicBezTo>
                <a:cubicBezTo>
                  <a:pt x="92" y="198"/>
                  <a:pt x="92" y="198"/>
                  <a:pt x="92" y="198"/>
                </a:cubicBezTo>
                <a:cubicBezTo>
                  <a:pt x="93" y="199"/>
                  <a:pt x="95" y="200"/>
                  <a:pt x="96" y="200"/>
                </a:cubicBezTo>
                <a:cubicBezTo>
                  <a:pt x="108" y="200"/>
                  <a:pt x="108" y="200"/>
                  <a:pt x="108" y="200"/>
                </a:cubicBezTo>
                <a:cubicBezTo>
                  <a:pt x="109" y="200"/>
                  <a:pt x="110" y="200"/>
                  <a:pt x="111" y="199"/>
                </a:cubicBezTo>
                <a:cubicBezTo>
                  <a:pt x="112" y="198"/>
                  <a:pt x="112" y="197"/>
                  <a:pt x="112" y="195"/>
                </a:cubicBezTo>
                <a:cubicBezTo>
                  <a:pt x="105" y="140"/>
                  <a:pt x="105" y="140"/>
                  <a:pt x="105" y="140"/>
                </a:cubicBezTo>
                <a:cubicBezTo>
                  <a:pt x="133" y="140"/>
                  <a:pt x="133" y="140"/>
                  <a:pt x="133" y="140"/>
                </a:cubicBezTo>
                <a:cubicBezTo>
                  <a:pt x="137" y="140"/>
                  <a:pt x="142" y="137"/>
                  <a:pt x="143" y="133"/>
                </a:cubicBezTo>
                <a:cubicBezTo>
                  <a:pt x="226" y="175"/>
                  <a:pt x="226" y="175"/>
                  <a:pt x="226" y="175"/>
                </a:cubicBezTo>
                <a:cubicBezTo>
                  <a:pt x="226" y="175"/>
                  <a:pt x="226" y="176"/>
                  <a:pt x="227" y="176"/>
                </a:cubicBezTo>
                <a:cubicBezTo>
                  <a:pt x="250" y="188"/>
                  <a:pt x="250" y="188"/>
                  <a:pt x="250" y="188"/>
                </a:cubicBezTo>
                <a:cubicBezTo>
                  <a:pt x="251" y="188"/>
                  <a:pt x="251" y="188"/>
                  <a:pt x="252" y="188"/>
                </a:cubicBezTo>
                <a:cubicBezTo>
                  <a:pt x="253" y="188"/>
                  <a:pt x="253" y="188"/>
                  <a:pt x="254" y="188"/>
                </a:cubicBezTo>
                <a:cubicBezTo>
                  <a:pt x="255" y="187"/>
                  <a:pt x="256" y="186"/>
                  <a:pt x="256" y="184"/>
                </a:cubicBezTo>
                <a:cubicBezTo>
                  <a:pt x="256" y="4"/>
                  <a:pt x="256" y="4"/>
                  <a:pt x="256" y="4"/>
                </a:cubicBezTo>
                <a:cubicBezTo>
                  <a:pt x="256" y="3"/>
                  <a:pt x="255" y="1"/>
                  <a:pt x="254" y="1"/>
                </a:cubicBezTo>
                <a:close/>
                <a:moveTo>
                  <a:pt x="144" y="64"/>
                </a:moveTo>
                <a:cubicBezTo>
                  <a:pt x="224" y="23"/>
                  <a:pt x="224" y="23"/>
                  <a:pt x="224" y="23"/>
                </a:cubicBezTo>
                <a:cubicBezTo>
                  <a:pt x="224" y="165"/>
                  <a:pt x="224" y="165"/>
                  <a:pt x="224" y="165"/>
                </a:cubicBezTo>
                <a:cubicBezTo>
                  <a:pt x="144" y="124"/>
                  <a:pt x="144" y="124"/>
                  <a:pt x="144" y="124"/>
                </a:cubicBezTo>
                <a:lnTo>
                  <a:pt x="144" y="64"/>
                </a:lnTo>
                <a:close/>
                <a:moveTo>
                  <a:pt x="8" y="108"/>
                </a:moveTo>
                <a:cubicBezTo>
                  <a:pt x="8" y="80"/>
                  <a:pt x="8" y="80"/>
                  <a:pt x="8" y="80"/>
                </a:cubicBezTo>
                <a:cubicBezTo>
                  <a:pt x="8" y="78"/>
                  <a:pt x="10" y="76"/>
                  <a:pt x="12" y="76"/>
                </a:cubicBezTo>
                <a:cubicBezTo>
                  <a:pt x="16" y="76"/>
                  <a:pt x="16" y="76"/>
                  <a:pt x="16" y="76"/>
                </a:cubicBezTo>
                <a:cubicBezTo>
                  <a:pt x="16" y="112"/>
                  <a:pt x="16" y="112"/>
                  <a:pt x="16" y="112"/>
                </a:cubicBezTo>
                <a:cubicBezTo>
                  <a:pt x="12" y="112"/>
                  <a:pt x="12" y="112"/>
                  <a:pt x="12" y="112"/>
                </a:cubicBezTo>
                <a:cubicBezTo>
                  <a:pt x="10" y="112"/>
                  <a:pt x="8" y="110"/>
                  <a:pt x="8" y="108"/>
                </a:cubicBezTo>
                <a:close/>
                <a:moveTo>
                  <a:pt x="24" y="112"/>
                </a:moveTo>
                <a:cubicBezTo>
                  <a:pt x="24" y="76"/>
                  <a:pt x="24" y="76"/>
                  <a:pt x="24" y="76"/>
                </a:cubicBezTo>
                <a:cubicBezTo>
                  <a:pt x="36" y="76"/>
                  <a:pt x="36" y="76"/>
                  <a:pt x="36" y="76"/>
                </a:cubicBezTo>
                <a:cubicBezTo>
                  <a:pt x="36" y="112"/>
                  <a:pt x="36" y="112"/>
                  <a:pt x="36" y="112"/>
                </a:cubicBezTo>
                <a:lnTo>
                  <a:pt x="24" y="112"/>
                </a:lnTo>
                <a:close/>
                <a:moveTo>
                  <a:pt x="103" y="192"/>
                </a:moveTo>
                <a:cubicBezTo>
                  <a:pt x="98" y="192"/>
                  <a:pt x="98" y="192"/>
                  <a:pt x="98" y="192"/>
                </a:cubicBezTo>
                <a:cubicBezTo>
                  <a:pt x="71" y="140"/>
                  <a:pt x="71" y="140"/>
                  <a:pt x="71" y="140"/>
                </a:cubicBezTo>
                <a:cubicBezTo>
                  <a:pt x="97" y="140"/>
                  <a:pt x="97" y="140"/>
                  <a:pt x="97" y="140"/>
                </a:cubicBezTo>
                <a:lnTo>
                  <a:pt x="103" y="192"/>
                </a:lnTo>
                <a:close/>
                <a:moveTo>
                  <a:pt x="136" y="129"/>
                </a:moveTo>
                <a:cubicBezTo>
                  <a:pt x="136" y="130"/>
                  <a:pt x="134" y="132"/>
                  <a:pt x="133" y="132"/>
                </a:cubicBezTo>
                <a:cubicBezTo>
                  <a:pt x="47" y="132"/>
                  <a:pt x="47" y="132"/>
                  <a:pt x="47" y="132"/>
                </a:cubicBezTo>
                <a:cubicBezTo>
                  <a:pt x="46" y="132"/>
                  <a:pt x="44" y="130"/>
                  <a:pt x="44" y="129"/>
                </a:cubicBezTo>
                <a:cubicBezTo>
                  <a:pt x="44" y="59"/>
                  <a:pt x="44" y="59"/>
                  <a:pt x="44" y="59"/>
                </a:cubicBezTo>
                <a:cubicBezTo>
                  <a:pt x="44" y="58"/>
                  <a:pt x="46" y="56"/>
                  <a:pt x="47" y="56"/>
                </a:cubicBezTo>
                <a:cubicBezTo>
                  <a:pt x="56" y="56"/>
                  <a:pt x="56" y="56"/>
                  <a:pt x="56" y="56"/>
                </a:cubicBezTo>
                <a:cubicBezTo>
                  <a:pt x="56" y="72"/>
                  <a:pt x="56" y="72"/>
                  <a:pt x="56" y="72"/>
                </a:cubicBezTo>
                <a:cubicBezTo>
                  <a:pt x="64" y="72"/>
                  <a:pt x="64" y="72"/>
                  <a:pt x="64" y="72"/>
                </a:cubicBezTo>
                <a:cubicBezTo>
                  <a:pt x="64" y="56"/>
                  <a:pt x="64" y="56"/>
                  <a:pt x="64" y="56"/>
                </a:cubicBezTo>
                <a:cubicBezTo>
                  <a:pt x="76" y="56"/>
                  <a:pt x="76" y="56"/>
                  <a:pt x="76" y="56"/>
                </a:cubicBezTo>
                <a:cubicBezTo>
                  <a:pt x="76" y="72"/>
                  <a:pt x="76" y="72"/>
                  <a:pt x="76" y="72"/>
                </a:cubicBezTo>
                <a:cubicBezTo>
                  <a:pt x="84" y="72"/>
                  <a:pt x="84" y="72"/>
                  <a:pt x="84" y="72"/>
                </a:cubicBezTo>
                <a:cubicBezTo>
                  <a:pt x="84" y="56"/>
                  <a:pt x="84" y="56"/>
                  <a:pt x="84" y="56"/>
                </a:cubicBezTo>
                <a:cubicBezTo>
                  <a:pt x="96" y="56"/>
                  <a:pt x="96" y="56"/>
                  <a:pt x="96" y="56"/>
                </a:cubicBezTo>
                <a:cubicBezTo>
                  <a:pt x="96" y="72"/>
                  <a:pt x="96" y="72"/>
                  <a:pt x="96" y="72"/>
                </a:cubicBezTo>
                <a:cubicBezTo>
                  <a:pt x="104" y="72"/>
                  <a:pt x="104" y="72"/>
                  <a:pt x="104" y="72"/>
                </a:cubicBezTo>
                <a:cubicBezTo>
                  <a:pt x="104" y="56"/>
                  <a:pt x="104" y="56"/>
                  <a:pt x="104" y="56"/>
                </a:cubicBezTo>
                <a:cubicBezTo>
                  <a:pt x="133" y="56"/>
                  <a:pt x="133" y="56"/>
                  <a:pt x="133" y="56"/>
                </a:cubicBezTo>
                <a:cubicBezTo>
                  <a:pt x="134" y="56"/>
                  <a:pt x="136" y="58"/>
                  <a:pt x="136" y="59"/>
                </a:cubicBezTo>
                <a:lnTo>
                  <a:pt x="136" y="129"/>
                </a:lnTo>
                <a:close/>
                <a:moveTo>
                  <a:pt x="248" y="178"/>
                </a:moveTo>
                <a:cubicBezTo>
                  <a:pt x="232" y="169"/>
                  <a:pt x="232" y="169"/>
                  <a:pt x="232" y="169"/>
                </a:cubicBezTo>
                <a:cubicBezTo>
                  <a:pt x="232" y="19"/>
                  <a:pt x="232" y="19"/>
                  <a:pt x="232" y="19"/>
                </a:cubicBezTo>
                <a:cubicBezTo>
                  <a:pt x="248" y="11"/>
                  <a:pt x="248" y="11"/>
                  <a:pt x="248" y="11"/>
                </a:cubicBezTo>
                <a:lnTo>
                  <a:pt x="248" y="178"/>
                </a:lnTo>
                <a:close/>
              </a:path>
            </a:pathLst>
          </a:custGeom>
          <a:solidFill>
            <a:srgbClr val="295D76"/>
          </a:solidFill>
          <a:ln>
            <a:solidFill>
              <a:srgbClr val="295D76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FA917AD3-1C60-F24E-BEB2-254FC2C9ECCF}"/>
              </a:ext>
            </a:extLst>
          </p:cNvPr>
          <p:cNvCxnSpPr>
            <a:cxnSpLocks/>
          </p:cNvCxnSpPr>
          <p:nvPr/>
        </p:nvCxnSpPr>
        <p:spPr>
          <a:xfrm flipV="1">
            <a:off x="6607454" y="4020253"/>
            <a:ext cx="477397" cy="666506"/>
          </a:xfrm>
          <a:prstGeom prst="line">
            <a:avLst/>
          </a:prstGeom>
          <a:ln>
            <a:solidFill>
              <a:srgbClr val="0050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6A627D50-F207-7A4F-8759-5B37E3BC932C}"/>
              </a:ext>
            </a:extLst>
          </p:cNvPr>
          <p:cNvCxnSpPr>
            <a:cxnSpLocks/>
          </p:cNvCxnSpPr>
          <p:nvPr/>
        </p:nvCxnSpPr>
        <p:spPr>
          <a:xfrm>
            <a:off x="7074468" y="4020253"/>
            <a:ext cx="293823" cy="0"/>
          </a:xfrm>
          <a:prstGeom prst="line">
            <a:avLst/>
          </a:prstGeom>
          <a:ln>
            <a:solidFill>
              <a:srgbClr val="00506A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Rounded Rectangle 69">
            <a:extLst>
              <a:ext uri="{FF2B5EF4-FFF2-40B4-BE49-F238E27FC236}">
                <a16:creationId xmlns:a16="http://schemas.microsoft.com/office/drawing/2014/main" id="{B53CEC30-CB32-BA45-B1A8-185B7D54FFD2}"/>
              </a:ext>
            </a:extLst>
          </p:cNvPr>
          <p:cNvSpPr/>
          <p:nvPr/>
        </p:nvSpPr>
        <p:spPr>
          <a:xfrm>
            <a:off x="7364199" y="4361680"/>
            <a:ext cx="3385889" cy="290207"/>
          </a:xfrm>
          <a:prstGeom prst="roundRect">
            <a:avLst/>
          </a:prstGeom>
          <a:solidFill>
            <a:srgbClr val="0050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schemeClr val="bg1"/>
              </a:solidFill>
            </a:endParaRPr>
          </a:p>
        </p:txBody>
      </p:sp>
      <p:sp>
        <p:nvSpPr>
          <p:cNvPr id="71" name="Rounded Rectangle 70">
            <a:extLst>
              <a:ext uri="{FF2B5EF4-FFF2-40B4-BE49-F238E27FC236}">
                <a16:creationId xmlns:a16="http://schemas.microsoft.com/office/drawing/2014/main" id="{999C4CB3-016C-2A4B-A8F2-730B8CFEFF7C}"/>
              </a:ext>
            </a:extLst>
          </p:cNvPr>
          <p:cNvSpPr/>
          <p:nvPr/>
        </p:nvSpPr>
        <p:spPr>
          <a:xfrm>
            <a:off x="7364199" y="4734012"/>
            <a:ext cx="3403738" cy="290207"/>
          </a:xfrm>
          <a:prstGeom prst="roundRect">
            <a:avLst/>
          </a:prstGeom>
          <a:solidFill>
            <a:srgbClr val="0050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schemeClr val="bg1"/>
              </a:solidFill>
            </a:endParaRPr>
          </a:p>
        </p:txBody>
      </p:sp>
      <p:sp>
        <p:nvSpPr>
          <p:cNvPr id="72" name="Rounded Rectangle 71">
            <a:extLst>
              <a:ext uri="{FF2B5EF4-FFF2-40B4-BE49-F238E27FC236}">
                <a16:creationId xmlns:a16="http://schemas.microsoft.com/office/drawing/2014/main" id="{B56DE4FC-B16D-C445-ACDF-FF6AEEEA1092}"/>
              </a:ext>
            </a:extLst>
          </p:cNvPr>
          <p:cNvSpPr/>
          <p:nvPr/>
        </p:nvSpPr>
        <p:spPr>
          <a:xfrm>
            <a:off x="7364199" y="5106344"/>
            <a:ext cx="2404038" cy="290207"/>
          </a:xfrm>
          <a:prstGeom prst="roundRect">
            <a:avLst/>
          </a:prstGeom>
          <a:solidFill>
            <a:srgbClr val="0050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schemeClr val="bg1"/>
              </a:solidFill>
            </a:endParaRPr>
          </a:p>
        </p:txBody>
      </p:sp>
      <p:sp>
        <p:nvSpPr>
          <p:cNvPr id="73" name="Rounded Rectangle 72">
            <a:extLst>
              <a:ext uri="{FF2B5EF4-FFF2-40B4-BE49-F238E27FC236}">
                <a16:creationId xmlns:a16="http://schemas.microsoft.com/office/drawing/2014/main" id="{30EFF941-A022-9B41-B254-986AD1D45D7B}"/>
              </a:ext>
            </a:extLst>
          </p:cNvPr>
          <p:cNvSpPr/>
          <p:nvPr/>
        </p:nvSpPr>
        <p:spPr>
          <a:xfrm>
            <a:off x="7364199" y="5478677"/>
            <a:ext cx="3043522" cy="290207"/>
          </a:xfrm>
          <a:prstGeom prst="roundRect">
            <a:avLst/>
          </a:prstGeom>
          <a:solidFill>
            <a:srgbClr val="0050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schemeClr val="bg1"/>
              </a:solidFill>
            </a:endParaRP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1C2072AD-6C4A-424B-8516-58996E688802}"/>
              </a:ext>
            </a:extLst>
          </p:cNvPr>
          <p:cNvCxnSpPr>
            <a:cxnSpLocks/>
            <a:stCxn id="30" idx="5"/>
          </p:cNvCxnSpPr>
          <p:nvPr/>
        </p:nvCxnSpPr>
        <p:spPr>
          <a:xfrm flipV="1">
            <a:off x="6747577" y="4503625"/>
            <a:ext cx="362979" cy="515152"/>
          </a:xfrm>
          <a:prstGeom prst="line">
            <a:avLst/>
          </a:prstGeom>
          <a:ln>
            <a:solidFill>
              <a:srgbClr val="0050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57AFD0C1-CF92-E542-9F20-A3C407B9FE32}"/>
              </a:ext>
            </a:extLst>
          </p:cNvPr>
          <p:cNvCxnSpPr>
            <a:cxnSpLocks/>
          </p:cNvCxnSpPr>
          <p:nvPr/>
        </p:nvCxnSpPr>
        <p:spPr>
          <a:xfrm>
            <a:off x="7100173" y="4503624"/>
            <a:ext cx="293823" cy="0"/>
          </a:xfrm>
          <a:prstGeom prst="line">
            <a:avLst/>
          </a:prstGeom>
          <a:ln>
            <a:solidFill>
              <a:srgbClr val="00506A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49A781B9-7163-2447-8E80-FDA8C01BEB4A}"/>
              </a:ext>
            </a:extLst>
          </p:cNvPr>
          <p:cNvCxnSpPr>
            <a:cxnSpLocks/>
          </p:cNvCxnSpPr>
          <p:nvPr/>
        </p:nvCxnSpPr>
        <p:spPr>
          <a:xfrm>
            <a:off x="6705126" y="4752071"/>
            <a:ext cx="359116" cy="509626"/>
          </a:xfrm>
          <a:prstGeom prst="line">
            <a:avLst/>
          </a:prstGeom>
          <a:ln>
            <a:solidFill>
              <a:srgbClr val="0050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B7F75DB1-FFEB-744D-A25F-D648F0357ECF}"/>
              </a:ext>
            </a:extLst>
          </p:cNvPr>
          <p:cNvCxnSpPr>
            <a:cxnSpLocks/>
          </p:cNvCxnSpPr>
          <p:nvPr/>
        </p:nvCxnSpPr>
        <p:spPr>
          <a:xfrm flipV="1">
            <a:off x="7081612" y="5257429"/>
            <a:ext cx="293823" cy="0"/>
          </a:xfrm>
          <a:prstGeom prst="line">
            <a:avLst/>
          </a:prstGeom>
          <a:ln>
            <a:solidFill>
              <a:srgbClr val="00506A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6FEBA41A-E08B-EB42-AD91-382BCA745D30}"/>
              </a:ext>
            </a:extLst>
          </p:cNvPr>
          <p:cNvCxnSpPr>
            <a:cxnSpLocks/>
          </p:cNvCxnSpPr>
          <p:nvPr/>
        </p:nvCxnSpPr>
        <p:spPr>
          <a:xfrm>
            <a:off x="6595378" y="4939208"/>
            <a:ext cx="477397" cy="666506"/>
          </a:xfrm>
          <a:prstGeom prst="line">
            <a:avLst/>
          </a:prstGeom>
          <a:ln>
            <a:solidFill>
              <a:srgbClr val="0050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C98BE3E1-A228-F641-B04B-17C4C7602EDF}"/>
              </a:ext>
            </a:extLst>
          </p:cNvPr>
          <p:cNvCxnSpPr>
            <a:cxnSpLocks/>
          </p:cNvCxnSpPr>
          <p:nvPr/>
        </p:nvCxnSpPr>
        <p:spPr>
          <a:xfrm>
            <a:off x="7062392" y="5599674"/>
            <a:ext cx="293823" cy="0"/>
          </a:xfrm>
          <a:prstGeom prst="line">
            <a:avLst/>
          </a:prstGeom>
          <a:ln>
            <a:solidFill>
              <a:srgbClr val="00506A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Circle A">
            <a:extLst>
              <a:ext uri="{FF2B5EF4-FFF2-40B4-BE49-F238E27FC236}">
                <a16:creationId xmlns:a16="http://schemas.microsoft.com/office/drawing/2014/main" id="{A673302F-D664-EA4F-9297-2B83CF69ABE6}"/>
              </a:ext>
            </a:extLst>
          </p:cNvPr>
          <p:cNvGrpSpPr/>
          <p:nvPr/>
        </p:nvGrpSpPr>
        <p:grpSpPr>
          <a:xfrm rot="613583">
            <a:off x="6196695" y="4394782"/>
            <a:ext cx="783794" cy="753045"/>
            <a:chOff x="3911536" y="3024704"/>
            <a:chExt cx="988190" cy="94942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2A0DF318-46ED-CC48-BD28-A0D968E7D768}"/>
                </a:ext>
              </a:extLst>
            </p:cNvPr>
            <p:cNvSpPr>
              <a:spLocks/>
            </p:cNvSpPr>
            <p:nvPr/>
          </p:nvSpPr>
          <p:spPr bwMode="auto">
            <a:xfrm>
              <a:off x="4216933" y="3129932"/>
              <a:ext cx="682793" cy="844195"/>
            </a:xfrm>
            <a:custGeom>
              <a:avLst/>
              <a:gdLst>
                <a:gd name="T0" fmla="*/ 329 w 478"/>
                <a:gd name="T1" fmla="*/ 0 h 593"/>
                <a:gd name="T2" fmla="*/ 130 w 478"/>
                <a:gd name="T3" fmla="*/ 266 h 593"/>
                <a:gd name="T4" fmla="*/ 0 w 478"/>
                <a:gd name="T5" fmla="*/ 571 h 593"/>
                <a:gd name="T6" fmla="*/ 119 w 478"/>
                <a:gd name="T7" fmla="*/ 593 h 593"/>
                <a:gd name="T8" fmla="*/ 364 w 478"/>
                <a:gd name="T9" fmla="*/ 487 h 593"/>
                <a:gd name="T10" fmla="*/ 466 w 478"/>
                <a:gd name="T11" fmla="*/ 460 h 593"/>
                <a:gd name="T12" fmla="*/ 439 w 478"/>
                <a:gd name="T13" fmla="*/ 357 h 593"/>
                <a:gd name="T14" fmla="*/ 329 w 478"/>
                <a:gd name="T15" fmla="*/ 0 h 5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8" h="593">
                  <a:moveTo>
                    <a:pt x="329" y="0"/>
                  </a:moveTo>
                  <a:cubicBezTo>
                    <a:pt x="253" y="79"/>
                    <a:pt x="186" y="168"/>
                    <a:pt x="130" y="266"/>
                  </a:cubicBezTo>
                  <a:cubicBezTo>
                    <a:pt x="74" y="363"/>
                    <a:pt x="30" y="466"/>
                    <a:pt x="0" y="571"/>
                  </a:cubicBezTo>
                  <a:cubicBezTo>
                    <a:pt x="39" y="586"/>
                    <a:pt x="79" y="593"/>
                    <a:pt x="119" y="593"/>
                  </a:cubicBezTo>
                  <a:cubicBezTo>
                    <a:pt x="210" y="593"/>
                    <a:pt x="300" y="556"/>
                    <a:pt x="364" y="487"/>
                  </a:cubicBezTo>
                  <a:cubicBezTo>
                    <a:pt x="466" y="460"/>
                    <a:pt x="466" y="460"/>
                    <a:pt x="466" y="460"/>
                  </a:cubicBezTo>
                  <a:cubicBezTo>
                    <a:pt x="439" y="357"/>
                    <a:pt x="439" y="357"/>
                    <a:pt x="439" y="357"/>
                  </a:cubicBezTo>
                  <a:cubicBezTo>
                    <a:pt x="478" y="228"/>
                    <a:pt x="435" y="86"/>
                    <a:pt x="329" y="0"/>
                  </a:cubicBezTo>
                </a:path>
              </a:pathLst>
            </a:custGeom>
            <a:solidFill>
              <a:srgbClr val="005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 sz="1350" dirty="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13B982D2-578F-5543-A9DB-126E74F0779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1536" y="3024704"/>
              <a:ext cx="737385" cy="897996"/>
            </a:xfrm>
            <a:custGeom>
              <a:avLst/>
              <a:gdLst>
                <a:gd name="T0" fmla="*/ 334 w 516"/>
                <a:gd name="T1" fmla="*/ 0 h 631"/>
                <a:gd name="T2" fmla="*/ 334 w 516"/>
                <a:gd name="T3" fmla="*/ 0 h 631"/>
                <a:gd name="T4" fmla="*/ 45 w 516"/>
                <a:gd name="T5" fmla="*/ 167 h 631"/>
                <a:gd name="T6" fmla="*/ 0 w 516"/>
                <a:gd name="T7" fmla="*/ 333 h 631"/>
                <a:gd name="T8" fmla="*/ 167 w 516"/>
                <a:gd name="T9" fmla="*/ 623 h 631"/>
                <a:gd name="T10" fmla="*/ 183 w 516"/>
                <a:gd name="T11" fmla="*/ 631 h 631"/>
                <a:gd name="T12" fmla="*/ 190 w 516"/>
                <a:gd name="T13" fmla="*/ 617 h 631"/>
                <a:gd name="T14" fmla="*/ 175 w 516"/>
                <a:gd name="T15" fmla="*/ 609 h 631"/>
                <a:gd name="T16" fmla="*/ 16 w 516"/>
                <a:gd name="T17" fmla="*/ 333 h 631"/>
                <a:gd name="T18" fmla="*/ 58 w 516"/>
                <a:gd name="T19" fmla="*/ 175 h 631"/>
                <a:gd name="T20" fmla="*/ 334 w 516"/>
                <a:gd name="T21" fmla="*/ 16 h 631"/>
                <a:gd name="T22" fmla="*/ 492 w 516"/>
                <a:gd name="T23" fmla="*/ 59 h 631"/>
                <a:gd name="T24" fmla="*/ 507 w 516"/>
                <a:gd name="T25" fmla="*/ 68 h 631"/>
                <a:gd name="T26" fmla="*/ 516 w 516"/>
                <a:gd name="T27" fmla="*/ 54 h 631"/>
                <a:gd name="T28" fmla="*/ 500 w 516"/>
                <a:gd name="T29" fmla="*/ 45 h 631"/>
                <a:gd name="T30" fmla="*/ 334 w 516"/>
                <a:gd name="T31" fmla="*/ 0 h 6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16" h="631">
                  <a:moveTo>
                    <a:pt x="334" y="0"/>
                  </a:moveTo>
                  <a:cubicBezTo>
                    <a:pt x="334" y="0"/>
                    <a:pt x="334" y="0"/>
                    <a:pt x="334" y="0"/>
                  </a:cubicBezTo>
                  <a:cubicBezTo>
                    <a:pt x="219" y="0"/>
                    <a:pt x="106" y="60"/>
                    <a:pt x="45" y="167"/>
                  </a:cubicBezTo>
                  <a:cubicBezTo>
                    <a:pt x="14" y="219"/>
                    <a:pt x="0" y="277"/>
                    <a:pt x="0" y="333"/>
                  </a:cubicBezTo>
                  <a:cubicBezTo>
                    <a:pt x="0" y="449"/>
                    <a:pt x="60" y="561"/>
                    <a:pt x="167" y="623"/>
                  </a:cubicBezTo>
                  <a:cubicBezTo>
                    <a:pt x="172" y="626"/>
                    <a:pt x="177" y="629"/>
                    <a:pt x="183" y="631"/>
                  </a:cubicBezTo>
                  <a:cubicBezTo>
                    <a:pt x="190" y="617"/>
                    <a:pt x="190" y="617"/>
                    <a:pt x="190" y="617"/>
                  </a:cubicBezTo>
                  <a:cubicBezTo>
                    <a:pt x="185" y="614"/>
                    <a:pt x="180" y="612"/>
                    <a:pt x="175" y="609"/>
                  </a:cubicBezTo>
                  <a:cubicBezTo>
                    <a:pt x="73" y="550"/>
                    <a:pt x="16" y="443"/>
                    <a:pt x="16" y="333"/>
                  </a:cubicBezTo>
                  <a:cubicBezTo>
                    <a:pt x="16" y="279"/>
                    <a:pt x="30" y="225"/>
                    <a:pt x="58" y="175"/>
                  </a:cubicBezTo>
                  <a:cubicBezTo>
                    <a:pt x="117" y="73"/>
                    <a:pt x="224" y="16"/>
                    <a:pt x="334" y="16"/>
                  </a:cubicBezTo>
                  <a:cubicBezTo>
                    <a:pt x="388" y="16"/>
                    <a:pt x="442" y="30"/>
                    <a:pt x="492" y="59"/>
                  </a:cubicBezTo>
                  <a:cubicBezTo>
                    <a:pt x="497" y="61"/>
                    <a:pt x="502" y="65"/>
                    <a:pt x="507" y="68"/>
                  </a:cubicBezTo>
                  <a:cubicBezTo>
                    <a:pt x="516" y="54"/>
                    <a:pt x="516" y="54"/>
                    <a:pt x="516" y="54"/>
                  </a:cubicBezTo>
                  <a:cubicBezTo>
                    <a:pt x="511" y="51"/>
                    <a:pt x="506" y="48"/>
                    <a:pt x="500" y="45"/>
                  </a:cubicBezTo>
                  <a:cubicBezTo>
                    <a:pt x="448" y="14"/>
                    <a:pt x="391" y="0"/>
                    <a:pt x="334" y="0"/>
                  </a:cubicBezTo>
                </a:path>
              </a:pathLst>
            </a:custGeom>
            <a:solidFill>
              <a:srgbClr val="005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 sz="1350" dirty="0"/>
            </a:p>
          </p:txBody>
        </p:sp>
        <p:sp>
          <p:nvSpPr>
            <p:cNvPr id="30" name="Oval 73">
              <a:extLst>
                <a:ext uri="{FF2B5EF4-FFF2-40B4-BE49-F238E27FC236}">
                  <a16:creationId xmlns:a16="http://schemas.microsoft.com/office/drawing/2014/main" id="{CA957B88-8AF6-E14F-98A1-6A158E2F78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98611" y="3113918"/>
              <a:ext cx="772855" cy="769678"/>
            </a:xfrm>
            <a:prstGeom prst="ellipse">
              <a:avLst/>
            </a:prstGeom>
            <a:gradFill flip="none" rotWithShape="1">
              <a:gsLst>
                <a:gs pos="20000">
                  <a:srgbClr val="FFFFFF"/>
                </a:gs>
                <a:gs pos="100000">
                  <a:srgbClr val="DAD9D9"/>
                </a:gs>
              </a:gsLst>
              <a:lin ang="2700000" scaled="1"/>
              <a:tileRect/>
            </a:gradFill>
            <a:ln>
              <a:noFill/>
            </a:ln>
            <a:effectLst>
              <a:outerShdw dist="63500" dir="2700000" algn="tl" rotWithShape="0">
                <a:prstClr val="black">
                  <a:alpha val="2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 sz="1350" dirty="0"/>
            </a:p>
          </p:txBody>
        </p:sp>
      </p:grpSp>
      <p:sp>
        <p:nvSpPr>
          <p:cNvPr id="31" name="Spaceship">
            <a:extLst>
              <a:ext uri="{FF2B5EF4-FFF2-40B4-BE49-F238E27FC236}">
                <a16:creationId xmlns:a16="http://schemas.microsoft.com/office/drawing/2014/main" id="{FD479003-AEC1-C64C-965E-542B6B120B8D}"/>
              </a:ext>
            </a:extLst>
          </p:cNvPr>
          <p:cNvSpPr>
            <a:spLocks noEditPoints="1"/>
          </p:cNvSpPr>
          <p:nvPr/>
        </p:nvSpPr>
        <p:spPr bwMode="auto">
          <a:xfrm>
            <a:off x="6388364" y="4583890"/>
            <a:ext cx="376708" cy="375074"/>
          </a:xfrm>
          <a:custGeom>
            <a:avLst/>
            <a:gdLst>
              <a:gd name="T0" fmla="*/ 251 w 255"/>
              <a:gd name="T1" fmla="*/ 0 h 255"/>
              <a:gd name="T2" fmla="*/ 103 w 255"/>
              <a:gd name="T3" fmla="*/ 72 h 255"/>
              <a:gd name="T4" fmla="*/ 33 w 255"/>
              <a:gd name="T5" fmla="*/ 131 h 255"/>
              <a:gd name="T6" fmla="*/ 38 w 255"/>
              <a:gd name="T7" fmla="*/ 131 h 255"/>
              <a:gd name="T8" fmla="*/ 82 w 255"/>
              <a:gd name="T9" fmla="*/ 119 h 255"/>
              <a:gd name="T10" fmla="*/ 85 w 255"/>
              <a:gd name="T11" fmla="*/ 124 h 255"/>
              <a:gd name="T12" fmla="*/ 74 w 255"/>
              <a:gd name="T13" fmla="*/ 141 h 255"/>
              <a:gd name="T14" fmla="*/ 42 w 255"/>
              <a:gd name="T15" fmla="*/ 181 h 255"/>
              <a:gd name="T16" fmla="*/ 84 w 255"/>
              <a:gd name="T17" fmla="*/ 151 h 255"/>
              <a:gd name="T18" fmla="*/ 0 w 255"/>
              <a:gd name="T19" fmla="*/ 249 h 255"/>
              <a:gd name="T20" fmla="*/ 97 w 255"/>
              <a:gd name="T21" fmla="*/ 164 h 255"/>
              <a:gd name="T22" fmla="*/ 68 w 255"/>
              <a:gd name="T23" fmla="*/ 207 h 255"/>
              <a:gd name="T24" fmla="*/ 110 w 255"/>
              <a:gd name="T25" fmla="*/ 177 h 255"/>
              <a:gd name="T26" fmla="*/ 117 w 255"/>
              <a:gd name="T27" fmla="*/ 182 h 255"/>
              <a:gd name="T28" fmla="*/ 131 w 255"/>
              <a:gd name="T29" fmla="*/ 170 h 255"/>
              <a:gd name="T30" fmla="*/ 136 w 255"/>
              <a:gd name="T31" fmla="*/ 173 h 255"/>
              <a:gd name="T32" fmla="*/ 141 w 255"/>
              <a:gd name="T33" fmla="*/ 172 h 255"/>
              <a:gd name="T34" fmla="*/ 124 w 255"/>
              <a:gd name="T35" fmla="*/ 222 h 255"/>
              <a:gd name="T36" fmla="*/ 128 w 255"/>
              <a:gd name="T37" fmla="*/ 224 h 255"/>
              <a:gd name="T38" fmla="*/ 205 w 255"/>
              <a:gd name="T39" fmla="*/ 133 h 255"/>
              <a:gd name="T40" fmla="*/ 251 w 255"/>
              <a:gd name="T41" fmla="*/ 0 h 255"/>
              <a:gd name="T42" fmla="*/ 42 w 255"/>
              <a:gd name="T43" fmla="*/ 118 h 255"/>
              <a:gd name="T44" fmla="*/ 85 w 255"/>
              <a:gd name="T45" fmla="*/ 106 h 255"/>
              <a:gd name="T46" fmla="*/ 83 w 255"/>
              <a:gd name="T47" fmla="*/ 138 h 255"/>
              <a:gd name="T48" fmla="*/ 110 w 255"/>
              <a:gd name="T49" fmla="*/ 148 h 255"/>
              <a:gd name="T50" fmla="*/ 117 w 255"/>
              <a:gd name="T51" fmla="*/ 172 h 255"/>
              <a:gd name="T52" fmla="*/ 149 w 255"/>
              <a:gd name="T53" fmla="*/ 170 h 255"/>
              <a:gd name="T54" fmla="*/ 137 w 255"/>
              <a:gd name="T55" fmla="*/ 213 h 255"/>
              <a:gd name="T56" fmla="*/ 137 w 255"/>
              <a:gd name="T57" fmla="*/ 165 h 255"/>
              <a:gd name="T58" fmla="*/ 94 w 255"/>
              <a:gd name="T59" fmla="*/ 121 h 255"/>
              <a:gd name="T60" fmla="*/ 90 w 255"/>
              <a:gd name="T61" fmla="*/ 118 h 255"/>
              <a:gd name="T62" fmla="*/ 247 w 255"/>
              <a:gd name="T63" fmla="*/ 8 h 255"/>
              <a:gd name="T64" fmla="*/ 175 w 255"/>
              <a:gd name="T65" fmla="*/ 112 h 255"/>
              <a:gd name="T66" fmla="*/ 207 w 255"/>
              <a:gd name="T67" fmla="*/ 80 h 255"/>
              <a:gd name="T68" fmla="*/ 175 w 255"/>
              <a:gd name="T69" fmla="*/ 48 h 255"/>
              <a:gd name="T70" fmla="*/ 152 w 255"/>
              <a:gd name="T71" fmla="*/ 103 h 255"/>
              <a:gd name="T72" fmla="*/ 175 w 255"/>
              <a:gd name="T73" fmla="*/ 56 h 255"/>
              <a:gd name="T74" fmla="*/ 175 w 255"/>
              <a:gd name="T75" fmla="*/ 104 h 255"/>
              <a:gd name="T76" fmla="*/ 158 w 255"/>
              <a:gd name="T77" fmla="*/ 97 h 255"/>
              <a:gd name="T78" fmla="*/ 175 w 255"/>
              <a:gd name="T79" fmla="*/ 56 h 2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255" h="255">
                <a:moveTo>
                  <a:pt x="251" y="0"/>
                </a:moveTo>
                <a:cubicBezTo>
                  <a:pt x="251" y="0"/>
                  <a:pt x="251" y="0"/>
                  <a:pt x="251" y="0"/>
                </a:cubicBezTo>
                <a:cubicBezTo>
                  <a:pt x="211" y="0"/>
                  <a:pt x="156" y="15"/>
                  <a:pt x="122" y="50"/>
                </a:cubicBezTo>
                <a:cubicBezTo>
                  <a:pt x="114" y="57"/>
                  <a:pt x="108" y="65"/>
                  <a:pt x="103" y="72"/>
                </a:cubicBezTo>
                <a:cubicBezTo>
                  <a:pt x="63" y="73"/>
                  <a:pt x="37" y="92"/>
                  <a:pt x="31" y="127"/>
                </a:cubicBezTo>
                <a:cubicBezTo>
                  <a:pt x="31" y="129"/>
                  <a:pt x="32" y="130"/>
                  <a:pt x="33" y="131"/>
                </a:cubicBezTo>
                <a:cubicBezTo>
                  <a:pt x="34" y="131"/>
                  <a:pt x="34" y="132"/>
                  <a:pt x="35" y="132"/>
                </a:cubicBezTo>
                <a:cubicBezTo>
                  <a:pt x="36" y="132"/>
                  <a:pt x="37" y="131"/>
                  <a:pt x="38" y="131"/>
                </a:cubicBezTo>
                <a:cubicBezTo>
                  <a:pt x="53" y="117"/>
                  <a:pt x="72" y="114"/>
                  <a:pt x="83" y="114"/>
                </a:cubicBezTo>
                <a:cubicBezTo>
                  <a:pt x="82" y="117"/>
                  <a:pt x="82" y="119"/>
                  <a:pt x="82" y="119"/>
                </a:cubicBezTo>
                <a:cubicBezTo>
                  <a:pt x="82" y="120"/>
                  <a:pt x="83" y="121"/>
                  <a:pt x="83" y="122"/>
                </a:cubicBezTo>
                <a:cubicBezTo>
                  <a:pt x="85" y="124"/>
                  <a:pt x="85" y="124"/>
                  <a:pt x="85" y="124"/>
                </a:cubicBezTo>
                <a:cubicBezTo>
                  <a:pt x="74" y="135"/>
                  <a:pt x="74" y="135"/>
                  <a:pt x="74" y="135"/>
                </a:cubicBezTo>
                <a:cubicBezTo>
                  <a:pt x="73" y="137"/>
                  <a:pt x="73" y="139"/>
                  <a:pt x="74" y="141"/>
                </a:cubicBezTo>
                <a:cubicBezTo>
                  <a:pt x="78" y="145"/>
                  <a:pt x="78" y="145"/>
                  <a:pt x="78" y="145"/>
                </a:cubicBezTo>
                <a:cubicBezTo>
                  <a:pt x="42" y="181"/>
                  <a:pt x="42" y="181"/>
                  <a:pt x="42" y="181"/>
                </a:cubicBezTo>
                <a:cubicBezTo>
                  <a:pt x="48" y="187"/>
                  <a:pt x="48" y="187"/>
                  <a:pt x="48" y="187"/>
                </a:cubicBezTo>
                <a:cubicBezTo>
                  <a:pt x="84" y="151"/>
                  <a:pt x="84" y="151"/>
                  <a:pt x="84" y="151"/>
                </a:cubicBezTo>
                <a:cubicBezTo>
                  <a:pt x="91" y="158"/>
                  <a:pt x="91" y="158"/>
                  <a:pt x="91" y="158"/>
                </a:cubicBezTo>
                <a:cubicBezTo>
                  <a:pt x="0" y="249"/>
                  <a:pt x="0" y="249"/>
                  <a:pt x="0" y="249"/>
                </a:cubicBezTo>
                <a:cubicBezTo>
                  <a:pt x="6" y="255"/>
                  <a:pt x="6" y="255"/>
                  <a:pt x="6" y="255"/>
                </a:cubicBezTo>
                <a:cubicBezTo>
                  <a:pt x="97" y="164"/>
                  <a:pt x="97" y="164"/>
                  <a:pt x="97" y="164"/>
                </a:cubicBezTo>
                <a:cubicBezTo>
                  <a:pt x="104" y="171"/>
                  <a:pt x="104" y="171"/>
                  <a:pt x="104" y="171"/>
                </a:cubicBezTo>
                <a:cubicBezTo>
                  <a:pt x="68" y="207"/>
                  <a:pt x="68" y="207"/>
                  <a:pt x="68" y="207"/>
                </a:cubicBezTo>
                <a:cubicBezTo>
                  <a:pt x="74" y="213"/>
                  <a:pt x="74" y="213"/>
                  <a:pt x="74" y="213"/>
                </a:cubicBezTo>
                <a:cubicBezTo>
                  <a:pt x="110" y="177"/>
                  <a:pt x="110" y="177"/>
                  <a:pt x="110" y="177"/>
                </a:cubicBezTo>
                <a:cubicBezTo>
                  <a:pt x="114" y="181"/>
                  <a:pt x="114" y="181"/>
                  <a:pt x="114" y="181"/>
                </a:cubicBezTo>
                <a:cubicBezTo>
                  <a:pt x="115" y="182"/>
                  <a:pt x="116" y="182"/>
                  <a:pt x="117" y="182"/>
                </a:cubicBezTo>
                <a:cubicBezTo>
                  <a:pt x="118" y="182"/>
                  <a:pt x="119" y="182"/>
                  <a:pt x="120" y="181"/>
                </a:cubicBezTo>
                <a:cubicBezTo>
                  <a:pt x="131" y="170"/>
                  <a:pt x="131" y="170"/>
                  <a:pt x="131" y="170"/>
                </a:cubicBezTo>
                <a:cubicBezTo>
                  <a:pt x="133" y="172"/>
                  <a:pt x="133" y="172"/>
                  <a:pt x="133" y="172"/>
                </a:cubicBezTo>
                <a:cubicBezTo>
                  <a:pt x="134" y="172"/>
                  <a:pt x="135" y="173"/>
                  <a:pt x="136" y="173"/>
                </a:cubicBezTo>
                <a:cubicBezTo>
                  <a:pt x="136" y="173"/>
                  <a:pt x="136" y="173"/>
                  <a:pt x="136" y="173"/>
                </a:cubicBezTo>
                <a:cubicBezTo>
                  <a:pt x="136" y="173"/>
                  <a:pt x="138" y="173"/>
                  <a:pt x="141" y="172"/>
                </a:cubicBezTo>
                <a:cubicBezTo>
                  <a:pt x="141" y="183"/>
                  <a:pt x="138" y="202"/>
                  <a:pt x="124" y="217"/>
                </a:cubicBezTo>
                <a:cubicBezTo>
                  <a:pt x="123" y="218"/>
                  <a:pt x="123" y="220"/>
                  <a:pt x="124" y="222"/>
                </a:cubicBezTo>
                <a:cubicBezTo>
                  <a:pt x="125" y="223"/>
                  <a:pt x="126" y="224"/>
                  <a:pt x="127" y="224"/>
                </a:cubicBezTo>
                <a:cubicBezTo>
                  <a:pt x="128" y="224"/>
                  <a:pt x="128" y="224"/>
                  <a:pt x="128" y="224"/>
                </a:cubicBezTo>
                <a:cubicBezTo>
                  <a:pt x="163" y="218"/>
                  <a:pt x="182" y="192"/>
                  <a:pt x="183" y="152"/>
                </a:cubicBezTo>
                <a:cubicBezTo>
                  <a:pt x="190" y="147"/>
                  <a:pt x="198" y="141"/>
                  <a:pt x="205" y="133"/>
                </a:cubicBezTo>
                <a:cubicBezTo>
                  <a:pt x="240" y="99"/>
                  <a:pt x="255" y="44"/>
                  <a:pt x="255" y="4"/>
                </a:cubicBezTo>
                <a:cubicBezTo>
                  <a:pt x="255" y="2"/>
                  <a:pt x="253" y="0"/>
                  <a:pt x="251" y="0"/>
                </a:cubicBezTo>
                <a:close/>
                <a:moveTo>
                  <a:pt x="85" y="106"/>
                </a:moveTo>
                <a:cubicBezTo>
                  <a:pt x="76" y="106"/>
                  <a:pt x="58" y="107"/>
                  <a:pt x="42" y="118"/>
                </a:cubicBezTo>
                <a:cubicBezTo>
                  <a:pt x="51" y="90"/>
                  <a:pt x="75" y="82"/>
                  <a:pt x="97" y="80"/>
                </a:cubicBezTo>
                <a:cubicBezTo>
                  <a:pt x="91" y="90"/>
                  <a:pt x="87" y="99"/>
                  <a:pt x="85" y="106"/>
                </a:cubicBezTo>
                <a:close/>
                <a:moveTo>
                  <a:pt x="117" y="172"/>
                </a:moveTo>
                <a:cubicBezTo>
                  <a:pt x="83" y="138"/>
                  <a:pt x="83" y="138"/>
                  <a:pt x="83" y="138"/>
                </a:cubicBezTo>
                <a:cubicBezTo>
                  <a:pt x="91" y="130"/>
                  <a:pt x="91" y="130"/>
                  <a:pt x="91" y="130"/>
                </a:cubicBezTo>
                <a:cubicBezTo>
                  <a:pt x="110" y="148"/>
                  <a:pt x="110" y="148"/>
                  <a:pt x="110" y="148"/>
                </a:cubicBezTo>
                <a:cubicBezTo>
                  <a:pt x="125" y="164"/>
                  <a:pt x="125" y="164"/>
                  <a:pt x="125" y="164"/>
                </a:cubicBezTo>
                <a:lnTo>
                  <a:pt x="117" y="172"/>
                </a:lnTo>
                <a:close/>
                <a:moveTo>
                  <a:pt x="137" y="213"/>
                </a:moveTo>
                <a:cubicBezTo>
                  <a:pt x="148" y="197"/>
                  <a:pt x="149" y="179"/>
                  <a:pt x="149" y="170"/>
                </a:cubicBezTo>
                <a:cubicBezTo>
                  <a:pt x="156" y="168"/>
                  <a:pt x="165" y="164"/>
                  <a:pt x="175" y="158"/>
                </a:cubicBezTo>
                <a:cubicBezTo>
                  <a:pt x="173" y="180"/>
                  <a:pt x="165" y="204"/>
                  <a:pt x="137" y="213"/>
                </a:cubicBezTo>
                <a:close/>
                <a:moveTo>
                  <a:pt x="200" y="127"/>
                </a:moveTo>
                <a:cubicBezTo>
                  <a:pt x="170" y="157"/>
                  <a:pt x="144" y="163"/>
                  <a:pt x="137" y="165"/>
                </a:cubicBezTo>
                <a:cubicBezTo>
                  <a:pt x="106" y="134"/>
                  <a:pt x="106" y="134"/>
                  <a:pt x="106" y="134"/>
                </a:cubicBezTo>
                <a:cubicBezTo>
                  <a:pt x="94" y="121"/>
                  <a:pt x="94" y="121"/>
                  <a:pt x="94" y="121"/>
                </a:cubicBezTo>
                <a:cubicBezTo>
                  <a:pt x="94" y="121"/>
                  <a:pt x="94" y="121"/>
                  <a:pt x="94" y="121"/>
                </a:cubicBezTo>
                <a:cubicBezTo>
                  <a:pt x="90" y="118"/>
                  <a:pt x="90" y="118"/>
                  <a:pt x="90" y="118"/>
                </a:cubicBezTo>
                <a:cubicBezTo>
                  <a:pt x="92" y="111"/>
                  <a:pt x="98" y="85"/>
                  <a:pt x="128" y="55"/>
                </a:cubicBezTo>
                <a:cubicBezTo>
                  <a:pt x="159" y="24"/>
                  <a:pt x="209" y="9"/>
                  <a:pt x="247" y="8"/>
                </a:cubicBezTo>
                <a:cubicBezTo>
                  <a:pt x="246" y="46"/>
                  <a:pt x="231" y="96"/>
                  <a:pt x="200" y="127"/>
                </a:cubicBezTo>
                <a:close/>
                <a:moveTo>
                  <a:pt x="175" y="112"/>
                </a:moveTo>
                <a:cubicBezTo>
                  <a:pt x="175" y="112"/>
                  <a:pt x="175" y="112"/>
                  <a:pt x="175" y="112"/>
                </a:cubicBezTo>
                <a:cubicBezTo>
                  <a:pt x="193" y="112"/>
                  <a:pt x="207" y="98"/>
                  <a:pt x="207" y="80"/>
                </a:cubicBezTo>
                <a:cubicBezTo>
                  <a:pt x="207" y="62"/>
                  <a:pt x="193" y="48"/>
                  <a:pt x="175" y="48"/>
                </a:cubicBezTo>
                <a:cubicBezTo>
                  <a:pt x="175" y="48"/>
                  <a:pt x="175" y="48"/>
                  <a:pt x="175" y="48"/>
                </a:cubicBezTo>
                <a:cubicBezTo>
                  <a:pt x="157" y="48"/>
                  <a:pt x="143" y="62"/>
                  <a:pt x="143" y="80"/>
                </a:cubicBezTo>
                <a:cubicBezTo>
                  <a:pt x="143" y="89"/>
                  <a:pt x="146" y="97"/>
                  <a:pt x="152" y="103"/>
                </a:cubicBezTo>
                <a:cubicBezTo>
                  <a:pt x="158" y="109"/>
                  <a:pt x="166" y="112"/>
                  <a:pt x="175" y="112"/>
                </a:cubicBezTo>
                <a:close/>
                <a:moveTo>
                  <a:pt x="175" y="56"/>
                </a:moveTo>
                <a:cubicBezTo>
                  <a:pt x="188" y="56"/>
                  <a:pt x="199" y="67"/>
                  <a:pt x="199" y="80"/>
                </a:cubicBezTo>
                <a:cubicBezTo>
                  <a:pt x="199" y="93"/>
                  <a:pt x="188" y="104"/>
                  <a:pt x="175" y="104"/>
                </a:cubicBezTo>
                <a:cubicBezTo>
                  <a:pt x="175" y="104"/>
                  <a:pt x="175" y="104"/>
                  <a:pt x="175" y="104"/>
                </a:cubicBezTo>
                <a:cubicBezTo>
                  <a:pt x="169" y="104"/>
                  <a:pt x="163" y="102"/>
                  <a:pt x="158" y="97"/>
                </a:cubicBezTo>
                <a:cubicBezTo>
                  <a:pt x="153" y="92"/>
                  <a:pt x="151" y="86"/>
                  <a:pt x="151" y="80"/>
                </a:cubicBezTo>
                <a:cubicBezTo>
                  <a:pt x="151" y="67"/>
                  <a:pt x="162" y="56"/>
                  <a:pt x="175" y="56"/>
                </a:cubicBezTo>
                <a:close/>
              </a:path>
            </a:pathLst>
          </a:custGeom>
          <a:solidFill>
            <a:srgbClr val="295D76"/>
          </a:solidFill>
          <a:ln>
            <a:solidFill>
              <a:srgbClr val="295D76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D49E4A98-8600-2547-8250-F024E3996177}"/>
              </a:ext>
            </a:extLst>
          </p:cNvPr>
          <p:cNvSpPr txBox="1"/>
          <p:nvPr/>
        </p:nvSpPr>
        <p:spPr>
          <a:xfrm>
            <a:off x="7346592" y="4368849"/>
            <a:ext cx="29658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dirty="0">
                <a:solidFill>
                  <a:schemeClr val="bg1"/>
                </a:solidFill>
                <a:latin typeface="Montserrat" pitchFamily="2" charset="77"/>
                <a:cs typeface="Calibri" panose="020F0502020204030204" pitchFamily="34" charset="0"/>
              </a:rPr>
              <a:t>Emprendimiento Académico FASE I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8223F7DF-5260-B947-8E17-CF6676F585D5}"/>
              </a:ext>
            </a:extLst>
          </p:cNvPr>
          <p:cNvSpPr txBox="1"/>
          <p:nvPr/>
        </p:nvSpPr>
        <p:spPr>
          <a:xfrm>
            <a:off x="7358969" y="4746909"/>
            <a:ext cx="34267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dirty="0">
                <a:solidFill>
                  <a:schemeClr val="bg1"/>
                </a:solidFill>
                <a:latin typeface="Montserrat" pitchFamily="2" charset="77"/>
                <a:cs typeface="Calibri" panose="020F0502020204030204" pitchFamily="34" charset="0"/>
              </a:rPr>
              <a:t>Emprendimiento Académico FASE II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E89FB576-4E3A-F044-BE24-6E14678B8D8F}"/>
              </a:ext>
            </a:extLst>
          </p:cNvPr>
          <p:cNvSpPr txBox="1"/>
          <p:nvPr/>
        </p:nvSpPr>
        <p:spPr>
          <a:xfrm>
            <a:off x="7365550" y="5117606"/>
            <a:ext cx="23599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dirty="0">
                <a:solidFill>
                  <a:schemeClr val="bg1"/>
                </a:solidFill>
                <a:latin typeface="Montserrat" pitchFamily="2" charset="77"/>
                <a:cs typeface="Calibri" panose="020F0502020204030204" pitchFamily="34" charset="0"/>
              </a:rPr>
              <a:t>Acreditación de laboratorios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0F77CE87-29C5-884B-B456-F0D7311B567F}"/>
              </a:ext>
            </a:extLst>
          </p:cNvPr>
          <p:cNvSpPr/>
          <p:nvPr/>
        </p:nvSpPr>
        <p:spPr>
          <a:xfrm>
            <a:off x="7364199" y="5490640"/>
            <a:ext cx="355723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rgbClr val="C0D435"/>
              </a:buClr>
              <a:defRPr/>
            </a:pPr>
            <a:r>
              <a:rPr lang="es-MX" sz="1200" dirty="0">
                <a:solidFill>
                  <a:schemeClr val="bg1"/>
                </a:solidFill>
                <a:latin typeface="Montserrat" pitchFamily="2" charset="77"/>
                <a:cs typeface="Calibri" panose="020F0502020204030204" pitchFamily="34" charset="0"/>
              </a:rPr>
              <a:t>Certificación de productos y servicios</a:t>
            </a:r>
          </a:p>
        </p:txBody>
      </p:sp>
      <p:sp>
        <p:nvSpPr>
          <p:cNvPr id="2" name="Rounded Rectangle 69">
            <a:extLst>
              <a:ext uri="{FF2B5EF4-FFF2-40B4-BE49-F238E27FC236}">
                <a16:creationId xmlns:a16="http://schemas.microsoft.com/office/drawing/2014/main" id="{24377C23-238A-3C31-E55E-18EAD9438A78}"/>
              </a:ext>
            </a:extLst>
          </p:cNvPr>
          <p:cNvSpPr/>
          <p:nvPr/>
        </p:nvSpPr>
        <p:spPr>
          <a:xfrm>
            <a:off x="7364200" y="5890365"/>
            <a:ext cx="2948270" cy="468834"/>
          </a:xfrm>
          <a:prstGeom prst="roundRect">
            <a:avLst/>
          </a:prstGeom>
          <a:solidFill>
            <a:srgbClr val="0050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schemeClr val="bg1"/>
              </a:solidFill>
            </a:endParaRPr>
          </a:p>
        </p:txBody>
      </p:sp>
      <p:sp>
        <p:nvSpPr>
          <p:cNvPr id="3" name="TextBox 79">
            <a:extLst>
              <a:ext uri="{FF2B5EF4-FFF2-40B4-BE49-F238E27FC236}">
                <a16:creationId xmlns:a16="http://schemas.microsoft.com/office/drawing/2014/main" id="{55CABC53-43CB-2C98-5971-ED63EE6DBB3F}"/>
              </a:ext>
            </a:extLst>
          </p:cNvPr>
          <p:cNvSpPr txBox="1"/>
          <p:nvPr/>
        </p:nvSpPr>
        <p:spPr>
          <a:xfrm>
            <a:off x="7346592" y="5897534"/>
            <a:ext cx="2861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dirty="0">
                <a:solidFill>
                  <a:schemeClr val="bg1"/>
                </a:solidFill>
                <a:latin typeface="Montserrat" pitchFamily="2" charset="77"/>
                <a:cs typeface="Calibri" panose="020F0502020204030204" pitchFamily="34" charset="0"/>
              </a:rPr>
              <a:t>DesarrolIo de tecnologías para cadenas de valor</a:t>
            </a:r>
          </a:p>
        </p:txBody>
      </p:sp>
      <p:cxnSp>
        <p:nvCxnSpPr>
          <p:cNvPr id="8" name="Straight Connector 77">
            <a:extLst>
              <a:ext uri="{FF2B5EF4-FFF2-40B4-BE49-F238E27FC236}">
                <a16:creationId xmlns:a16="http://schemas.microsoft.com/office/drawing/2014/main" id="{CE3E95BE-5E89-89C7-BD1A-AD293B3E3A8F}"/>
              </a:ext>
            </a:extLst>
          </p:cNvPr>
          <p:cNvCxnSpPr>
            <a:cxnSpLocks/>
          </p:cNvCxnSpPr>
          <p:nvPr/>
        </p:nvCxnSpPr>
        <p:spPr>
          <a:xfrm>
            <a:off x="6405947" y="5094345"/>
            <a:ext cx="522487" cy="796020"/>
          </a:xfrm>
          <a:prstGeom prst="line">
            <a:avLst/>
          </a:prstGeom>
          <a:ln>
            <a:solidFill>
              <a:srgbClr val="0050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78">
            <a:extLst>
              <a:ext uri="{FF2B5EF4-FFF2-40B4-BE49-F238E27FC236}">
                <a16:creationId xmlns:a16="http://schemas.microsoft.com/office/drawing/2014/main" id="{20275594-E3E1-DB57-B6FB-BD94CEBF0831}"/>
              </a:ext>
            </a:extLst>
          </p:cNvPr>
          <p:cNvCxnSpPr>
            <a:cxnSpLocks/>
            <a:endCxn id="3" idx="1"/>
          </p:cNvCxnSpPr>
          <p:nvPr/>
        </p:nvCxnSpPr>
        <p:spPr>
          <a:xfrm>
            <a:off x="6918816" y="5873776"/>
            <a:ext cx="427776" cy="254591"/>
          </a:xfrm>
          <a:prstGeom prst="line">
            <a:avLst/>
          </a:prstGeom>
          <a:ln>
            <a:solidFill>
              <a:srgbClr val="00506A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83068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16;p4">
            <a:extLst>
              <a:ext uri="{FF2B5EF4-FFF2-40B4-BE49-F238E27FC236}">
                <a16:creationId xmlns:a16="http://schemas.microsoft.com/office/drawing/2014/main" id="{13C432FA-C494-F349-A4DE-324A193D4753}"/>
              </a:ext>
            </a:extLst>
          </p:cNvPr>
          <p:cNvSpPr txBox="1"/>
          <p:nvPr/>
        </p:nvSpPr>
        <p:spPr>
          <a:xfrm>
            <a:off x="924968" y="519511"/>
            <a:ext cx="4678390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sz="3000" b="1" dirty="0">
                <a:solidFill>
                  <a:srgbClr val="5AC7DE"/>
                </a:solidFill>
                <a:latin typeface="Montserrat"/>
                <a:ea typeface="Montserrat"/>
                <a:cs typeface="Montserrat"/>
                <a:sym typeface="Montserrat"/>
              </a:rPr>
              <a:t>RESULTADOS </a:t>
            </a:r>
            <a:r>
              <a:rPr lang="es-PE" sz="2000" b="1" dirty="0">
                <a:solidFill>
                  <a:srgbClr val="5AC7DE"/>
                </a:solidFill>
                <a:latin typeface="Montserrat"/>
                <a:ea typeface="Montserrat"/>
                <a:cs typeface="Montserrat"/>
                <a:sym typeface="Montserrat"/>
              </a:rPr>
              <a:t>ESPERADOS</a:t>
            </a:r>
            <a:endParaRPr lang="es-PE" sz="2000" b="1" i="0" u="none" strike="noStrike" cap="none" dirty="0">
              <a:solidFill>
                <a:srgbClr val="5AC7DE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2C10D46-D523-CC46-9402-1EC81F44385A}"/>
              </a:ext>
            </a:extLst>
          </p:cNvPr>
          <p:cNvCxnSpPr>
            <a:cxnSpLocks/>
          </p:cNvCxnSpPr>
          <p:nvPr/>
        </p:nvCxnSpPr>
        <p:spPr>
          <a:xfrm>
            <a:off x="1020151" y="1077548"/>
            <a:ext cx="605618" cy="0"/>
          </a:xfrm>
          <a:prstGeom prst="line">
            <a:avLst/>
          </a:prstGeom>
          <a:ln w="38100">
            <a:solidFill>
              <a:srgbClr val="49C5D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59E2A54B-9C46-E144-8BA6-9D57771BF5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8500" y="-5136"/>
            <a:ext cx="6413500" cy="8763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77636A7-0168-C649-BA3D-A5756BB706D1}"/>
              </a:ext>
            </a:extLst>
          </p:cNvPr>
          <p:cNvSpPr txBox="1"/>
          <p:nvPr/>
        </p:nvSpPr>
        <p:spPr>
          <a:xfrm>
            <a:off x="1248906" y="1290391"/>
            <a:ext cx="26884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sz="1600" b="1" dirty="0">
                <a:solidFill>
                  <a:srgbClr val="5AC7DE"/>
                </a:solidFill>
                <a:latin typeface="Montserrat" panose="02000505000000020004" pitchFamily="2" charset="0"/>
                <a:ea typeface="Roboto Condensed" panose="02000000000000000000" pitchFamily="2" charset="0"/>
              </a:rPr>
              <a:t>COMPONENTE 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A95BB28-C87B-3F47-9C94-8A9331509E4C}"/>
              </a:ext>
            </a:extLst>
          </p:cNvPr>
          <p:cNvSpPr txBox="1"/>
          <p:nvPr/>
        </p:nvSpPr>
        <p:spPr>
          <a:xfrm>
            <a:off x="5210365" y="1375666"/>
            <a:ext cx="1996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sz="1400" b="1" dirty="0">
                <a:solidFill>
                  <a:srgbClr val="A6C645"/>
                </a:solidFill>
                <a:latin typeface="Montserrat" panose="02000505000000020004" pitchFamily="2" charset="0"/>
                <a:ea typeface="Roboto Condensed" panose="02000000000000000000" pitchFamily="2" charset="0"/>
              </a:rPr>
              <a:t>COMPONENTE 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1988626-A3C3-E64E-8449-8842B2AC676F}"/>
              </a:ext>
            </a:extLst>
          </p:cNvPr>
          <p:cNvSpPr txBox="1"/>
          <p:nvPr/>
        </p:nvSpPr>
        <p:spPr>
          <a:xfrm>
            <a:off x="8543993" y="1375666"/>
            <a:ext cx="24244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sz="1400" b="1" dirty="0">
                <a:solidFill>
                  <a:srgbClr val="00506A"/>
                </a:solidFill>
                <a:latin typeface="Montserrat" panose="02000505000000020004" pitchFamily="2" charset="0"/>
                <a:ea typeface="Roboto Condensed" panose="02000000000000000000" pitchFamily="2" charset="0"/>
              </a:rPr>
              <a:t>COMPONENTE 3</a:t>
            </a:r>
          </a:p>
        </p:txBody>
      </p:sp>
      <p:grpSp>
        <p:nvGrpSpPr>
          <p:cNvPr id="180" name="Group 179">
            <a:extLst>
              <a:ext uri="{FF2B5EF4-FFF2-40B4-BE49-F238E27FC236}">
                <a16:creationId xmlns:a16="http://schemas.microsoft.com/office/drawing/2014/main" id="{5A733ADC-CBB1-DF4E-8301-9D68A9751736}"/>
              </a:ext>
            </a:extLst>
          </p:cNvPr>
          <p:cNvGrpSpPr/>
          <p:nvPr/>
        </p:nvGrpSpPr>
        <p:grpSpPr>
          <a:xfrm>
            <a:off x="937330" y="1721465"/>
            <a:ext cx="3311608" cy="4710193"/>
            <a:chOff x="985511" y="1721465"/>
            <a:chExt cx="3311608" cy="4710193"/>
          </a:xfrm>
        </p:grpSpPr>
        <p:sp>
          <p:nvSpPr>
            <p:cNvPr id="6" name="Freeform 19">
              <a:extLst>
                <a:ext uri="{FF2B5EF4-FFF2-40B4-BE49-F238E27FC236}">
                  <a16:creationId xmlns:a16="http://schemas.microsoft.com/office/drawing/2014/main" id="{51B653D0-359B-5348-A78B-D2191F111F7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052" y="1721465"/>
              <a:ext cx="724415" cy="770770"/>
            </a:xfrm>
            <a:custGeom>
              <a:avLst/>
              <a:gdLst>
                <a:gd name="T0" fmla="*/ 804 w 804"/>
                <a:gd name="T1" fmla="*/ 0 h 773"/>
                <a:gd name="T2" fmla="*/ 351 w 804"/>
                <a:gd name="T3" fmla="*/ 0 h 773"/>
                <a:gd name="T4" fmla="*/ 0 w 804"/>
                <a:gd name="T5" fmla="*/ 350 h 773"/>
                <a:gd name="T6" fmla="*/ 270 w 804"/>
                <a:gd name="T7" fmla="*/ 692 h 773"/>
                <a:gd name="T8" fmla="*/ 351 w 804"/>
                <a:gd name="T9" fmla="*/ 773 h 773"/>
                <a:gd name="T10" fmla="*/ 423 w 804"/>
                <a:gd name="T11" fmla="*/ 701 h 773"/>
                <a:gd name="T12" fmla="*/ 804 w 804"/>
                <a:gd name="T13" fmla="*/ 701 h 773"/>
                <a:gd name="T14" fmla="*/ 804 w 804"/>
                <a:gd name="T15" fmla="*/ 0 h 7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04" h="773">
                  <a:moveTo>
                    <a:pt x="804" y="0"/>
                  </a:moveTo>
                  <a:cubicBezTo>
                    <a:pt x="351" y="0"/>
                    <a:pt x="351" y="0"/>
                    <a:pt x="351" y="0"/>
                  </a:cubicBezTo>
                  <a:cubicBezTo>
                    <a:pt x="157" y="0"/>
                    <a:pt x="0" y="157"/>
                    <a:pt x="0" y="350"/>
                  </a:cubicBezTo>
                  <a:cubicBezTo>
                    <a:pt x="0" y="516"/>
                    <a:pt x="115" y="655"/>
                    <a:pt x="270" y="692"/>
                  </a:cubicBezTo>
                  <a:cubicBezTo>
                    <a:pt x="351" y="773"/>
                    <a:pt x="351" y="773"/>
                    <a:pt x="351" y="773"/>
                  </a:cubicBezTo>
                  <a:cubicBezTo>
                    <a:pt x="423" y="701"/>
                    <a:pt x="423" y="701"/>
                    <a:pt x="423" y="701"/>
                  </a:cubicBezTo>
                  <a:cubicBezTo>
                    <a:pt x="804" y="701"/>
                    <a:pt x="804" y="701"/>
                    <a:pt x="804" y="701"/>
                  </a:cubicBezTo>
                  <a:lnTo>
                    <a:pt x="804" y="0"/>
                  </a:lnTo>
                  <a:close/>
                </a:path>
              </a:pathLst>
            </a:custGeom>
            <a:solidFill>
              <a:srgbClr val="5AC7DE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 sz="1350" dirty="0"/>
            </a:p>
          </p:txBody>
        </p:sp>
        <p:sp>
          <p:nvSpPr>
            <p:cNvPr id="8" name="Oval 73">
              <a:extLst>
                <a:ext uri="{FF2B5EF4-FFF2-40B4-BE49-F238E27FC236}">
                  <a16:creationId xmlns:a16="http://schemas.microsoft.com/office/drawing/2014/main" id="{EEB30D6E-1923-134D-B478-02E3BBAB27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9035" y="1786758"/>
              <a:ext cx="539413" cy="537197"/>
            </a:xfrm>
            <a:prstGeom prst="ellipse">
              <a:avLst/>
            </a:prstGeom>
            <a:gradFill flip="none" rotWithShape="1">
              <a:gsLst>
                <a:gs pos="20000">
                  <a:srgbClr val="FFFFFF"/>
                </a:gs>
                <a:gs pos="100000">
                  <a:srgbClr val="DAD9D9"/>
                </a:gs>
              </a:gsLst>
              <a:lin ang="2700000" scaled="1"/>
              <a:tileRect/>
            </a:gradFill>
            <a:ln>
              <a:noFill/>
            </a:ln>
            <a:effectLst>
              <a:outerShdw dist="63500" dir="2700000" algn="tl" rotWithShape="0">
                <a:prstClr val="black">
                  <a:alpha val="2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 sz="1350" dirty="0"/>
            </a:p>
          </p:txBody>
        </p:sp>
        <p:sp>
          <p:nvSpPr>
            <p:cNvPr id="22" name="Folder with documents">
              <a:extLst>
                <a:ext uri="{FF2B5EF4-FFF2-40B4-BE49-F238E27FC236}">
                  <a16:creationId xmlns:a16="http://schemas.microsoft.com/office/drawing/2014/main" id="{279BBCD8-B7AF-704A-B9F7-08D191F624B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67435" y="1919538"/>
              <a:ext cx="322611" cy="271636"/>
            </a:xfrm>
            <a:custGeom>
              <a:avLst/>
              <a:gdLst>
                <a:gd name="T0" fmla="*/ 128 w 256"/>
                <a:gd name="T1" fmla="*/ 0 h 216"/>
                <a:gd name="T2" fmla="*/ 124 w 256"/>
                <a:gd name="T3" fmla="*/ 96 h 216"/>
                <a:gd name="T4" fmla="*/ 80 w 256"/>
                <a:gd name="T5" fmla="*/ 87 h 216"/>
                <a:gd name="T6" fmla="*/ 11 w 256"/>
                <a:gd name="T7" fmla="*/ 80 h 216"/>
                <a:gd name="T8" fmla="*/ 0 w 256"/>
                <a:gd name="T9" fmla="*/ 205 h 216"/>
                <a:gd name="T10" fmla="*/ 187 w 256"/>
                <a:gd name="T11" fmla="*/ 216 h 216"/>
                <a:gd name="T12" fmla="*/ 198 w 256"/>
                <a:gd name="T13" fmla="*/ 188 h 216"/>
                <a:gd name="T14" fmla="*/ 256 w 256"/>
                <a:gd name="T15" fmla="*/ 184 h 216"/>
                <a:gd name="T16" fmla="*/ 252 w 256"/>
                <a:gd name="T17" fmla="*/ 0 h 216"/>
                <a:gd name="T18" fmla="*/ 187 w 256"/>
                <a:gd name="T19" fmla="*/ 208 h 216"/>
                <a:gd name="T20" fmla="*/ 8 w 256"/>
                <a:gd name="T21" fmla="*/ 205 h 216"/>
                <a:gd name="T22" fmla="*/ 11 w 256"/>
                <a:gd name="T23" fmla="*/ 88 h 216"/>
                <a:gd name="T24" fmla="*/ 74 w 256"/>
                <a:gd name="T25" fmla="*/ 92 h 216"/>
                <a:gd name="T26" fmla="*/ 86 w 256"/>
                <a:gd name="T27" fmla="*/ 104 h 216"/>
                <a:gd name="T28" fmla="*/ 190 w 256"/>
                <a:gd name="T29" fmla="*/ 107 h 216"/>
                <a:gd name="T30" fmla="*/ 248 w 256"/>
                <a:gd name="T31" fmla="*/ 180 h 216"/>
                <a:gd name="T32" fmla="*/ 198 w 256"/>
                <a:gd name="T33" fmla="*/ 107 h 216"/>
                <a:gd name="T34" fmla="*/ 132 w 256"/>
                <a:gd name="T35" fmla="*/ 96 h 216"/>
                <a:gd name="T36" fmla="*/ 248 w 256"/>
                <a:gd name="T37" fmla="*/ 8 h 216"/>
                <a:gd name="T38" fmla="*/ 228 w 256"/>
                <a:gd name="T39" fmla="*/ 28 h 216"/>
                <a:gd name="T40" fmla="*/ 152 w 256"/>
                <a:gd name="T41" fmla="*/ 36 h 216"/>
                <a:gd name="T42" fmla="*/ 228 w 256"/>
                <a:gd name="T43" fmla="*/ 28 h 216"/>
                <a:gd name="T44" fmla="*/ 152 w 256"/>
                <a:gd name="T45" fmla="*/ 52 h 216"/>
                <a:gd name="T46" fmla="*/ 212 w 256"/>
                <a:gd name="T47" fmla="*/ 60 h 216"/>
                <a:gd name="T48" fmla="*/ 76 w 256"/>
                <a:gd name="T49" fmla="*/ 152 h 216"/>
                <a:gd name="T50" fmla="*/ 76 w 256"/>
                <a:gd name="T51" fmla="*/ 160 h 216"/>
                <a:gd name="T52" fmla="*/ 76 w 256"/>
                <a:gd name="T53" fmla="*/ 152 h 216"/>
                <a:gd name="T54" fmla="*/ 100 w 256"/>
                <a:gd name="T55" fmla="*/ 156 h 216"/>
                <a:gd name="T56" fmla="*/ 108 w 256"/>
                <a:gd name="T57" fmla="*/ 156 h 216"/>
                <a:gd name="T58" fmla="*/ 132 w 256"/>
                <a:gd name="T59" fmla="*/ 152 h 216"/>
                <a:gd name="T60" fmla="*/ 132 w 256"/>
                <a:gd name="T61" fmla="*/ 160 h 216"/>
                <a:gd name="T62" fmla="*/ 132 w 256"/>
                <a:gd name="T63" fmla="*/ 152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56" h="216">
                  <a:moveTo>
                    <a:pt x="252" y="0"/>
                  </a:moveTo>
                  <a:cubicBezTo>
                    <a:pt x="128" y="0"/>
                    <a:pt x="128" y="0"/>
                    <a:pt x="128" y="0"/>
                  </a:cubicBezTo>
                  <a:cubicBezTo>
                    <a:pt x="126" y="0"/>
                    <a:pt x="124" y="2"/>
                    <a:pt x="124" y="4"/>
                  </a:cubicBezTo>
                  <a:cubicBezTo>
                    <a:pt x="124" y="96"/>
                    <a:pt x="124" y="96"/>
                    <a:pt x="124" y="96"/>
                  </a:cubicBezTo>
                  <a:cubicBezTo>
                    <a:pt x="88" y="96"/>
                    <a:pt x="88" y="96"/>
                    <a:pt x="88" y="96"/>
                  </a:cubicBezTo>
                  <a:cubicBezTo>
                    <a:pt x="80" y="87"/>
                    <a:pt x="80" y="87"/>
                    <a:pt x="80" y="87"/>
                  </a:cubicBezTo>
                  <a:cubicBezTo>
                    <a:pt x="77" y="83"/>
                    <a:pt x="71" y="80"/>
                    <a:pt x="66" y="80"/>
                  </a:cubicBezTo>
                  <a:cubicBezTo>
                    <a:pt x="11" y="80"/>
                    <a:pt x="11" y="80"/>
                    <a:pt x="11" y="80"/>
                  </a:cubicBezTo>
                  <a:cubicBezTo>
                    <a:pt x="5" y="80"/>
                    <a:pt x="0" y="85"/>
                    <a:pt x="0" y="91"/>
                  </a:cubicBezTo>
                  <a:cubicBezTo>
                    <a:pt x="0" y="205"/>
                    <a:pt x="0" y="205"/>
                    <a:pt x="0" y="205"/>
                  </a:cubicBezTo>
                  <a:cubicBezTo>
                    <a:pt x="0" y="211"/>
                    <a:pt x="5" y="216"/>
                    <a:pt x="11" y="216"/>
                  </a:cubicBezTo>
                  <a:cubicBezTo>
                    <a:pt x="187" y="216"/>
                    <a:pt x="187" y="216"/>
                    <a:pt x="187" y="216"/>
                  </a:cubicBezTo>
                  <a:cubicBezTo>
                    <a:pt x="193" y="216"/>
                    <a:pt x="198" y="211"/>
                    <a:pt x="198" y="205"/>
                  </a:cubicBezTo>
                  <a:cubicBezTo>
                    <a:pt x="198" y="188"/>
                    <a:pt x="198" y="188"/>
                    <a:pt x="198" y="188"/>
                  </a:cubicBezTo>
                  <a:cubicBezTo>
                    <a:pt x="252" y="188"/>
                    <a:pt x="252" y="188"/>
                    <a:pt x="252" y="188"/>
                  </a:cubicBezTo>
                  <a:cubicBezTo>
                    <a:pt x="254" y="188"/>
                    <a:pt x="256" y="186"/>
                    <a:pt x="256" y="184"/>
                  </a:cubicBezTo>
                  <a:cubicBezTo>
                    <a:pt x="256" y="4"/>
                    <a:pt x="256" y="4"/>
                    <a:pt x="256" y="4"/>
                  </a:cubicBezTo>
                  <a:cubicBezTo>
                    <a:pt x="256" y="2"/>
                    <a:pt x="254" y="0"/>
                    <a:pt x="252" y="0"/>
                  </a:cubicBezTo>
                  <a:close/>
                  <a:moveTo>
                    <a:pt x="190" y="205"/>
                  </a:moveTo>
                  <a:cubicBezTo>
                    <a:pt x="190" y="207"/>
                    <a:pt x="189" y="208"/>
                    <a:pt x="187" y="208"/>
                  </a:cubicBezTo>
                  <a:cubicBezTo>
                    <a:pt x="11" y="208"/>
                    <a:pt x="11" y="208"/>
                    <a:pt x="11" y="208"/>
                  </a:cubicBezTo>
                  <a:cubicBezTo>
                    <a:pt x="9" y="208"/>
                    <a:pt x="8" y="207"/>
                    <a:pt x="8" y="205"/>
                  </a:cubicBezTo>
                  <a:cubicBezTo>
                    <a:pt x="8" y="91"/>
                    <a:pt x="8" y="91"/>
                    <a:pt x="8" y="91"/>
                  </a:cubicBezTo>
                  <a:cubicBezTo>
                    <a:pt x="8" y="89"/>
                    <a:pt x="9" y="88"/>
                    <a:pt x="11" y="88"/>
                  </a:cubicBezTo>
                  <a:cubicBezTo>
                    <a:pt x="66" y="88"/>
                    <a:pt x="66" y="88"/>
                    <a:pt x="66" y="88"/>
                  </a:cubicBezTo>
                  <a:cubicBezTo>
                    <a:pt x="68" y="88"/>
                    <a:pt x="72" y="90"/>
                    <a:pt x="74" y="92"/>
                  </a:cubicBezTo>
                  <a:cubicBezTo>
                    <a:pt x="83" y="103"/>
                    <a:pt x="83" y="103"/>
                    <a:pt x="83" y="103"/>
                  </a:cubicBezTo>
                  <a:cubicBezTo>
                    <a:pt x="83" y="103"/>
                    <a:pt x="85" y="104"/>
                    <a:pt x="86" y="104"/>
                  </a:cubicBezTo>
                  <a:cubicBezTo>
                    <a:pt x="187" y="104"/>
                    <a:pt x="187" y="104"/>
                    <a:pt x="187" y="104"/>
                  </a:cubicBezTo>
                  <a:cubicBezTo>
                    <a:pt x="189" y="104"/>
                    <a:pt x="190" y="105"/>
                    <a:pt x="190" y="107"/>
                  </a:cubicBezTo>
                  <a:lnTo>
                    <a:pt x="190" y="205"/>
                  </a:lnTo>
                  <a:close/>
                  <a:moveTo>
                    <a:pt x="248" y="180"/>
                  </a:moveTo>
                  <a:cubicBezTo>
                    <a:pt x="198" y="180"/>
                    <a:pt x="198" y="180"/>
                    <a:pt x="198" y="180"/>
                  </a:cubicBezTo>
                  <a:cubicBezTo>
                    <a:pt x="198" y="107"/>
                    <a:pt x="198" y="107"/>
                    <a:pt x="198" y="107"/>
                  </a:cubicBezTo>
                  <a:cubicBezTo>
                    <a:pt x="198" y="101"/>
                    <a:pt x="193" y="96"/>
                    <a:pt x="187" y="96"/>
                  </a:cubicBezTo>
                  <a:cubicBezTo>
                    <a:pt x="132" y="96"/>
                    <a:pt x="132" y="96"/>
                    <a:pt x="132" y="96"/>
                  </a:cubicBezTo>
                  <a:cubicBezTo>
                    <a:pt x="132" y="8"/>
                    <a:pt x="132" y="8"/>
                    <a:pt x="132" y="8"/>
                  </a:cubicBezTo>
                  <a:cubicBezTo>
                    <a:pt x="248" y="8"/>
                    <a:pt x="248" y="8"/>
                    <a:pt x="248" y="8"/>
                  </a:cubicBezTo>
                  <a:lnTo>
                    <a:pt x="248" y="180"/>
                  </a:lnTo>
                  <a:close/>
                  <a:moveTo>
                    <a:pt x="228" y="28"/>
                  </a:moveTo>
                  <a:cubicBezTo>
                    <a:pt x="152" y="28"/>
                    <a:pt x="152" y="28"/>
                    <a:pt x="152" y="28"/>
                  </a:cubicBezTo>
                  <a:cubicBezTo>
                    <a:pt x="152" y="36"/>
                    <a:pt x="152" y="36"/>
                    <a:pt x="152" y="36"/>
                  </a:cubicBezTo>
                  <a:cubicBezTo>
                    <a:pt x="228" y="36"/>
                    <a:pt x="228" y="36"/>
                    <a:pt x="228" y="36"/>
                  </a:cubicBezTo>
                  <a:lnTo>
                    <a:pt x="228" y="28"/>
                  </a:lnTo>
                  <a:close/>
                  <a:moveTo>
                    <a:pt x="212" y="52"/>
                  </a:moveTo>
                  <a:cubicBezTo>
                    <a:pt x="152" y="52"/>
                    <a:pt x="152" y="52"/>
                    <a:pt x="152" y="52"/>
                  </a:cubicBezTo>
                  <a:cubicBezTo>
                    <a:pt x="152" y="60"/>
                    <a:pt x="152" y="60"/>
                    <a:pt x="152" y="60"/>
                  </a:cubicBezTo>
                  <a:cubicBezTo>
                    <a:pt x="212" y="60"/>
                    <a:pt x="212" y="60"/>
                    <a:pt x="212" y="60"/>
                  </a:cubicBezTo>
                  <a:lnTo>
                    <a:pt x="212" y="52"/>
                  </a:lnTo>
                  <a:close/>
                  <a:moveTo>
                    <a:pt x="76" y="152"/>
                  </a:moveTo>
                  <a:cubicBezTo>
                    <a:pt x="74" y="152"/>
                    <a:pt x="72" y="154"/>
                    <a:pt x="72" y="156"/>
                  </a:cubicBezTo>
                  <a:cubicBezTo>
                    <a:pt x="72" y="158"/>
                    <a:pt x="74" y="160"/>
                    <a:pt x="76" y="160"/>
                  </a:cubicBezTo>
                  <a:cubicBezTo>
                    <a:pt x="78" y="160"/>
                    <a:pt x="80" y="158"/>
                    <a:pt x="80" y="156"/>
                  </a:cubicBezTo>
                  <a:cubicBezTo>
                    <a:pt x="80" y="154"/>
                    <a:pt x="78" y="152"/>
                    <a:pt x="76" y="152"/>
                  </a:cubicBezTo>
                  <a:close/>
                  <a:moveTo>
                    <a:pt x="104" y="152"/>
                  </a:moveTo>
                  <a:cubicBezTo>
                    <a:pt x="102" y="152"/>
                    <a:pt x="100" y="154"/>
                    <a:pt x="100" y="156"/>
                  </a:cubicBezTo>
                  <a:cubicBezTo>
                    <a:pt x="100" y="158"/>
                    <a:pt x="102" y="160"/>
                    <a:pt x="104" y="160"/>
                  </a:cubicBezTo>
                  <a:cubicBezTo>
                    <a:pt x="106" y="160"/>
                    <a:pt x="108" y="158"/>
                    <a:pt x="108" y="156"/>
                  </a:cubicBezTo>
                  <a:cubicBezTo>
                    <a:pt x="108" y="154"/>
                    <a:pt x="106" y="152"/>
                    <a:pt x="104" y="152"/>
                  </a:cubicBezTo>
                  <a:close/>
                  <a:moveTo>
                    <a:pt x="132" y="152"/>
                  </a:moveTo>
                  <a:cubicBezTo>
                    <a:pt x="130" y="152"/>
                    <a:pt x="128" y="154"/>
                    <a:pt x="128" y="156"/>
                  </a:cubicBezTo>
                  <a:cubicBezTo>
                    <a:pt x="128" y="158"/>
                    <a:pt x="130" y="160"/>
                    <a:pt x="132" y="160"/>
                  </a:cubicBezTo>
                  <a:cubicBezTo>
                    <a:pt x="134" y="160"/>
                    <a:pt x="136" y="158"/>
                    <a:pt x="136" y="156"/>
                  </a:cubicBezTo>
                  <a:cubicBezTo>
                    <a:pt x="136" y="154"/>
                    <a:pt x="134" y="152"/>
                    <a:pt x="132" y="152"/>
                  </a:cubicBezTo>
                  <a:close/>
                </a:path>
              </a:pathLst>
            </a:custGeom>
            <a:solidFill>
              <a:srgbClr val="295D76"/>
            </a:solidFill>
            <a:ln>
              <a:solidFill>
                <a:srgbClr val="295D76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4C79413-ABCE-814E-8CC6-DABD71D03117}"/>
                </a:ext>
              </a:extLst>
            </p:cNvPr>
            <p:cNvSpPr txBox="1"/>
            <p:nvPr/>
          </p:nvSpPr>
          <p:spPr>
            <a:xfrm>
              <a:off x="1805429" y="1915222"/>
              <a:ext cx="233938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100" dirty="0">
                  <a:solidFill>
                    <a:srgbClr val="005875"/>
                  </a:solidFill>
                  <a:latin typeface="Montserrat" pitchFamily="2" charset="77"/>
                </a:rPr>
                <a:t>de información de CTI para todos los agentes del SINACTI.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D731509-01CD-494F-B144-297058D70890}"/>
                </a:ext>
              </a:extLst>
            </p:cNvPr>
            <p:cNvSpPr txBox="1"/>
            <p:nvPr/>
          </p:nvSpPr>
          <p:spPr>
            <a:xfrm>
              <a:off x="1832259" y="1742829"/>
              <a:ext cx="118968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200" b="1" dirty="0">
                  <a:solidFill>
                    <a:srgbClr val="5AC7DE"/>
                  </a:solidFill>
                  <a:latin typeface="Montserrat" pitchFamily="2" charset="77"/>
                </a:rPr>
                <a:t>1 Sistema</a:t>
              </a:r>
              <a:endParaRPr lang="es-ES_tradnl" sz="1200" b="1" dirty="0">
                <a:solidFill>
                  <a:srgbClr val="5AC7DE"/>
                </a:solidFill>
              </a:endParaRPr>
            </a:p>
          </p:txBody>
        </p:sp>
        <p:sp>
          <p:nvSpPr>
            <p:cNvPr id="60" name="Right Bracket 59">
              <a:extLst>
                <a:ext uri="{FF2B5EF4-FFF2-40B4-BE49-F238E27FC236}">
                  <a16:creationId xmlns:a16="http://schemas.microsoft.com/office/drawing/2014/main" id="{94D0D447-A037-A649-82BB-C51F446A0B09}"/>
                </a:ext>
              </a:extLst>
            </p:cNvPr>
            <p:cNvSpPr/>
            <p:nvPr/>
          </p:nvSpPr>
          <p:spPr>
            <a:xfrm>
              <a:off x="4211719" y="1727157"/>
              <a:ext cx="45719" cy="687225"/>
            </a:xfrm>
            <a:prstGeom prst="rightBracket">
              <a:avLst/>
            </a:prstGeom>
            <a:ln w="15875">
              <a:solidFill>
                <a:srgbClr val="5AC7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61" name="Freeform 19">
              <a:extLst>
                <a:ext uri="{FF2B5EF4-FFF2-40B4-BE49-F238E27FC236}">
                  <a16:creationId xmlns:a16="http://schemas.microsoft.com/office/drawing/2014/main" id="{A38BB4D7-C7F3-AF4B-8C33-70AE31131D2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3089" y="2506902"/>
              <a:ext cx="724415" cy="770770"/>
            </a:xfrm>
            <a:custGeom>
              <a:avLst/>
              <a:gdLst>
                <a:gd name="T0" fmla="*/ 804 w 804"/>
                <a:gd name="T1" fmla="*/ 0 h 773"/>
                <a:gd name="T2" fmla="*/ 351 w 804"/>
                <a:gd name="T3" fmla="*/ 0 h 773"/>
                <a:gd name="T4" fmla="*/ 0 w 804"/>
                <a:gd name="T5" fmla="*/ 350 h 773"/>
                <a:gd name="T6" fmla="*/ 270 w 804"/>
                <a:gd name="T7" fmla="*/ 692 h 773"/>
                <a:gd name="T8" fmla="*/ 351 w 804"/>
                <a:gd name="T9" fmla="*/ 773 h 773"/>
                <a:gd name="T10" fmla="*/ 423 w 804"/>
                <a:gd name="T11" fmla="*/ 701 h 773"/>
                <a:gd name="T12" fmla="*/ 804 w 804"/>
                <a:gd name="T13" fmla="*/ 701 h 773"/>
                <a:gd name="T14" fmla="*/ 804 w 804"/>
                <a:gd name="T15" fmla="*/ 0 h 7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04" h="773">
                  <a:moveTo>
                    <a:pt x="804" y="0"/>
                  </a:moveTo>
                  <a:cubicBezTo>
                    <a:pt x="351" y="0"/>
                    <a:pt x="351" y="0"/>
                    <a:pt x="351" y="0"/>
                  </a:cubicBezTo>
                  <a:cubicBezTo>
                    <a:pt x="157" y="0"/>
                    <a:pt x="0" y="157"/>
                    <a:pt x="0" y="350"/>
                  </a:cubicBezTo>
                  <a:cubicBezTo>
                    <a:pt x="0" y="516"/>
                    <a:pt x="115" y="655"/>
                    <a:pt x="270" y="692"/>
                  </a:cubicBezTo>
                  <a:cubicBezTo>
                    <a:pt x="351" y="773"/>
                    <a:pt x="351" y="773"/>
                    <a:pt x="351" y="773"/>
                  </a:cubicBezTo>
                  <a:cubicBezTo>
                    <a:pt x="423" y="701"/>
                    <a:pt x="423" y="701"/>
                    <a:pt x="423" y="701"/>
                  </a:cubicBezTo>
                  <a:cubicBezTo>
                    <a:pt x="804" y="701"/>
                    <a:pt x="804" y="701"/>
                    <a:pt x="804" y="701"/>
                  </a:cubicBezTo>
                  <a:lnTo>
                    <a:pt x="804" y="0"/>
                  </a:lnTo>
                  <a:close/>
                </a:path>
              </a:pathLst>
            </a:custGeom>
            <a:solidFill>
              <a:srgbClr val="5AC7DE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 sz="1350" dirty="0"/>
            </a:p>
          </p:txBody>
        </p:sp>
        <p:sp>
          <p:nvSpPr>
            <p:cNvPr id="62" name="Oval 73">
              <a:extLst>
                <a:ext uri="{FF2B5EF4-FFF2-40B4-BE49-F238E27FC236}">
                  <a16:creationId xmlns:a16="http://schemas.microsoft.com/office/drawing/2014/main" id="{CBBC4E41-BAC9-9B40-AA4E-F776AB70F0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0072" y="2572195"/>
              <a:ext cx="539413" cy="537197"/>
            </a:xfrm>
            <a:prstGeom prst="ellipse">
              <a:avLst/>
            </a:prstGeom>
            <a:gradFill flip="none" rotWithShape="1">
              <a:gsLst>
                <a:gs pos="20000">
                  <a:srgbClr val="FFFFFF"/>
                </a:gs>
                <a:gs pos="100000">
                  <a:srgbClr val="DAD9D9"/>
                </a:gs>
              </a:gsLst>
              <a:lin ang="2700000" scaled="1"/>
              <a:tileRect/>
            </a:gradFill>
            <a:ln>
              <a:noFill/>
            </a:ln>
            <a:effectLst>
              <a:outerShdw dist="63500" dir="2700000" algn="tl" rotWithShape="0">
                <a:prstClr val="black">
                  <a:alpha val="2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 sz="1350" dirty="0"/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DC267514-10FC-534F-9EBF-2C22593F8812}"/>
                </a:ext>
              </a:extLst>
            </p:cNvPr>
            <p:cNvSpPr txBox="1"/>
            <p:nvPr/>
          </p:nvSpPr>
          <p:spPr>
            <a:xfrm>
              <a:off x="1776466" y="2610899"/>
              <a:ext cx="2414067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100" dirty="0">
                  <a:solidFill>
                    <a:srgbClr val="005875"/>
                  </a:solidFill>
                  <a:latin typeface="Montserrat" pitchFamily="2" charset="77"/>
                </a:rPr>
                <a:t>para el acceso a texto completo de literatura científica para todos los peruanos.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1A0645FF-0576-3A42-A83D-6DFF33154ADE}"/>
                </a:ext>
              </a:extLst>
            </p:cNvPr>
            <p:cNvSpPr txBox="1"/>
            <p:nvPr/>
          </p:nvSpPr>
          <p:spPr>
            <a:xfrm>
              <a:off x="1803296" y="2466556"/>
              <a:ext cx="182002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200" b="1" dirty="0">
                  <a:solidFill>
                    <a:srgbClr val="5AC7DE"/>
                  </a:solidFill>
                  <a:latin typeface="Montserrat" pitchFamily="2" charset="77"/>
                </a:rPr>
                <a:t>1 modelo sostenible</a:t>
              </a:r>
              <a:endParaRPr lang="es-ES_tradnl" sz="1200" b="1" dirty="0">
                <a:solidFill>
                  <a:srgbClr val="5AC7DE"/>
                </a:solidFill>
              </a:endParaRPr>
            </a:p>
          </p:txBody>
        </p:sp>
        <p:sp>
          <p:nvSpPr>
            <p:cNvPr id="66" name="Right Bracket 65">
              <a:extLst>
                <a:ext uri="{FF2B5EF4-FFF2-40B4-BE49-F238E27FC236}">
                  <a16:creationId xmlns:a16="http://schemas.microsoft.com/office/drawing/2014/main" id="{4851FD5E-7CB8-924D-A6E8-F7553B6C368B}"/>
                </a:ext>
              </a:extLst>
            </p:cNvPr>
            <p:cNvSpPr/>
            <p:nvPr/>
          </p:nvSpPr>
          <p:spPr>
            <a:xfrm>
              <a:off x="4211720" y="2512594"/>
              <a:ext cx="45719" cy="687225"/>
            </a:xfrm>
            <a:prstGeom prst="rightBracket">
              <a:avLst/>
            </a:prstGeom>
            <a:ln w="15875">
              <a:solidFill>
                <a:srgbClr val="5AC7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67" name="Freeform 19">
              <a:extLst>
                <a:ext uri="{FF2B5EF4-FFF2-40B4-BE49-F238E27FC236}">
                  <a16:creationId xmlns:a16="http://schemas.microsoft.com/office/drawing/2014/main" id="{25413243-B4B3-594C-96C8-DE2D81D03D7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5493" y="3292339"/>
              <a:ext cx="724415" cy="770770"/>
            </a:xfrm>
            <a:custGeom>
              <a:avLst/>
              <a:gdLst>
                <a:gd name="T0" fmla="*/ 804 w 804"/>
                <a:gd name="T1" fmla="*/ 0 h 773"/>
                <a:gd name="T2" fmla="*/ 351 w 804"/>
                <a:gd name="T3" fmla="*/ 0 h 773"/>
                <a:gd name="T4" fmla="*/ 0 w 804"/>
                <a:gd name="T5" fmla="*/ 350 h 773"/>
                <a:gd name="T6" fmla="*/ 270 w 804"/>
                <a:gd name="T7" fmla="*/ 692 h 773"/>
                <a:gd name="T8" fmla="*/ 351 w 804"/>
                <a:gd name="T9" fmla="*/ 773 h 773"/>
                <a:gd name="T10" fmla="*/ 423 w 804"/>
                <a:gd name="T11" fmla="*/ 701 h 773"/>
                <a:gd name="T12" fmla="*/ 804 w 804"/>
                <a:gd name="T13" fmla="*/ 701 h 773"/>
                <a:gd name="T14" fmla="*/ 804 w 804"/>
                <a:gd name="T15" fmla="*/ 0 h 7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04" h="773">
                  <a:moveTo>
                    <a:pt x="804" y="0"/>
                  </a:moveTo>
                  <a:cubicBezTo>
                    <a:pt x="351" y="0"/>
                    <a:pt x="351" y="0"/>
                    <a:pt x="351" y="0"/>
                  </a:cubicBezTo>
                  <a:cubicBezTo>
                    <a:pt x="157" y="0"/>
                    <a:pt x="0" y="157"/>
                    <a:pt x="0" y="350"/>
                  </a:cubicBezTo>
                  <a:cubicBezTo>
                    <a:pt x="0" y="516"/>
                    <a:pt x="115" y="655"/>
                    <a:pt x="270" y="692"/>
                  </a:cubicBezTo>
                  <a:cubicBezTo>
                    <a:pt x="351" y="773"/>
                    <a:pt x="351" y="773"/>
                    <a:pt x="351" y="773"/>
                  </a:cubicBezTo>
                  <a:cubicBezTo>
                    <a:pt x="423" y="701"/>
                    <a:pt x="423" y="701"/>
                    <a:pt x="423" y="701"/>
                  </a:cubicBezTo>
                  <a:cubicBezTo>
                    <a:pt x="804" y="701"/>
                    <a:pt x="804" y="701"/>
                    <a:pt x="804" y="701"/>
                  </a:cubicBezTo>
                  <a:lnTo>
                    <a:pt x="804" y="0"/>
                  </a:lnTo>
                  <a:close/>
                </a:path>
              </a:pathLst>
            </a:custGeom>
            <a:solidFill>
              <a:srgbClr val="5AC7DE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 sz="1350" dirty="0"/>
            </a:p>
          </p:txBody>
        </p:sp>
        <p:sp>
          <p:nvSpPr>
            <p:cNvPr id="68" name="Oval 73">
              <a:extLst>
                <a:ext uri="{FF2B5EF4-FFF2-40B4-BE49-F238E27FC236}">
                  <a16:creationId xmlns:a16="http://schemas.microsoft.com/office/drawing/2014/main" id="{16CCE284-7BA5-0B43-AB7D-6C815C3AA4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2476" y="3357632"/>
              <a:ext cx="539413" cy="537197"/>
            </a:xfrm>
            <a:prstGeom prst="ellipse">
              <a:avLst/>
            </a:prstGeom>
            <a:gradFill flip="none" rotWithShape="1">
              <a:gsLst>
                <a:gs pos="20000">
                  <a:srgbClr val="FFFFFF"/>
                </a:gs>
                <a:gs pos="100000">
                  <a:srgbClr val="DAD9D9"/>
                </a:gs>
              </a:gsLst>
              <a:lin ang="2700000" scaled="1"/>
              <a:tileRect/>
            </a:gradFill>
            <a:ln>
              <a:noFill/>
            </a:ln>
            <a:effectLst>
              <a:outerShdw dist="63500" dir="2700000" algn="tl" rotWithShape="0">
                <a:prstClr val="black">
                  <a:alpha val="2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 sz="1350" dirty="0"/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D96D0B67-E07C-984E-8B90-9E85F952F452}"/>
                </a:ext>
              </a:extLst>
            </p:cNvPr>
            <p:cNvSpPr txBox="1"/>
            <p:nvPr/>
          </p:nvSpPr>
          <p:spPr>
            <a:xfrm>
              <a:off x="1778870" y="3396336"/>
              <a:ext cx="2518249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100" dirty="0">
                  <a:solidFill>
                    <a:srgbClr val="005875"/>
                  </a:solidFill>
                  <a:latin typeface="Montserrat" pitchFamily="2" charset="77"/>
                </a:rPr>
                <a:t>para la gestión integrada de todos los fondos para las subvenciones de CTI para el país.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2984C9E7-95D2-A941-B9BC-9C1154687585}"/>
                </a:ext>
              </a:extLst>
            </p:cNvPr>
            <p:cNvSpPr txBox="1"/>
            <p:nvPr/>
          </p:nvSpPr>
          <p:spPr>
            <a:xfrm>
              <a:off x="1805700" y="3251993"/>
              <a:ext cx="118968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200" b="1" dirty="0">
                  <a:solidFill>
                    <a:srgbClr val="5AC7DE"/>
                  </a:solidFill>
                  <a:latin typeface="Montserrat" pitchFamily="2" charset="77"/>
                </a:rPr>
                <a:t>1 plataforma</a:t>
              </a:r>
              <a:endParaRPr lang="es-ES_tradnl" sz="1200" b="1" dirty="0">
                <a:solidFill>
                  <a:srgbClr val="5AC7DE"/>
                </a:solidFill>
              </a:endParaRPr>
            </a:p>
          </p:txBody>
        </p:sp>
        <p:sp>
          <p:nvSpPr>
            <p:cNvPr id="72" name="Right Bracket 71">
              <a:extLst>
                <a:ext uri="{FF2B5EF4-FFF2-40B4-BE49-F238E27FC236}">
                  <a16:creationId xmlns:a16="http://schemas.microsoft.com/office/drawing/2014/main" id="{1936D22B-F248-D945-A53C-0BFD811C1813}"/>
                </a:ext>
              </a:extLst>
            </p:cNvPr>
            <p:cNvSpPr/>
            <p:nvPr/>
          </p:nvSpPr>
          <p:spPr>
            <a:xfrm>
              <a:off x="4210299" y="3298031"/>
              <a:ext cx="45719" cy="687225"/>
            </a:xfrm>
            <a:prstGeom prst="rightBracket">
              <a:avLst/>
            </a:prstGeom>
            <a:ln w="15875">
              <a:solidFill>
                <a:srgbClr val="5AC7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73" name="Freeform 19">
              <a:extLst>
                <a:ext uri="{FF2B5EF4-FFF2-40B4-BE49-F238E27FC236}">
                  <a16:creationId xmlns:a16="http://schemas.microsoft.com/office/drawing/2014/main" id="{09CC880E-EA5A-1E48-BDCA-480C30854B4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6913" y="4079610"/>
              <a:ext cx="724415" cy="770770"/>
            </a:xfrm>
            <a:custGeom>
              <a:avLst/>
              <a:gdLst>
                <a:gd name="T0" fmla="*/ 804 w 804"/>
                <a:gd name="T1" fmla="*/ 0 h 773"/>
                <a:gd name="T2" fmla="*/ 351 w 804"/>
                <a:gd name="T3" fmla="*/ 0 h 773"/>
                <a:gd name="T4" fmla="*/ 0 w 804"/>
                <a:gd name="T5" fmla="*/ 350 h 773"/>
                <a:gd name="T6" fmla="*/ 270 w 804"/>
                <a:gd name="T7" fmla="*/ 692 h 773"/>
                <a:gd name="T8" fmla="*/ 351 w 804"/>
                <a:gd name="T9" fmla="*/ 773 h 773"/>
                <a:gd name="T10" fmla="*/ 423 w 804"/>
                <a:gd name="T11" fmla="*/ 701 h 773"/>
                <a:gd name="T12" fmla="*/ 804 w 804"/>
                <a:gd name="T13" fmla="*/ 701 h 773"/>
                <a:gd name="T14" fmla="*/ 804 w 804"/>
                <a:gd name="T15" fmla="*/ 0 h 7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04" h="773">
                  <a:moveTo>
                    <a:pt x="804" y="0"/>
                  </a:moveTo>
                  <a:cubicBezTo>
                    <a:pt x="351" y="0"/>
                    <a:pt x="351" y="0"/>
                    <a:pt x="351" y="0"/>
                  </a:cubicBezTo>
                  <a:cubicBezTo>
                    <a:pt x="157" y="0"/>
                    <a:pt x="0" y="157"/>
                    <a:pt x="0" y="350"/>
                  </a:cubicBezTo>
                  <a:cubicBezTo>
                    <a:pt x="0" y="516"/>
                    <a:pt x="115" y="655"/>
                    <a:pt x="270" y="692"/>
                  </a:cubicBezTo>
                  <a:cubicBezTo>
                    <a:pt x="351" y="773"/>
                    <a:pt x="351" y="773"/>
                    <a:pt x="351" y="773"/>
                  </a:cubicBezTo>
                  <a:cubicBezTo>
                    <a:pt x="423" y="701"/>
                    <a:pt x="423" y="701"/>
                    <a:pt x="423" y="701"/>
                  </a:cubicBezTo>
                  <a:cubicBezTo>
                    <a:pt x="804" y="701"/>
                    <a:pt x="804" y="701"/>
                    <a:pt x="804" y="701"/>
                  </a:cubicBezTo>
                  <a:lnTo>
                    <a:pt x="804" y="0"/>
                  </a:lnTo>
                  <a:close/>
                </a:path>
              </a:pathLst>
            </a:custGeom>
            <a:solidFill>
              <a:srgbClr val="5AC7DE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 sz="1350" dirty="0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91A8662A-B2C1-F24A-B1E2-C2166229AD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3896" y="4144903"/>
              <a:ext cx="539413" cy="537197"/>
            </a:xfrm>
            <a:prstGeom prst="ellipse">
              <a:avLst/>
            </a:prstGeom>
            <a:gradFill flip="none" rotWithShape="1">
              <a:gsLst>
                <a:gs pos="20000">
                  <a:srgbClr val="FFFFFF"/>
                </a:gs>
                <a:gs pos="100000">
                  <a:srgbClr val="DAD9D9"/>
                </a:gs>
              </a:gsLst>
              <a:lin ang="2700000" scaled="1"/>
              <a:tileRect/>
            </a:gradFill>
            <a:ln>
              <a:noFill/>
            </a:ln>
            <a:effectLst>
              <a:outerShdw dist="63500" dir="2700000" algn="tl" rotWithShape="0">
                <a:prstClr val="black">
                  <a:alpha val="2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 sz="1350" dirty="0"/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AA8FEBB3-B455-7B4F-BF74-4288025A6F69}"/>
                </a:ext>
              </a:extLst>
            </p:cNvPr>
            <p:cNvSpPr txBox="1"/>
            <p:nvPr/>
          </p:nvSpPr>
          <p:spPr>
            <a:xfrm>
              <a:off x="1780290" y="4273366"/>
              <a:ext cx="234663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100" dirty="0">
                  <a:solidFill>
                    <a:srgbClr val="005875"/>
                  </a:solidFill>
                  <a:latin typeface="Montserrat" pitchFamily="2" charset="77"/>
                </a:rPr>
                <a:t>para programas de postgrado de clase mundial.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EAEA9DDF-D843-7242-AA88-691E640FD188}"/>
                </a:ext>
              </a:extLst>
            </p:cNvPr>
            <p:cNvSpPr txBox="1"/>
            <p:nvPr/>
          </p:nvSpPr>
          <p:spPr>
            <a:xfrm>
              <a:off x="1807120" y="4117803"/>
              <a:ext cx="231980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200" b="1" dirty="0">
                  <a:solidFill>
                    <a:srgbClr val="5AC7DE"/>
                  </a:solidFill>
                  <a:latin typeface="Montserrat" pitchFamily="2" charset="77"/>
                </a:rPr>
                <a:t>1 modelo de indicadores</a:t>
              </a:r>
              <a:endParaRPr lang="es-ES_tradnl" sz="1200" b="1" dirty="0">
                <a:solidFill>
                  <a:srgbClr val="5AC7DE"/>
                </a:solidFill>
              </a:endParaRPr>
            </a:p>
          </p:txBody>
        </p:sp>
        <p:sp>
          <p:nvSpPr>
            <p:cNvPr id="78" name="Right Bracket 77">
              <a:extLst>
                <a:ext uri="{FF2B5EF4-FFF2-40B4-BE49-F238E27FC236}">
                  <a16:creationId xmlns:a16="http://schemas.microsoft.com/office/drawing/2014/main" id="{73C369F8-18D5-6E44-AC58-F0B7FB714B76}"/>
                </a:ext>
              </a:extLst>
            </p:cNvPr>
            <p:cNvSpPr/>
            <p:nvPr/>
          </p:nvSpPr>
          <p:spPr>
            <a:xfrm>
              <a:off x="4211719" y="4085302"/>
              <a:ext cx="45719" cy="687225"/>
            </a:xfrm>
            <a:prstGeom prst="rightBracket">
              <a:avLst/>
            </a:prstGeom>
            <a:ln w="15875">
              <a:solidFill>
                <a:srgbClr val="5AC7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79" name="Freeform 19">
              <a:extLst>
                <a:ext uri="{FF2B5EF4-FFF2-40B4-BE49-F238E27FC236}">
                  <a16:creationId xmlns:a16="http://schemas.microsoft.com/office/drawing/2014/main" id="{4EEEB47F-8F10-044F-ACA0-73191338B94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4474" y="4870194"/>
              <a:ext cx="724415" cy="770770"/>
            </a:xfrm>
            <a:custGeom>
              <a:avLst/>
              <a:gdLst>
                <a:gd name="T0" fmla="*/ 804 w 804"/>
                <a:gd name="T1" fmla="*/ 0 h 773"/>
                <a:gd name="T2" fmla="*/ 351 w 804"/>
                <a:gd name="T3" fmla="*/ 0 h 773"/>
                <a:gd name="T4" fmla="*/ 0 w 804"/>
                <a:gd name="T5" fmla="*/ 350 h 773"/>
                <a:gd name="T6" fmla="*/ 270 w 804"/>
                <a:gd name="T7" fmla="*/ 692 h 773"/>
                <a:gd name="T8" fmla="*/ 351 w 804"/>
                <a:gd name="T9" fmla="*/ 773 h 773"/>
                <a:gd name="T10" fmla="*/ 423 w 804"/>
                <a:gd name="T11" fmla="*/ 701 h 773"/>
                <a:gd name="T12" fmla="*/ 804 w 804"/>
                <a:gd name="T13" fmla="*/ 701 h 773"/>
                <a:gd name="T14" fmla="*/ 804 w 804"/>
                <a:gd name="T15" fmla="*/ 0 h 7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04" h="773">
                  <a:moveTo>
                    <a:pt x="804" y="0"/>
                  </a:moveTo>
                  <a:cubicBezTo>
                    <a:pt x="351" y="0"/>
                    <a:pt x="351" y="0"/>
                    <a:pt x="351" y="0"/>
                  </a:cubicBezTo>
                  <a:cubicBezTo>
                    <a:pt x="157" y="0"/>
                    <a:pt x="0" y="157"/>
                    <a:pt x="0" y="350"/>
                  </a:cubicBezTo>
                  <a:cubicBezTo>
                    <a:pt x="0" y="516"/>
                    <a:pt x="115" y="655"/>
                    <a:pt x="270" y="692"/>
                  </a:cubicBezTo>
                  <a:cubicBezTo>
                    <a:pt x="351" y="773"/>
                    <a:pt x="351" y="773"/>
                    <a:pt x="351" y="773"/>
                  </a:cubicBezTo>
                  <a:cubicBezTo>
                    <a:pt x="423" y="701"/>
                    <a:pt x="423" y="701"/>
                    <a:pt x="423" y="701"/>
                  </a:cubicBezTo>
                  <a:cubicBezTo>
                    <a:pt x="804" y="701"/>
                    <a:pt x="804" y="701"/>
                    <a:pt x="804" y="701"/>
                  </a:cubicBezTo>
                  <a:lnTo>
                    <a:pt x="804" y="0"/>
                  </a:lnTo>
                  <a:close/>
                </a:path>
              </a:pathLst>
            </a:custGeom>
            <a:solidFill>
              <a:srgbClr val="5AC7DE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 sz="1350" dirty="0"/>
            </a:p>
          </p:txBody>
        </p:sp>
        <p:sp>
          <p:nvSpPr>
            <p:cNvPr id="80" name="Oval 73">
              <a:extLst>
                <a:ext uri="{FF2B5EF4-FFF2-40B4-BE49-F238E27FC236}">
                  <a16:creationId xmlns:a16="http://schemas.microsoft.com/office/drawing/2014/main" id="{EC7DFE60-B316-9B43-9992-98D93B6013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1457" y="4935487"/>
              <a:ext cx="539413" cy="537197"/>
            </a:xfrm>
            <a:prstGeom prst="ellipse">
              <a:avLst/>
            </a:prstGeom>
            <a:gradFill flip="none" rotWithShape="1">
              <a:gsLst>
                <a:gs pos="20000">
                  <a:srgbClr val="FFFFFF"/>
                </a:gs>
                <a:gs pos="100000">
                  <a:srgbClr val="DAD9D9"/>
                </a:gs>
              </a:gsLst>
              <a:lin ang="2700000" scaled="1"/>
              <a:tileRect/>
            </a:gradFill>
            <a:ln>
              <a:noFill/>
            </a:ln>
            <a:effectLst>
              <a:outerShdw dist="63500" dir="2700000" algn="tl" rotWithShape="0">
                <a:prstClr val="black">
                  <a:alpha val="2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 sz="1350" dirty="0"/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23F725E1-338A-514F-898A-BAD802DA60FD}"/>
                </a:ext>
              </a:extLst>
            </p:cNvPr>
            <p:cNvSpPr txBox="1"/>
            <p:nvPr/>
          </p:nvSpPr>
          <p:spPr>
            <a:xfrm>
              <a:off x="1767851" y="4985411"/>
              <a:ext cx="2375541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100" dirty="0">
                  <a:solidFill>
                    <a:srgbClr val="005875"/>
                  </a:solidFill>
                  <a:latin typeface="Montserrat" pitchFamily="2" charset="77"/>
                </a:rPr>
                <a:t>Públicos de Investigación (IPI) con capacidades de gestión para la I+D fortalecidas.</a:t>
              </a: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342599C8-A067-FE41-BBBD-2F0FC7A8B420}"/>
                </a:ext>
              </a:extLst>
            </p:cNvPr>
            <p:cNvSpPr txBox="1"/>
            <p:nvPr/>
          </p:nvSpPr>
          <p:spPr>
            <a:xfrm>
              <a:off x="1794681" y="4824238"/>
              <a:ext cx="118968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200" b="1" dirty="0">
                  <a:solidFill>
                    <a:srgbClr val="5AC7DE"/>
                  </a:solidFill>
                  <a:latin typeface="Montserrat" pitchFamily="2" charset="77"/>
                </a:rPr>
                <a:t>5 Institutos</a:t>
              </a:r>
              <a:endParaRPr lang="es-ES_tradnl" sz="1200" b="1" dirty="0">
                <a:solidFill>
                  <a:srgbClr val="5AC7DE"/>
                </a:solidFill>
              </a:endParaRPr>
            </a:p>
          </p:txBody>
        </p:sp>
        <p:sp>
          <p:nvSpPr>
            <p:cNvPr id="84" name="Right Bracket 83">
              <a:extLst>
                <a:ext uri="{FF2B5EF4-FFF2-40B4-BE49-F238E27FC236}">
                  <a16:creationId xmlns:a16="http://schemas.microsoft.com/office/drawing/2014/main" id="{84AF61CE-9296-C14E-9D8D-14EE13EA2BA7}"/>
                </a:ext>
              </a:extLst>
            </p:cNvPr>
            <p:cNvSpPr/>
            <p:nvPr/>
          </p:nvSpPr>
          <p:spPr>
            <a:xfrm>
              <a:off x="4199280" y="4875886"/>
              <a:ext cx="45719" cy="687225"/>
            </a:xfrm>
            <a:prstGeom prst="rightBracket">
              <a:avLst/>
            </a:prstGeom>
            <a:ln w="15875">
              <a:solidFill>
                <a:srgbClr val="5AC7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85" name="Freeform 19">
              <a:extLst>
                <a:ext uri="{FF2B5EF4-FFF2-40B4-BE49-F238E27FC236}">
                  <a16:creationId xmlns:a16="http://schemas.microsoft.com/office/drawing/2014/main" id="{1B222268-7558-9E4C-9790-DF0BD0EC4CC7}"/>
                </a:ext>
              </a:extLst>
            </p:cNvPr>
            <p:cNvSpPr>
              <a:spLocks/>
            </p:cNvSpPr>
            <p:nvPr/>
          </p:nvSpPr>
          <p:spPr bwMode="auto">
            <a:xfrm>
              <a:off x="985511" y="5660888"/>
              <a:ext cx="724415" cy="770770"/>
            </a:xfrm>
            <a:custGeom>
              <a:avLst/>
              <a:gdLst>
                <a:gd name="T0" fmla="*/ 804 w 804"/>
                <a:gd name="T1" fmla="*/ 0 h 773"/>
                <a:gd name="T2" fmla="*/ 351 w 804"/>
                <a:gd name="T3" fmla="*/ 0 h 773"/>
                <a:gd name="T4" fmla="*/ 0 w 804"/>
                <a:gd name="T5" fmla="*/ 350 h 773"/>
                <a:gd name="T6" fmla="*/ 270 w 804"/>
                <a:gd name="T7" fmla="*/ 692 h 773"/>
                <a:gd name="T8" fmla="*/ 351 w 804"/>
                <a:gd name="T9" fmla="*/ 773 h 773"/>
                <a:gd name="T10" fmla="*/ 423 w 804"/>
                <a:gd name="T11" fmla="*/ 701 h 773"/>
                <a:gd name="T12" fmla="*/ 804 w 804"/>
                <a:gd name="T13" fmla="*/ 701 h 773"/>
                <a:gd name="T14" fmla="*/ 804 w 804"/>
                <a:gd name="T15" fmla="*/ 0 h 7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04" h="773">
                  <a:moveTo>
                    <a:pt x="804" y="0"/>
                  </a:moveTo>
                  <a:cubicBezTo>
                    <a:pt x="351" y="0"/>
                    <a:pt x="351" y="0"/>
                    <a:pt x="351" y="0"/>
                  </a:cubicBezTo>
                  <a:cubicBezTo>
                    <a:pt x="157" y="0"/>
                    <a:pt x="0" y="157"/>
                    <a:pt x="0" y="350"/>
                  </a:cubicBezTo>
                  <a:cubicBezTo>
                    <a:pt x="0" y="516"/>
                    <a:pt x="115" y="655"/>
                    <a:pt x="270" y="692"/>
                  </a:cubicBezTo>
                  <a:cubicBezTo>
                    <a:pt x="351" y="773"/>
                    <a:pt x="351" y="773"/>
                    <a:pt x="351" y="773"/>
                  </a:cubicBezTo>
                  <a:cubicBezTo>
                    <a:pt x="423" y="701"/>
                    <a:pt x="423" y="701"/>
                    <a:pt x="423" y="701"/>
                  </a:cubicBezTo>
                  <a:cubicBezTo>
                    <a:pt x="804" y="701"/>
                    <a:pt x="804" y="701"/>
                    <a:pt x="804" y="701"/>
                  </a:cubicBezTo>
                  <a:lnTo>
                    <a:pt x="804" y="0"/>
                  </a:lnTo>
                  <a:close/>
                </a:path>
              </a:pathLst>
            </a:custGeom>
            <a:solidFill>
              <a:srgbClr val="5AC7DE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 sz="1350" dirty="0"/>
            </a:p>
          </p:txBody>
        </p:sp>
        <p:sp>
          <p:nvSpPr>
            <p:cNvPr id="86" name="Oval 73">
              <a:extLst>
                <a:ext uri="{FF2B5EF4-FFF2-40B4-BE49-F238E27FC236}">
                  <a16:creationId xmlns:a16="http://schemas.microsoft.com/office/drawing/2014/main" id="{61520106-8F07-E14A-ABB3-2B1384BAAE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2494" y="5726181"/>
              <a:ext cx="539413" cy="537197"/>
            </a:xfrm>
            <a:prstGeom prst="ellipse">
              <a:avLst/>
            </a:prstGeom>
            <a:gradFill flip="none" rotWithShape="1">
              <a:gsLst>
                <a:gs pos="20000">
                  <a:srgbClr val="FFFFFF"/>
                </a:gs>
                <a:gs pos="100000">
                  <a:srgbClr val="DAD9D9"/>
                </a:gs>
              </a:gsLst>
              <a:lin ang="2700000" scaled="1"/>
              <a:tileRect/>
            </a:gradFill>
            <a:ln>
              <a:noFill/>
            </a:ln>
            <a:effectLst>
              <a:outerShdw dist="63500" dir="2700000" algn="tl" rotWithShape="0">
                <a:prstClr val="black">
                  <a:alpha val="2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 sz="1350" dirty="0"/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E389C5E8-36A1-D045-8619-D5BE0FD992AB}"/>
                </a:ext>
              </a:extLst>
            </p:cNvPr>
            <p:cNvSpPr txBox="1"/>
            <p:nvPr/>
          </p:nvSpPr>
          <p:spPr>
            <a:xfrm>
              <a:off x="1738889" y="5781715"/>
              <a:ext cx="2388034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100" dirty="0">
                  <a:solidFill>
                    <a:srgbClr val="005875"/>
                  </a:solidFill>
                  <a:latin typeface="Montserrat" pitchFamily="2" charset="77"/>
                </a:rPr>
                <a:t>de investigación conformadas entre entidades de CTI a nivel nacional.</a:t>
              </a: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613BFD81-8602-E742-AA1B-5D7D37B6488F}"/>
                </a:ext>
              </a:extLst>
            </p:cNvPr>
            <p:cNvSpPr txBox="1"/>
            <p:nvPr/>
          </p:nvSpPr>
          <p:spPr>
            <a:xfrm>
              <a:off x="1765718" y="5620542"/>
              <a:ext cx="118968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200" b="1" dirty="0">
                  <a:solidFill>
                    <a:srgbClr val="5AC7DE"/>
                  </a:solidFill>
                  <a:latin typeface="Montserrat" pitchFamily="2" charset="77"/>
                </a:rPr>
                <a:t>26 redes</a:t>
              </a:r>
              <a:endParaRPr lang="es-ES_tradnl" sz="1200" b="1" dirty="0">
                <a:solidFill>
                  <a:srgbClr val="5AC7DE"/>
                </a:solidFill>
              </a:endParaRPr>
            </a:p>
          </p:txBody>
        </p:sp>
        <p:sp>
          <p:nvSpPr>
            <p:cNvPr id="90" name="Right Bracket 89">
              <a:extLst>
                <a:ext uri="{FF2B5EF4-FFF2-40B4-BE49-F238E27FC236}">
                  <a16:creationId xmlns:a16="http://schemas.microsoft.com/office/drawing/2014/main" id="{979E1B2D-84FE-A044-B066-573F739A6270}"/>
                </a:ext>
              </a:extLst>
            </p:cNvPr>
            <p:cNvSpPr/>
            <p:nvPr/>
          </p:nvSpPr>
          <p:spPr>
            <a:xfrm>
              <a:off x="4193830" y="5666580"/>
              <a:ext cx="45719" cy="687225"/>
            </a:xfrm>
            <a:prstGeom prst="rightBracket">
              <a:avLst/>
            </a:prstGeom>
            <a:ln w="15875">
              <a:solidFill>
                <a:srgbClr val="5AC7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91" name="Energy symbol">
              <a:extLst>
                <a:ext uri="{FF2B5EF4-FFF2-40B4-BE49-F238E27FC236}">
                  <a16:creationId xmlns:a16="http://schemas.microsoft.com/office/drawing/2014/main" id="{25E2BEDC-9ADA-DA44-951A-AA090574653F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1218292" y="2688376"/>
              <a:ext cx="347067" cy="299842"/>
            </a:xfrm>
            <a:custGeom>
              <a:avLst/>
              <a:gdLst>
                <a:gd name="T0" fmla="*/ 192 w 256"/>
                <a:gd name="T1" fmla="*/ 91 h 222"/>
                <a:gd name="T2" fmla="*/ 137 w 256"/>
                <a:gd name="T3" fmla="*/ 91 h 222"/>
                <a:gd name="T4" fmla="*/ 164 w 256"/>
                <a:gd name="T5" fmla="*/ 29 h 222"/>
                <a:gd name="T6" fmla="*/ 162 w 256"/>
                <a:gd name="T7" fmla="*/ 24 h 222"/>
                <a:gd name="T8" fmla="*/ 157 w 256"/>
                <a:gd name="T9" fmla="*/ 24 h 222"/>
                <a:gd name="T10" fmla="*/ 57 w 256"/>
                <a:gd name="T11" fmla="*/ 124 h 222"/>
                <a:gd name="T12" fmla="*/ 56 w 256"/>
                <a:gd name="T13" fmla="*/ 129 h 222"/>
                <a:gd name="T14" fmla="*/ 60 w 256"/>
                <a:gd name="T15" fmla="*/ 131 h 222"/>
                <a:gd name="T16" fmla="*/ 118 w 256"/>
                <a:gd name="T17" fmla="*/ 131 h 222"/>
                <a:gd name="T18" fmla="*/ 92 w 256"/>
                <a:gd name="T19" fmla="*/ 198 h 222"/>
                <a:gd name="T20" fmla="*/ 94 w 256"/>
                <a:gd name="T21" fmla="*/ 202 h 222"/>
                <a:gd name="T22" fmla="*/ 96 w 256"/>
                <a:gd name="T23" fmla="*/ 203 h 222"/>
                <a:gd name="T24" fmla="*/ 99 w 256"/>
                <a:gd name="T25" fmla="*/ 202 h 222"/>
                <a:gd name="T26" fmla="*/ 195 w 256"/>
                <a:gd name="T27" fmla="*/ 98 h 222"/>
                <a:gd name="T28" fmla="*/ 196 w 256"/>
                <a:gd name="T29" fmla="*/ 93 h 222"/>
                <a:gd name="T30" fmla="*/ 192 w 256"/>
                <a:gd name="T31" fmla="*/ 91 h 222"/>
                <a:gd name="T32" fmla="*/ 107 w 256"/>
                <a:gd name="T33" fmla="*/ 181 h 222"/>
                <a:gd name="T34" fmla="*/ 128 w 256"/>
                <a:gd name="T35" fmla="*/ 128 h 222"/>
                <a:gd name="T36" fmla="*/ 127 w 256"/>
                <a:gd name="T37" fmla="*/ 125 h 222"/>
                <a:gd name="T38" fmla="*/ 124 w 256"/>
                <a:gd name="T39" fmla="*/ 123 h 222"/>
                <a:gd name="T40" fmla="*/ 70 w 256"/>
                <a:gd name="T41" fmla="*/ 123 h 222"/>
                <a:gd name="T42" fmla="*/ 148 w 256"/>
                <a:gd name="T43" fmla="*/ 44 h 222"/>
                <a:gd name="T44" fmla="*/ 128 w 256"/>
                <a:gd name="T45" fmla="*/ 93 h 222"/>
                <a:gd name="T46" fmla="*/ 128 w 256"/>
                <a:gd name="T47" fmla="*/ 97 h 222"/>
                <a:gd name="T48" fmla="*/ 131 w 256"/>
                <a:gd name="T49" fmla="*/ 99 h 222"/>
                <a:gd name="T50" fmla="*/ 183 w 256"/>
                <a:gd name="T51" fmla="*/ 99 h 222"/>
                <a:gd name="T52" fmla="*/ 107 w 256"/>
                <a:gd name="T53" fmla="*/ 181 h 222"/>
                <a:gd name="T54" fmla="*/ 8 w 256"/>
                <a:gd name="T55" fmla="*/ 111 h 222"/>
                <a:gd name="T56" fmla="*/ 36 w 256"/>
                <a:gd name="T57" fmla="*/ 33 h 222"/>
                <a:gd name="T58" fmla="*/ 36 w 256"/>
                <a:gd name="T59" fmla="*/ 51 h 222"/>
                <a:gd name="T60" fmla="*/ 44 w 256"/>
                <a:gd name="T61" fmla="*/ 51 h 222"/>
                <a:gd name="T62" fmla="*/ 44 w 256"/>
                <a:gd name="T63" fmla="*/ 19 h 222"/>
                <a:gd name="T64" fmla="*/ 12 w 256"/>
                <a:gd name="T65" fmla="*/ 19 h 222"/>
                <a:gd name="T66" fmla="*/ 12 w 256"/>
                <a:gd name="T67" fmla="*/ 27 h 222"/>
                <a:gd name="T68" fmla="*/ 31 w 256"/>
                <a:gd name="T69" fmla="*/ 27 h 222"/>
                <a:gd name="T70" fmla="*/ 0 w 256"/>
                <a:gd name="T71" fmla="*/ 111 h 222"/>
                <a:gd name="T72" fmla="*/ 64 w 256"/>
                <a:gd name="T73" fmla="*/ 222 h 222"/>
                <a:gd name="T74" fmla="*/ 68 w 256"/>
                <a:gd name="T75" fmla="*/ 215 h 222"/>
                <a:gd name="T76" fmla="*/ 8 w 256"/>
                <a:gd name="T77" fmla="*/ 111 h 222"/>
                <a:gd name="T78" fmla="*/ 256 w 256"/>
                <a:gd name="T79" fmla="*/ 111 h 222"/>
                <a:gd name="T80" fmla="*/ 192 w 256"/>
                <a:gd name="T81" fmla="*/ 0 h 222"/>
                <a:gd name="T82" fmla="*/ 188 w 256"/>
                <a:gd name="T83" fmla="*/ 7 h 222"/>
                <a:gd name="T84" fmla="*/ 248 w 256"/>
                <a:gd name="T85" fmla="*/ 111 h 222"/>
                <a:gd name="T86" fmla="*/ 220 w 256"/>
                <a:gd name="T87" fmla="*/ 189 h 222"/>
                <a:gd name="T88" fmla="*/ 220 w 256"/>
                <a:gd name="T89" fmla="*/ 171 h 222"/>
                <a:gd name="T90" fmla="*/ 212 w 256"/>
                <a:gd name="T91" fmla="*/ 171 h 222"/>
                <a:gd name="T92" fmla="*/ 212 w 256"/>
                <a:gd name="T93" fmla="*/ 203 h 222"/>
                <a:gd name="T94" fmla="*/ 244 w 256"/>
                <a:gd name="T95" fmla="*/ 203 h 222"/>
                <a:gd name="T96" fmla="*/ 244 w 256"/>
                <a:gd name="T97" fmla="*/ 195 h 222"/>
                <a:gd name="T98" fmla="*/ 225 w 256"/>
                <a:gd name="T99" fmla="*/ 195 h 222"/>
                <a:gd name="T100" fmla="*/ 256 w 256"/>
                <a:gd name="T101" fmla="*/ 111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56" h="222">
                  <a:moveTo>
                    <a:pt x="192" y="91"/>
                  </a:moveTo>
                  <a:cubicBezTo>
                    <a:pt x="137" y="91"/>
                    <a:pt x="137" y="91"/>
                    <a:pt x="137" y="91"/>
                  </a:cubicBezTo>
                  <a:cubicBezTo>
                    <a:pt x="164" y="29"/>
                    <a:pt x="164" y="29"/>
                    <a:pt x="164" y="29"/>
                  </a:cubicBezTo>
                  <a:cubicBezTo>
                    <a:pt x="164" y="27"/>
                    <a:pt x="164" y="25"/>
                    <a:pt x="162" y="24"/>
                  </a:cubicBezTo>
                  <a:cubicBezTo>
                    <a:pt x="161" y="23"/>
                    <a:pt x="159" y="23"/>
                    <a:pt x="157" y="24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6" y="125"/>
                    <a:pt x="56" y="127"/>
                    <a:pt x="56" y="129"/>
                  </a:cubicBezTo>
                  <a:cubicBezTo>
                    <a:pt x="57" y="130"/>
                    <a:pt x="58" y="131"/>
                    <a:pt x="60" y="131"/>
                  </a:cubicBezTo>
                  <a:cubicBezTo>
                    <a:pt x="118" y="131"/>
                    <a:pt x="118" y="131"/>
                    <a:pt x="118" y="131"/>
                  </a:cubicBezTo>
                  <a:cubicBezTo>
                    <a:pt x="92" y="198"/>
                    <a:pt x="92" y="198"/>
                    <a:pt x="92" y="198"/>
                  </a:cubicBezTo>
                  <a:cubicBezTo>
                    <a:pt x="92" y="199"/>
                    <a:pt x="92" y="201"/>
                    <a:pt x="94" y="202"/>
                  </a:cubicBezTo>
                  <a:cubicBezTo>
                    <a:pt x="95" y="203"/>
                    <a:pt x="95" y="203"/>
                    <a:pt x="96" y="203"/>
                  </a:cubicBezTo>
                  <a:cubicBezTo>
                    <a:pt x="97" y="203"/>
                    <a:pt x="98" y="203"/>
                    <a:pt x="99" y="202"/>
                  </a:cubicBezTo>
                  <a:cubicBezTo>
                    <a:pt x="195" y="98"/>
                    <a:pt x="195" y="98"/>
                    <a:pt x="195" y="98"/>
                  </a:cubicBezTo>
                  <a:cubicBezTo>
                    <a:pt x="196" y="97"/>
                    <a:pt x="196" y="95"/>
                    <a:pt x="196" y="93"/>
                  </a:cubicBezTo>
                  <a:cubicBezTo>
                    <a:pt x="195" y="92"/>
                    <a:pt x="194" y="91"/>
                    <a:pt x="192" y="91"/>
                  </a:cubicBezTo>
                  <a:close/>
                  <a:moveTo>
                    <a:pt x="107" y="181"/>
                  </a:moveTo>
                  <a:cubicBezTo>
                    <a:pt x="128" y="128"/>
                    <a:pt x="128" y="128"/>
                    <a:pt x="128" y="128"/>
                  </a:cubicBezTo>
                  <a:cubicBezTo>
                    <a:pt x="128" y="127"/>
                    <a:pt x="128" y="126"/>
                    <a:pt x="127" y="125"/>
                  </a:cubicBezTo>
                  <a:cubicBezTo>
                    <a:pt x="127" y="124"/>
                    <a:pt x="126" y="123"/>
                    <a:pt x="124" y="123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148" y="44"/>
                    <a:pt x="148" y="44"/>
                    <a:pt x="148" y="44"/>
                  </a:cubicBezTo>
                  <a:cubicBezTo>
                    <a:pt x="128" y="93"/>
                    <a:pt x="128" y="93"/>
                    <a:pt x="128" y="93"/>
                  </a:cubicBezTo>
                  <a:cubicBezTo>
                    <a:pt x="127" y="95"/>
                    <a:pt x="127" y="96"/>
                    <a:pt x="128" y="97"/>
                  </a:cubicBezTo>
                  <a:cubicBezTo>
                    <a:pt x="129" y="98"/>
                    <a:pt x="130" y="99"/>
                    <a:pt x="131" y="99"/>
                  </a:cubicBezTo>
                  <a:cubicBezTo>
                    <a:pt x="183" y="99"/>
                    <a:pt x="183" y="99"/>
                    <a:pt x="183" y="99"/>
                  </a:cubicBezTo>
                  <a:lnTo>
                    <a:pt x="107" y="181"/>
                  </a:lnTo>
                  <a:close/>
                  <a:moveTo>
                    <a:pt x="8" y="111"/>
                  </a:moveTo>
                  <a:cubicBezTo>
                    <a:pt x="8" y="82"/>
                    <a:pt x="18" y="54"/>
                    <a:pt x="36" y="33"/>
                  </a:cubicBezTo>
                  <a:cubicBezTo>
                    <a:pt x="36" y="51"/>
                    <a:pt x="36" y="51"/>
                    <a:pt x="36" y="51"/>
                  </a:cubicBezTo>
                  <a:cubicBezTo>
                    <a:pt x="44" y="51"/>
                    <a:pt x="44" y="51"/>
                    <a:pt x="44" y="51"/>
                  </a:cubicBezTo>
                  <a:cubicBezTo>
                    <a:pt x="44" y="19"/>
                    <a:pt x="44" y="19"/>
                    <a:pt x="44" y="19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31" y="27"/>
                    <a:pt x="31" y="27"/>
                    <a:pt x="31" y="27"/>
                  </a:cubicBezTo>
                  <a:cubicBezTo>
                    <a:pt x="11" y="50"/>
                    <a:pt x="0" y="79"/>
                    <a:pt x="0" y="111"/>
                  </a:cubicBezTo>
                  <a:cubicBezTo>
                    <a:pt x="0" y="157"/>
                    <a:pt x="25" y="199"/>
                    <a:pt x="64" y="222"/>
                  </a:cubicBezTo>
                  <a:cubicBezTo>
                    <a:pt x="68" y="215"/>
                    <a:pt x="68" y="215"/>
                    <a:pt x="68" y="215"/>
                  </a:cubicBezTo>
                  <a:cubicBezTo>
                    <a:pt x="31" y="194"/>
                    <a:pt x="8" y="154"/>
                    <a:pt x="8" y="111"/>
                  </a:cubicBezTo>
                  <a:close/>
                  <a:moveTo>
                    <a:pt x="256" y="111"/>
                  </a:moveTo>
                  <a:cubicBezTo>
                    <a:pt x="256" y="65"/>
                    <a:pt x="231" y="23"/>
                    <a:pt x="192" y="0"/>
                  </a:cubicBezTo>
                  <a:cubicBezTo>
                    <a:pt x="188" y="7"/>
                    <a:pt x="188" y="7"/>
                    <a:pt x="188" y="7"/>
                  </a:cubicBezTo>
                  <a:cubicBezTo>
                    <a:pt x="225" y="28"/>
                    <a:pt x="248" y="68"/>
                    <a:pt x="248" y="111"/>
                  </a:cubicBezTo>
                  <a:cubicBezTo>
                    <a:pt x="248" y="140"/>
                    <a:pt x="238" y="168"/>
                    <a:pt x="220" y="189"/>
                  </a:cubicBezTo>
                  <a:cubicBezTo>
                    <a:pt x="220" y="171"/>
                    <a:pt x="220" y="171"/>
                    <a:pt x="220" y="171"/>
                  </a:cubicBezTo>
                  <a:cubicBezTo>
                    <a:pt x="212" y="171"/>
                    <a:pt x="212" y="171"/>
                    <a:pt x="212" y="171"/>
                  </a:cubicBezTo>
                  <a:cubicBezTo>
                    <a:pt x="212" y="203"/>
                    <a:pt x="212" y="203"/>
                    <a:pt x="212" y="203"/>
                  </a:cubicBezTo>
                  <a:cubicBezTo>
                    <a:pt x="244" y="203"/>
                    <a:pt x="244" y="203"/>
                    <a:pt x="244" y="203"/>
                  </a:cubicBezTo>
                  <a:cubicBezTo>
                    <a:pt x="244" y="195"/>
                    <a:pt x="244" y="195"/>
                    <a:pt x="244" y="195"/>
                  </a:cubicBezTo>
                  <a:cubicBezTo>
                    <a:pt x="225" y="195"/>
                    <a:pt x="225" y="195"/>
                    <a:pt x="225" y="195"/>
                  </a:cubicBezTo>
                  <a:cubicBezTo>
                    <a:pt x="245" y="172"/>
                    <a:pt x="256" y="143"/>
                    <a:pt x="256" y="111"/>
                  </a:cubicBezTo>
                  <a:close/>
                </a:path>
              </a:pathLst>
            </a:custGeom>
            <a:solidFill>
              <a:srgbClr val="295D76"/>
            </a:solidFill>
            <a:ln>
              <a:solidFill>
                <a:srgbClr val="295D76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2" name="Mobile phone with arrows ">
              <a:extLst>
                <a:ext uri="{FF2B5EF4-FFF2-40B4-BE49-F238E27FC236}">
                  <a16:creationId xmlns:a16="http://schemas.microsoft.com/office/drawing/2014/main" id="{4DC3B9AE-851A-1647-927A-82D70DA0E88B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1295426" y="4239335"/>
              <a:ext cx="207034" cy="348332"/>
            </a:xfrm>
            <a:custGeom>
              <a:avLst/>
              <a:gdLst>
                <a:gd name="T0" fmla="*/ 76 w 152"/>
                <a:gd name="T1" fmla="*/ 200 h 256"/>
                <a:gd name="T2" fmla="*/ 72 w 152"/>
                <a:gd name="T3" fmla="*/ 204 h 256"/>
                <a:gd name="T4" fmla="*/ 76 w 152"/>
                <a:gd name="T5" fmla="*/ 208 h 256"/>
                <a:gd name="T6" fmla="*/ 80 w 152"/>
                <a:gd name="T7" fmla="*/ 204 h 256"/>
                <a:gd name="T8" fmla="*/ 76 w 152"/>
                <a:gd name="T9" fmla="*/ 200 h 256"/>
                <a:gd name="T10" fmla="*/ 100 w 152"/>
                <a:gd name="T11" fmla="*/ 200 h 256"/>
                <a:gd name="T12" fmla="*/ 96 w 152"/>
                <a:gd name="T13" fmla="*/ 204 h 256"/>
                <a:gd name="T14" fmla="*/ 100 w 152"/>
                <a:gd name="T15" fmla="*/ 208 h 256"/>
                <a:gd name="T16" fmla="*/ 104 w 152"/>
                <a:gd name="T17" fmla="*/ 204 h 256"/>
                <a:gd name="T18" fmla="*/ 100 w 152"/>
                <a:gd name="T19" fmla="*/ 200 h 256"/>
                <a:gd name="T20" fmla="*/ 52 w 152"/>
                <a:gd name="T21" fmla="*/ 200 h 256"/>
                <a:gd name="T22" fmla="*/ 48 w 152"/>
                <a:gd name="T23" fmla="*/ 204 h 256"/>
                <a:gd name="T24" fmla="*/ 52 w 152"/>
                <a:gd name="T25" fmla="*/ 208 h 256"/>
                <a:gd name="T26" fmla="*/ 56 w 152"/>
                <a:gd name="T27" fmla="*/ 204 h 256"/>
                <a:gd name="T28" fmla="*/ 52 w 152"/>
                <a:gd name="T29" fmla="*/ 200 h 256"/>
                <a:gd name="T30" fmla="*/ 148 w 152"/>
                <a:gd name="T31" fmla="*/ 0 h 256"/>
                <a:gd name="T32" fmla="*/ 4 w 152"/>
                <a:gd name="T33" fmla="*/ 0 h 256"/>
                <a:gd name="T34" fmla="*/ 0 w 152"/>
                <a:gd name="T35" fmla="*/ 4 h 256"/>
                <a:gd name="T36" fmla="*/ 0 w 152"/>
                <a:gd name="T37" fmla="*/ 252 h 256"/>
                <a:gd name="T38" fmla="*/ 4 w 152"/>
                <a:gd name="T39" fmla="*/ 256 h 256"/>
                <a:gd name="T40" fmla="*/ 148 w 152"/>
                <a:gd name="T41" fmla="*/ 256 h 256"/>
                <a:gd name="T42" fmla="*/ 152 w 152"/>
                <a:gd name="T43" fmla="*/ 252 h 256"/>
                <a:gd name="T44" fmla="*/ 152 w 152"/>
                <a:gd name="T45" fmla="*/ 4 h 256"/>
                <a:gd name="T46" fmla="*/ 148 w 152"/>
                <a:gd name="T47" fmla="*/ 0 h 256"/>
                <a:gd name="T48" fmla="*/ 144 w 152"/>
                <a:gd name="T49" fmla="*/ 248 h 256"/>
                <a:gd name="T50" fmla="*/ 8 w 152"/>
                <a:gd name="T51" fmla="*/ 248 h 256"/>
                <a:gd name="T52" fmla="*/ 8 w 152"/>
                <a:gd name="T53" fmla="*/ 232 h 256"/>
                <a:gd name="T54" fmla="*/ 144 w 152"/>
                <a:gd name="T55" fmla="*/ 232 h 256"/>
                <a:gd name="T56" fmla="*/ 144 w 152"/>
                <a:gd name="T57" fmla="*/ 248 h 256"/>
                <a:gd name="T58" fmla="*/ 144 w 152"/>
                <a:gd name="T59" fmla="*/ 224 h 256"/>
                <a:gd name="T60" fmla="*/ 8 w 152"/>
                <a:gd name="T61" fmla="*/ 224 h 256"/>
                <a:gd name="T62" fmla="*/ 8 w 152"/>
                <a:gd name="T63" fmla="*/ 32 h 256"/>
                <a:gd name="T64" fmla="*/ 144 w 152"/>
                <a:gd name="T65" fmla="*/ 32 h 256"/>
                <a:gd name="T66" fmla="*/ 144 w 152"/>
                <a:gd name="T67" fmla="*/ 224 h 256"/>
                <a:gd name="T68" fmla="*/ 144 w 152"/>
                <a:gd name="T69" fmla="*/ 24 h 256"/>
                <a:gd name="T70" fmla="*/ 8 w 152"/>
                <a:gd name="T71" fmla="*/ 24 h 256"/>
                <a:gd name="T72" fmla="*/ 8 w 152"/>
                <a:gd name="T73" fmla="*/ 8 h 256"/>
                <a:gd name="T74" fmla="*/ 144 w 152"/>
                <a:gd name="T75" fmla="*/ 8 h 256"/>
                <a:gd name="T76" fmla="*/ 144 w 152"/>
                <a:gd name="T77" fmla="*/ 24 h 256"/>
                <a:gd name="T78" fmla="*/ 99 w 152"/>
                <a:gd name="T79" fmla="*/ 167 h 256"/>
                <a:gd name="T80" fmla="*/ 105 w 152"/>
                <a:gd name="T81" fmla="*/ 173 h 256"/>
                <a:gd name="T82" fmla="*/ 126 w 152"/>
                <a:gd name="T83" fmla="*/ 152 h 256"/>
                <a:gd name="T84" fmla="*/ 105 w 152"/>
                <a:gd name="T85" fmla="*/ 131 h 256"/>
                <a:gd name="T86" fmla="*/ 99 w 152"/>
                <a:gd name="T87" fmla="*/ 137 h 256"/>
                <a:gd name="T88" fmla="*/ 110 w 152"/>
                <a:gd name="T89" fmla="*/ 148 h 256"/>
                <a:gd name="T90" fmla="*/ 24 w 152"/>
                <a:gd name="T91" fmla="*/ 148 h 256"/>
                <a:gd name="T92" fmla="*/ 24 w 152"/>
                <a:gd name="T93" fmla="*/ 156 h 256"/>
                <a:gd name="T94" fmla="*/ 110 w 152"/>
                <a:gd name="T95" fmla="*/ 156 h 256"/>
                <a:gd name="T96" fmla="*/ 99 w 152"/>
                <a:gd name="T97" fmla="*/ 167 h 256"/>
                <a:gd name="T98" fmla="*/ 53 w 152"/>
                <a:gd name="T99" fmla="*/ 115 h 256"/>
                <a:gd name="T100" fmla="*/ 42 w 152"/>
                <a:gd name="T101" fmla="*/ 104 h 256"/>
                <a:gd name="T102" fmla="*/ 128 w 152"/>
                <a:gd name="T103" fmla="*/ 104 h 256"/>
                <a:gd name="T104" fmla="*/ 128 w 152"/>
                <a:gd name="T105" fmla="*/ 96 h 256"/>
                <a:gd name="T106" fmla="*/ 42 w 152"/>
                <a:gd name="T107" fmla="*/ 96 h 256"/>
                <a:gd name="T108" fmla="*/ 53 w 152"/>
                <a:gd name="T109" fmla="*/ 85 h 256"/>
                <a:gd name="T110" fmla="*/ 47 w 152"/>
                <a:gd name="T111" fmla="*/ 79 h 256"/>
                <a:gd name="T112" fmla="*/ 26 w 152"/>
                <a:gd name="T113" fmla="*/ 100 h 256"/>
                <a:gd name="T114" fmla="*/ 47 w 152"/>
                <a:gd name="T115" fmla="*/ 121 h 256"/>
                <a:gd name="T116" fmla="*/ 53 w 152"/>
                <a:gd name="T117" fmla="*/ 115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52" h="256">
                  <a:moveTo>
                    <a:pt x="76" y="200"/>
                  </a:moveTo>
                  <a:cubicBezTo>
                    <a:pt x="74" y="200"/>
                    <a:pt x="72" y="202"/>
                    <a:pt x="72" y="204"/>
                  </a:cubicBezTo>
                  <a:cubicBezTo>
                    <a:pt x="72" y="206"/>
                    <a:pt x="74" y="208"/>
                    <a:pt x="76" y="208"/>
                  </a:cubicBezTo>
                  <a:cubicBezTo>
                    <a:pt x="78" y="208"/>
                    <a:pt x="80" y="206"/>
                    <a:pt x="80" y="204"/>
                  </a:cubicBezTo>
                  <a:cubicBezTo>
                    <a:pt x="80" y="202"/>
                    <a:pt x="78" y="200"/>
                    <a:pt x="76" y="200"/>
                  </a:cubicBezTo>
                  <a:close/>
                  <a:moveTo>
                    <a:pt x="100" y="200"/>
                  </a:moveTo>
                  <a:cubicBezTo>
                    <a:pt x="98" y="200"/>
                    <a:pt x="96" y="202"/>
                    <a:pt x="96" y="204"/>
                  </a:cubicBezTo>
                  <a:cubicBezTo>
                    <a:pt x="96" y="206"/>
                    <a:pt x="98" y="208"/>
                    <a:pt x="100" y="208"/>
                  </a:cubicBezTo>
                  <a:cubicBezTo>
                    <a:pt x="102" y="208"/>
                    <a:pt x="104" y="206"/>
                    <a:pt x="104" y="204"/>
                  </a:cubicBezTo>
                  <a:cubicBezTo>
                    <a:pt x="104" y="202"/>
                    <a:pt x="102" y="200"/>
                    <a:pt x="100" y="200"/>
                  </a:cubicBezTo>
                  <a:close/>
                  <a:moveTo>
                    <a:pt x="52" y="200"/>
                  </a:moveTo>
                  <a:cubicBezTo>
                    <a:pt x="50" y="200"/>
                    <a:pt x="48" y="202"/>
                    <a:pt x="48" y="204"/>
                  </a:cubicBezTo>
                  <a:cubicBezTo>
                    <a:pt x="48" y="206"/>
                    <a:pt x="50" y="208"/>
                    <a:pt x="52" y="208"/>
                  </a:cubicBezTo>
                  <a:cubicBezTo>
                    <a:pt x="54" y="208"/>
                    <a:pt x="56" y="206"/>
                    <a:pt x="56" y="204"/>
                  </a:cubicBezTo>
                  <a:cubicBezTo>
                    <a:pt x="56" y="202"/>
                    <a:pt x="54" y="200"/>
                    <a:pt x="52" y="200"/>
                  </a:cubicBezTo>
                  <a:close/>
                  <a:moveTo>
                    <a:pt x="148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52"/>
                    <a:pt x="0" y="252"/>
                    <a:pt x="0" y="252"/>
                  </a:cubicBezTo>
                  <a:cubicBezTo>
                    <a:pt x="0" y="254"/>
                    <a:pt x="2" y="256"/>
                    <a:pt x="4" y="256"/>
                  </a:cubicBezTo>
                  <a:cubicBezTo>
                    <a:pt x="148" y="256"/>
                    <a:pt x="148" y="256"/>
                    <a:pt x="148" y="256"/>
                  </a:cubicBezTo>
                  <a:cubicBezTo>
                    <a:pt x="150" y="256"/>
                    <a:pt x="152" y="254"/>
                    <a:pt x="152" y="252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2"/>
                    <a:pt x="150" y="0"/>
                    <a:pt x="148" y="0"/>
                  </a:cubicBezTo>
                  <a:close/>
                  <a:moveTo>
                    <a:pt x="144" y="248"/>
                  </a:moveTo>
                  <a:cubicBezTo>
                    <a:pt x="8" y="248"/>
                    <a:pt x="8" y="248"/>
                    <a:pt x="8" y="248"/>
                  </a:cubicBezTo>
                  <a:cubicBezTo>
                    <a:pt x="8" y="232"/>
                    <a:pt x="8" y="232"/>
                    <a:pt x="8" y="232"/>
                  </a:cubicBezTo>
                  <a:cubicBezTo>
                    <a:pt x="144" y="232"/>
                    <a:pt x="144" y="232"/>
                    <a:pt x="144" y="232"/>
                  </a:cubicBezTo>
                  <a:lnTo>
                    <a:pt x="144" y="248"/>
                  </a:lnTo>
                  <a:close/>
                  <a:moveTo>
                    <a:pt x="144" y="224"/>
                  </a:moveTo>
                  <a:cubicBezTo>
                    <a:pt x="8" y="224"/>
                    <a:pt x="8" y="224"/>
                    <a:pt x="8" y="224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144" y="32"/>
                    <a:pt x="144" y="32"/>
                    <a:pt x="144" y="32"/>
                  </a:cubicBezTo>
                  <a:lnTo>
                    <a:pt x="144" y="224"/>
                  </a:lnTo>
                  <a:close/>
                  <a:moveTo>
                    <a:pt x="144" y="24"/>
                  </a:moveTo>
                  <a:cubicBezTo>
                    <a:pt x="8" y="24"/>
                    <a:pt x="8" y="24"/>
                    <a:pt x="8" y="24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144" y="8"/>
                    <a:pt x="144" y="8"/>
                    <a:pt x="144" y="8"/>
                  </a:cubicBezTo>
                  <a:lnTo>
                    <a:pt x="144" y="24"/>
                  </a:lnTo>
                  <a:close/>
                  <a:moveTo>
                    <a:pt x="99" y="167"/>
                  </a:moveTo>
                  <a:cubicBezTo>
                    <a:pt x="105" y="173"/>
                    <a:pt x="105" y="173"/>
                    <a:pt x="105" y="173"/>
                  </a:cubicBezTo>
                  <a:cubicBezTo>
                    <a:pt x="126" y="152"/>
                    <a:pt x="126" y="152"/>
                    <a:pt x="126" y="152"/>
                  </a:cubicBezTo>
                  <a:cubicBezTo>
                    <a:pt x="105" y="131"/>
                    <a:pt x="105" y="131"/>
                    <a:pt x="105" y="131"/>
                  </a:cubicBezTo>
                  <a:cubicBezTo>
                    <a:pt x="99" y="137"/>
                    <a:pt x="99" y="137"/>
                    <a:pt x="99" y="137"/>
                  </a:cubicBezTo>
                  <a:cubicBezTo>
                    <a:pt x="110" y="148"/>
                    <a:pt x="110" y="148"/>
                    <a:pt x="110" y="148"/>
                  </a:cubicBezTo>
                  <a:cubicBezTo>
                    <a:pt x="24" y="148"/>
                    <a:pt x="24" y="148"/>
                    <a:pt x="24" y="148"/>
                  </a:cubicBezTo>
                  <a:cubicBezTo>
                    <a:pt x="24" y="156"/>
                    <a:pt x="24" y="156"/>
                    <a:pt x="24" y="156"/>
                  </a:cubicBezTo>
                  <a:cubicBezTo>
                    <a:pt x="110" y="156"/>
                    <a:pt x="110" y="156"/>
                    <a:pt x="110" y="156"/>
                  </a:cubicBezTo>
                  <a:lnTo>
                    <a:pt x="99" y="167"/>
                  </a:lnTo>
                  <a:close/>
                  <a:moveTo>
                    <a:pt x="53" y="115"/>
                  </a:moveTo>
                  <a:cubicBezTo>
                    <a:pt x="42" y="104"/>
                    <a:pt x="42" y="104"/>
                    <a:pt x="42" y="104"/>
                  </a:cubicBezTo>
                  <a:cubicBezTo>
                    <a:pt x="128" y="104"/>
                    <a:pt x="128" y="104"/>
                    <a:pt x="128" y="104"/>
                  </a:cubicBezTo>
                  <a:cubicBezTo>
                    <a:pt x="128" y="96"/>
                    <a:pt x="128" y="96"/>
                    <a:pt x="128" y="96"/>
                  </a:cubicBezTo>
                  <a:cubicBezTo>
                    <a:pt x="42" y="96"/>
                    <a:pt x="42" y="96"/>
                    <a:pt x="42" y="96"/>
                  </a:cubicBezTo>
                  <a:cubicBezTo>
                    <a:pt x="53" y="85"/>
                    <a:pt x="53" y="85"/>
                    <a:pt x="53" y="85"/>
                  </a:cubicBezTo>
                  <a:cubicBezTo>
                    <a:pt x="47" y="79"/>
                    <a:pt x="47" y="79"/>
                    <a:pt x="47" y="79"/>
                  </a:cubicBezTo>
                  <a:cubicBezTo>
                    <a:pt x="26" y="100"/>
                    <a:pt x="26" y="100"/>
                    <a:pt x="26" y="100"/>
                  </a:cubicBezTo>
                  <a:cubicBezTo>
                    <a:pt x="47" y="121"/>
                    <a:pt x="47" y="121"/>
                    <a:pt x="47" y="121"/>
                  </a:cubicBezTo>
                  <a:lnTo>
                    <a:pt x="53" y="115"/>
                  </a:lnTo>
                  <a:close/>
                </a:path>
              </a:pathLst>
            </a:custGeom>
            <a:solidFill>
              <a:srgbClr val="295D76"/>
            </a:solidFill>
            <a:ln>
              <a:solidFill>
                <a:srgbClr val="295D76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3" name="Laptop">
              <a:extLst>
                <a:ext uri="{FF2B5EF4-FFF2-40B4-BE49-F238E27FC236}">
                  <a16:creationId xmlns:a16="http://schemas.microsoft.com/office/drawing/2014/main" id="{7A59A219-BA02-9440-97A6-E969B9C510F8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1219328" y="3513047"/>
              <a:ext cx="347067" cy="231791"/>
            </a:xfrm>
            <a:custGeom>
              <a:avLst/>
              <a:gdLst>
                <a:gd name="T0" fmla="*/ 283 w 310"/>
                <a:gd name="T1" fmla="*/ 172 h 208"/>
                <a:gd name="T2" fmla="*/ 262 w 310"/>
                <a:gd name="T3" fmla="*/ 0 h 208"/>
                <a:gd name="T4" fmla="*/ 27 w 310"/>
                <a:gd name="T5" fmla="*/ 21 h 208"/>
                <a:gd name="T6" fmla="*/ 4 w 310"/>
                <a:gd name="T7" fmla="*/ 172 h 208"/>
                <a:gd name="T8" fmla="*/ 31 w 310"/>
                <a:gd name="T9" fmla="*/ 208 h 208"/>
                <a:gd name="T10" fmla="*/ 310 w 310"/>
                <a:gd name="T11" fmla="*/ 176 h 208"/>
                <a:gd name="T12" fmla="*/ 48 w 310"/>
                <a:gd name="T13" fmla="*/ 8 h 208"/>
                <a:gd name="T14" fmla="*/ 275 w 310"/>
                <a:gd name="T15" fmla="*/ 20 h 208"/>
                <a:gd name="T16" fmla="*/ 48 w 310"/>
                <a:gd name="T17" fmla="*/ 8 h 208"/>
                <a:gd name="T18" fmla="*/ 275 w 310"/>
                <a:gd name="T19" fmla="*/ 28 h 208"/>
                <a:gd name="T20" fmla="*/ 35 w 310"/>
                <a:gd name="T21" fmla="*/ 172 h 208"/>
                <a:gd name="T22" fmla="*/ 279 w 310"/>
                <a:gd name="T23" fmla="*/ 200 h 208"/>
                <a:gd name="T24" fmla="*/ 8 w 310"/>
                <a:gd name="T25" fmla="*/ 180 h 208"/>
                <a:gd name="T26" fmla="*/ 279 w 310"/>
                <a:gd name="T27" fmla="*/ 200 h 208"/>
                <a:gd name="T28" fmla="*/ 59 w 310"/>
                <a:gd name="T29" fmla="*/ 64 h 208"/>
                <a:gd name="T30" fmla="*/ 71 w 310"/>
                <a:gd name="T31" fmla="*/ 52 h 208"/>
                <a:gd name="T32" fmla="*/ 51 w 310"/>
                <a:gd name="T33" fmla="*/ 44 h 208"/>
                <a:gd name="T34" fmla="*/ 59 w 310"/>
                <a:gd name="T35" fmla="*/ 136 h 208"/>
                <a:gd name="T36" fmla="*/ 51 w 310"/>
                <a:gd name="T37" fmla="*/ 156 h 208"/>
                <a:gd name="T38" fmla="*/ 71 w 310"/>
                <a:gd name="T39" fmla="*/ 148 h 208"/>
                <a:gd name="T40" fmla="*/ 59 w 310"/>
                <a:gd name="T41" fmla="*/ 136 h 208"/>
                <a:gd name="T42" fmla="*/ 139 w 310"/>
                <a:gd name="T43" fmla="*/ 148 h 208"/>
                <a:gd name="T44" fmla="*/ 159 w 310"/>
                <a:gd name="T45" fmla="*/ 156 h 208"/>
                <a:gd name="T46" fmla="*/ 151 w 310"/>
                <a:gd name="T47" fmla="*/ 136 h 208"/>
                <a:gd name="T48" fmla="*/ 139 w 310"/>
                <a:gd name="T49" fmla="*/ 52 h 208"/>
                <a:gd name="T50" fmla="*/ 151 w 310"/>
                <a:gd name="T51" fmla="*/ 64 h 208"/>
                <a:gd name="T52" fmla="*/ 159 w 310"/>
                <a:gd name="T53" fmla="*/ 44 h 208"/>
                <a:gd name="T54" fmla="*/ 139 w 310"/>
                <a:gd name="T55" fmla="*/ 52 h 208"/>
                <a:gd name="T56" fmla="*/ 259 w 310"/>
                <a:gd name="T57" fmla="*/ 92 h 208"/>
                <a:gd name="T58" fmla="*/ 175 w 310"/>
                <a:gd name="T59" fmla="*/ 84 h 208"/>
                <a:gd name="T60" fmla="*/ 175 w 310"/>
                <a:gd name="T61" fmla="*/ 120 h 208"/>
                <a:gd name="T62" fmla="*/ 235 w 310"/>
                <a:gd name="T63" fmla="*/ 112 h 208"/>
                <a:gd name="T64" fmla="*/ 175 w 310"/>
                <a:gd name="T65" fmla="*/ 120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10" h="208">
                  <a:moveTo>
                    <a:pt x="306" y="172"/>
                  </a:moveTo>
                  <a:cubicBezTo>
                    <a:pt x="283" y="172"/>
                    <a:pt x="283" y="172"/>
                    <a:pt x="283" y="172"/>
                  </a:cubicBezTo>
                  <a:cubicBezTo>
                    <a:pt x="283" y="21"/>
                    <a:pt x="283" y="21"/>
                    <a:pt x="283" y="21"/>
                  </a:cubicBezTo>
                  <a:cubicBezTo>
                    <a:pt x="283" y="10"/>
                    <a:pt x="273" y="0"/>
                    <a:pt x="262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37" y="0"/>
                    <a:pt x="27" y="10"/>
                    <a:pt x="27" y="21"/>
                  </a:cubicBezTo>
                  <a:cubicBezTo>
                    <a:pt x="27" y="172"/>
                    <a:pt x="27" y="172"/>
                    <a:pt x="27" y="172"/>
                  </a:cubicBezTo>
                  <a:cubicBezTo>
                    <a:pt x="4" y="172"/>
                    <a:pt x="4" y="172"/>
                    <a:pt x="4" y="172"/>
                  </a:cubicBezTo>
                  <a:cubicBezTo>
                    <a:pt x="1" y="172"/>
                    <a:pt x="0" y="174"/>
                    <a:pt x="0" y="176"/>
                  </a:cubicBezTo>
                  <a:cubicBezTo>
                    <a:pt x="0" y="194"/>
                    <a:pt x="14" y="208"/>
                    <a:pt x="31" y="208"/>
                  </a:cubicBezTo>
                  <a:cubicBezTo>
                    <a:pt x="279" y="208"/>
                    <a:pt x="279" y="208"/>
                    <a:pt x="279" y="208"/>
                  </a:cubicBezTo>
                  <a:cubicBezTo>
                    <a:pt x="296" y="208"/>
                    <a:pt x="310" y="194"/>
                    <a:pt x="310" y="176"/>
                  </a:cubicBezTo>
                  <a:cubicBezTo>
                    <a:pt x="310" y="174"/>
                    <a:pt x="309" y="172"/>
                    <a:pt x="306" y="172"/>
                  </a:cubicBezTo>
                  <a:close/>
                  <a:moveTo>
                    <a:pt x="48" y="8"/>
                  </a:moveTo>
                  <a:cubicBezTo>
                    <a:pt x="262" y="8"/>
                    <a:pt x="262" y="8"/>
                    <a:pt x="262" y="8"/>
                  </a:cubicBezTo>
                  <a:cubicBezTo>
                    <a:pt x="269" y="8"/>
                    <a:pt x="274" y="13"/>
                    <a:pt x="275" y="20"/>
                  </a:cubicBezTo>
                  <a:cubicBezTo>
                    <a:pt x="35" y="20"/>
                    <a:pt x="35" y="20"/>
                    <a:pt x="35" y="20"/>
                  </a:cubicBezTo>
                  <a:cubicBezTo>
                    <a:pt x="36" y="13"/>
                    <a:pt x="41" y="8"/>
                    <a:pt x="48" y="8"/>
                  </a:cubicBezTo>
                  <a:close/>
                  <a:moveTo>
                    <a:pt x="35" y="28"/>
                  </a:moveTo>
                  <a:cubicBezTo>
                    <a:pt x="275" y="28"/>
                    <a:pt x="275" y="28"/>
                    <a:pt x="275" y="28"/>
                  </a:cubicBezTo>
                  <a:cubicBezTo>
                    <a:pt x="275" y="172"/>
                    <a:pt x="275" y="172"/>
                    <a:pt x="275" y="172"/>
                  </a:cubicBezTo>
                  <a:cubicBezTo>
                    <a:pt x="35" y="172"/>
                    <a:pt x="35" y="172"/>
                    <a:pt x="35" y="172"/>
                  </a:cubicBezTo>
                  <a:lnTo>
                    <a:pt x="35" y="28"/>
                  </a:lnTo>
                  <a:close/>
                  <a:moveTo>
                    <a:pt x="279" y="200"/>
                  </a:moveTo>
                  <a:cubicBezTo>
                    <a:pt x="31" y="200"/>
                    <a:pt x="31" y="200"/>
                    <a:pt x="31" y="200"/>
                  </a:cubicBezTo>
                  <a:cubicBezTo>
                    <a:pt x="20" y="200"/>
                    <a:pt x="10" y="191"/>
                    <a:pt x="8" y="180"/>
                  </a:cubicBezTo>
                  <a:cubicBezTo>
                    <a:pt x="302" y="180"/>
                    <a:pt x="302" y="180"/>
                    <a:pt x="302" y="180"/>
                  </a:cubicBezTo>
                  <a:cubicBezTo>
                    <a:pt x="300" y="191"/>
                    <a:pt x="290" y="200"/>
                    <a:pt x="279" y="200"/>
                  </a:cubicBezTo>
                  <a:close/>
                  <a:moveTo>
                    <a:pt x="51" y="64"/>
                  </a:moveTo>
                  <a:cubicBezTo>
                    <a:pt x="59" y="64"/>
                    <a:pt x="59" y="64"/>
                    <a:pt x="59" y="64"/>
                  </a:cubicBezTo>
                  <a:cubicBezTo>
                    <a:pt x="59" y="52"/>
                    <a:pt x="59" y="52"/>
                    <a:pt x="59" y="52"/>
                  </a:cubicBezTo>
                  <a:cubicBezTo>
                    <a:pt x="71" y="52"/>
                    <a:pt x="71" y="52"/>
                    <a:pt x="71" y="52"/>
                  </a:cubicBezTo>
                  <a:cubicBezTo>
                    <a:pt x="71" y="44"/>
                    <a:pt x="71" y="44"/>
                    <a:pt x="71" y="44"/>
                  </a:cubicBezTo>
                  <a:cubicBezTo>
                    <a:pt x="51" y="44"/>
                    <a:pt x="51" y="44"/>
                    <a:pt x="51" y="44"/>
                  </a:cubicBezTo>
                  <a:lnTo>
                    <a:pt x="51" y="64"/>
                  </a:lnTo>
                  <a:close/>
                  <a:moveTo>
                    <a:pt x="59" y="136"/>
                  </a:moveTo>
                  <a:cubicBezTo>
                    <a:pt x="51" y="136"/>
                    <a:pt x="51" y="136"/>
                    <a:pt x="51" y="136"/>
                  </a:cubicBezTo>
                  <a:cubicBezTo>
                    <a:pt x="51" y="156"/>
                    <a:pt x="51" y="156"/>
                    <a:pt x="5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71" y="148"/>
                    <a:pt x="71" y="148"/>
                    <a:pt x="71" y="148"/>
                  </a:cubicBezTo>
                  <a:cubicBezTo>
                    <a:pt x="59" y="148"/>
                    <a:pt x="59" y="148"/>
                    <a:pt x="59" y="148"/>
                  </a:cubicBezTo>
                  <a:lnTo>
                    <a:pt x="59" y="136"/>
                  </a:lnTo>
                  <a:close/>
                  <a:moveTo>
                    <a:pt x="151" y="148"/>
                  </a:moveTo>
                  <a:cubicBezTo>
                    <a:pt x="139" y="148"/>
                    <a:pt x="139" y="148"/>
                    <a:pt x="139" y="148"/>
                  </a:cubicBezTo>
                  <a:cubicBezTo>
                    <a:pt x="139" y="156"/>
                    <a:pt x="139" y="156"/>
                    <a:pt x="139" y="156"/>
                  </a:cubicBezTo>
                  <a:cubicBezTo>
                    <a:pt x="159" y="156"/>
                    <a:pt x="159" y="156"/>
                    <a:pt x="159" y="156"/>
                  </a:cubicBezTo>
                  <a:cubicBezTo>
                    <a:pt x="159" y="136"/>
                    <a:pt x="159" y="136"/>
                    <a:pt x="159" y="136"/>
                  </a:cubicBezTo>
                  <a:cubicBezTo>
                    <a:pt x="151" y="136"/>
                    <a:pt x="151" y="136"/>
                    <a:pt x="151" y="136"/>
                  </a:cubicBezTo>
                  <a:lnTo>
                    <a:pt x="151" y="148"/>
                  </a:lnTo>
                  <a:close/>
                  <a:moveTo>
                    <a:pt x="139" y="52"/>
                  </a:moveTo>
                  <a:cubicBezTo>
                    <a:pt x="151" y="52"/>
                    <a:pt x="151" y="52"/>
                    <a:pt x="151" y="52"/>
                  </a:cubicBezTo>
                  <a:cubicBezTo>
                    <a:pt x="151" y="64"/>
                    <a:pt x="151" y="64"/>
                    <a:pt x="151" y="64"/>
                  </a:cubicBezTo>
                  <a:cubicBezTo>
                    <a:pt x="159" y="64"/>
                    <a:pt x="159" y="64"/>
                    <a:pt x="159" y="64"/>
                  </a:cubicBezTo>
                  <a:cubicBezTo>
                    <a:pt x="159" y="44"/>
                    <a:pt x="159" y="44"/>
                    <a:pt x="159" y="44"/>
                  </a:cubicBezTo>
                  <a:cubicBezTo>
                    <a:pt x="139" y="44"/>
                    <a:pt x="139" y="44"/>
                    <a:pt x="139" y="44"/>
                  </a:cubicBezTo>
                  <a:lnTo>
                    <a:pt x="139" y="52"/>
                  </a:lnTo>
                  <a:close/>
                  <a:moveTo>
                    <a:pt x="175" y="92"/>
                  </a:moveTo>
                  <a:cubicBezTo>
                    <a:pt x="259" y="92"/>
                    <a:pt x="259" y="92"/>
                    <a:pt x="259" y="92"/>
                  </a:cubicBezTo>
                  <a:cubicBezTo>
                    <a:pt x="259" y="84"/>
                    <a:pt x="259" y="84"/>
                    <a:pt x="259" y="84"/>
                  </a:cubicBezTo>
                  <a:cubicBezTo>
                    <a:pt x="175" y="84"/>
                    <a:pt x="175" y="84"/>
                    <a:pt x="175" y="84"/>
                  </a:cubicBezTo>
                  <a:lnTo>
                    <a:pt x="175" y="92"/>
                  </a:lnTo>
                  <a:close/>
                  <a:moveTo>
                    <a:pt x="175" y="120"/>
                  </a:moveTo>
                  <a:cubicBezTo>
                    <a:pt x="235" y="120"/>
                    <a:pt x="235" y="120"/>
                    <a:pt x="235" y="120"/>
                  </a:cubicBezTo>
                  <a:cubicBezTo>
                    <a:pt x="235" y="112"/>
                    <a:pt x="235" y="112"/>
                    <a:pt x="235" y="112"/>
                  </a:cubicBezTo>
                  <a:cubicBezTo>
                    <a:pt x="175" y="112"/>
                    <a:pt x="175" y="112"/>
                    <a:pt x="175" y="112"/>
                  </a:cubicBezTo>
                  <a:lnTo>
                    <a:pt x="175" y="120"/>
                  </a:lnTo>
                  <a:close/>
                </a:path>
              </a:pathLst>
            </a:custGeom>
            <a:solidFill>
              <a:srgbClr val="295D76"/>
            </a:solidFill>
            <a:ln>
              <a:solidFill>
                <a:srgbClr val="295D76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4" name="Structure">
              <a:extLst>
                <a:ext uri="{FF2B5EF4-FFF2-40B4-BE49-F238E27FC236}">
                  <a16:creationId xmlns:a16="http://schemas.microsoft.com/office/drawing/2014/main" id="{CB2EC3C9-6142-2940-A182-EBB49D730F5E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1199094" y="5840174"/>
              <a:ext cx="310552" cy="309210"/>
            </a:xfrm>
            <a:custGeom>
              <a:avLst/>
              <a:gdLst>
                <a:gd name="T0" fmla="*/ 168 w 256"/>
                <a:gd name="T1" fmla="*/ 48 h 256"/>
                <a:gd name="T2" fmla="*/ 165 w 256"/>
                <a:gd name="T3" fmla="*/ 49 h 256"/>
                <a:gd name="T4" fmla="*/ 128 w 256"/>
                <a:gd name="T5" fmla="*/ 86 h 256"/>
                <a:gd name="T6" fmla="*/ 128 w 256"/>
                <a:gd name="T7" fmla="*/ 88 h 256"/>
                <a:gd name="T8" fmla="*/ 36 w 256"/>
                <a:gd name="T9" fmla="*/ 124 h 256"/>
                <a:gd name="T10" fmla="*/ 0 w 256"/>
                <a:gd name="T11" fmla="*/ 128 h 256"/>
                <a:gd name="T12" fmla="*/ 36 w 256"/>
                <a:gd name="T13" fmla="*/ 132 h 256"/>
                <a:gd name="T14" fmla="*/ 128 w 256"/>
                <a:gd name="T15" fmla="*/ 204 h 256"/>
                <a:gd name="T16" fmla="*/ 252 w 256"/>
                <a:gd name="T17" fmla="*/ 208 h 256"/>
                <a:gd name="T18" fmla="*/ 256 w 256"/>
                <a:gd name="T19" fmla="*/ 52 h 256"/>
                <a:gd name="T20" fmla="*/ 18 w 256"/>
                <a:gd name="T21" fmla="*/ 138 h 256"/>
                <a:gd name="T22" fmla="*/ 18 w 256"/>
                <a:gd name="T23" fmla="*/ 118 h 256"/>
                <a:gd name="T24" fmla="*/ 18 w 256"/>
                <a:gd name="T25" fmla="*/ 138 h 256"/>
                <a:gd name="T26" fmla="*/ 164 w 256"/>
                <a:gd name="T27" fmla="*/ 84 h 256"/>
                <a:gd name="T28" fmla="*/ 164 w 256"/>
                <a:gd name="T29" fmla="*/ 62 h 256"/>
                <a:gd name="T30" fmla="*/ 136 w 256"/>
                <a:gd name="T31" fmla="*/ 200 h 256"/>
                <a:gd name="T32" fmla="*/ 136 w 256"/>
                <a:gd name="T33" fmla="*/ 128 h 256"/>
                <a:gd name="T34" fmla="*/ 136 w 256"/>
                <a:gd name="T35" fmla="*/ 92 h 256"/>
                <a:gd name="T36" fmla="*/ 172 w 256"/>
                <a:gd name="T37" fmla="*/ 88 h 256"/>
                <a:gd name="T38" fmla="*/ 248 w 256"/>
                <a:gd name="T39" fmla="*/ 56 h 256"/>
                <a:gd name="T40" fmla="*/ 18 w 256"/>
                <a:gd name="T41" fmla="*/ 92 h 256"/>
                <a:gd name="T42" fmla="*/ 34 w 256"/>
                <a:gd name="T43" fmla="*/ 66 h 256"/>
                <a:gd name="T44" fmla="*/ 132 w 256"/>
                <a:gd name="T45" fmla="*/ 8 h 256"/>
                <a:gd name="T46" fmla="*/ 90 w 256"/>
                <a:gd name="T47" fmla="*/ 0 h 256"/>
                <a:gd name="T48" fmla="*/ 29 w 256"/>
                <a:gd name="T49" fmla="*/ 60 h 256"/>
                <a:gd name="T50" fmla="*/ 0 w 256"/>
                <a:gd name="T51" fmla="*/ 74 h 256"/>
                <a:gd name="T52" fmla="*/ 18 w 256"/>
                <a:gd name="T53" fmla="*/ 64 h 256"/>
                <a:gd name="T54" fmla="*/ 18 w 256"/>
                <a:gd name="T55" fmla="*/ 84 h 256"/>
                <a:gd name="T56" fmla="*/ 18 w 256"/>
                <a:gd name="T57" fmla="*/ 64 h 256"/>
                <a:gd name="T58" fmla="*/ 144 w 256"/>
                <a:gd name="T59" fmla="*/ 0 h 256"/>
                <a:gd name="T60" fmla="*/ 156 w 256"/>
                <a:gd name="T61" fmla="*/ 8 h 256"/>
                <a:gd name="T62" fmla="*/ 180 w 256"/>
                <a:gd name="T63" fmla="*/ 0 h 256"/>
                <a:gd name="T64" fmla="*/ 168 w 256"/>
                <a:gd name="T65" fmla="*/ 8 h 256"/>
                <a:gd name="T66" fmla="*/ 180 w 256"/>
                <a:gd name="T67" fmla="*/ 0 h 256"/>
                <a:gd name="T68" fmla="*/ 192 w 256"/>
                <a:gd name="T69" fmla="*/ 0 h 256"/>
                <a:gd name="T70" fmla="*/ 204 w 256"/>
                <a:gd name="T71" fmla="*/ 8 h 256"/>
                <a:gd name="T72" fmla="*/ 228 w 256"/>
                <a:gd name="T73" fmla="*/ 0 h 256"/>
                <a:gd name="T74" fmla="*/ 216 w 256"/>
                <a:gd name="T75" fmla="*/ 8 h 256"/>
                <a:gd name="T76" fmla="*/ 228 w 256"/>
                <a:gd name="T77" fmla="*/ 0 h 256"/>
                <a:gd name="T78" fmla="*/ 36 w 256"/>
                <a:gd name="T79" fmla="*/ 182 h 256"/>
                <a:gd name="T80" fmla="*/ 0 w 256"/>
                <a:gd name="T81" fmla="*/ 182 h 256"/>
                <a:gd name="T82" fmla="*/ 29 w 256"/>
                <a:gd name="T83" fmla="*/ 196 h 256"/>
                <a:gd name="T84" fmla="*/ 90 w 256"/>
                <a:gd name="T85" fmla="*/ 256 h 256"/>
                <a:gd name="T86" fmla="*/ 132 w 256"/>
                <a:gd name="T87" fmla="*/ 248 h 256"/>
                <a:gd name="T88" fmla="*/ 34 w 256"/>
                <a:gd name="T89" fmla="*/ 190 h 256"/>
                <a:gd name="T90" fmla="*/ 8 w 256"/>
                <a:gd name="T91" fmla="*/ 182 h 256"/>
                <a:gd name="T92" fmla="*/ 28 w 256"/>
                <a:gd name="T93" fmla="*/ 182 h 256"/>
                <a:gd name="T94" fmla="*/ 144 w 256"/>
                <a:gd name="T95" fmla="*/ 256 h 256"/>
                <a:gd name="T96" fmla="*/ 156 w 256"/>
                <a:gd name="T97" fmla="*/ 248 h 256"/>
                <a:gd name="T98" fmla="*/ 144 w 256"/>
                <a:gd name="T99" fmla="*/ 256 h 256"/>
                <a:gd name="T100" fmla="*/ 180 w 256"/>
                <a:gd name="T101" fmla="*/ 256 h 256"/>
                <a:gd name="T102" fmla="*/ 168 w 256"/>
                <a:gd name="T103" fmla="*/ 248 h 256"/>
                <a:gd name="T104" fmla="*/ 192 w 256"/>
                <a:gd name="T105" fmla="*/ 256 h 256"/>
                <a:gd name="T106" fmla="*/ 204 w 256"/>
                <a:gd name="T107" fmla="*/ 248 h 256"/>
                <a:gd name="T108" fmla="*/ 192 w 256"/>
                <a:gd name="T109" fmla="*/ 256 h 256"/>
                <a:gd name="T110" fmla="*/ 228 w 256"/>
                <a:gd name="T111" fmla="*/ 256 h 256"/>
                <a:gd name="T112" fmla="*/ 216 w 256"/>
                <a:gd name="T113" fmla="*/ 248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56" h="256">
                  <a:moveTo>
                    <a:pt x="252" y="48"/>
                  </a:moveTo>
                  <a:cubicBezTo>
                    <a:pt x="168" y="48"/>
                    <a:pt x="168" y="48"/>
                    <a:pt x="168" y="48"/>
                  </a:cubicBezTo>
                  <a:cubicBezTo>
                    <a:pt x="167" y="48"/>
                    <a:pt x="167" y="48"/>
                    <a:pt x="166" y="48"/>
                  </a:cubicBezTo>
                  <a:cubicBezTo>
                    <a:pt x="166" y="49"/>
                    <a:pt x="166" y="49"/>
                    <a:pt x="165" y="49"/>
                  </a:cubicBezTo>
                  <a:cubicBezTo>
                    <a:pt x="129" y="85"/>
                    <a:pt x="129" y="85"/>
                    <a:pt x="129" y="85"/>
                  </a:cubicBezTo>
                  <a:cubicBezTo>
                    <a:pt x="129" y="86"/>
                    <a:pt x="129" y="86"/>
                    <a:pt x="128" y="86"/>
                  </a:cubicBezTo>
                  <a:cubicBezTo>
                    <a:pt x="128" y="87"/>
                    <a:pt x="128" y="87"/>
                    <a:pt x="128" y="88"/>
                  </a:cubicBezTo>
                  <a:cubicBezTo>
                    <a:pt x="128" y="88"/>
                    <a:pt x="128" y="88"/>
                    <a:pt x="128" y="88"/>
                  </a:cubicBezTo>
                  <a:cubicBezTo>
                    <a:pt x="128" y="124"/>
                    <a:pt x="128" y="124"/>
                    <a:pt x="128" y="124"/>
                  </a:cubicBezTo>
                  <a:cubicBezTo>
                    <a:pt x="36" y="124"/>
                    <a:pt x="36" y="124"/>
                    <a:pt x="36" y="124"/>
                  </a:cubicBezTo>
                  <a:cubicBezTo>
                    <a:pt x="34" y="116"/>
                    <a:pt x="27" y="110"/>
                    <a:pt x="18" y="110"/>
                  </a:cubicBezTo>
                  <a:cubicBezTo>
                    <a:pt x="8" y="110"/>
                    <a:pt x="0" y="118"/>
                    <a:pt x="0" y="128"/>
                  </a:cubicBezTo>
                  <a:cubicBezTo>
                    <a:pt x="0" y="138"/>
                    <a:pt x="8" y="146"/>
                    <a:pt x="18" y="146"/>
                  </a:cubicBezTo>
                  <a:cubicBezTo>
                    <a:pt x="27" y="146"/>
                    <a:pt x="34" y="140"/>
                    <a:pt x="36" y="132"/>
                  </a:cubicBezTo>
                  <a:cubicBezTo>
                    <a:pt x="128" y="132"/>
                    <a:pt x="128" y="132"/>
                    <a:pt x="128" y="132"/>
                  </a:cubicBezTo>
                  <a:cubicBezTo>
                    <a:pt x="128" y="204"/>
                    <a:pt x="128" y="204"/>
                    <a:pt x="128" y="204"/>
                  </a:cubicBezTo>
                  <a:cubicBezTo>
                    <a:pt x="128" y="206"/>
                    <a:pt x="130" y="208"/>
                    <a:pt x="132" y="208"/>
                  </a:cubicBezTo>
                  <a:cubicBezTo>
                    <a:pt x="252" y="208"/>
                    <a:pt x="252" y="208"/>
                    <a:pt x="252" y="208"/>
                  </a:cubicBezTo>
                  <a:cubicBezTo>
                    <a:pt x="254" y="208"/>
                    <a:pt x="256" y="206"/>
                    <a:pt x="256" y="204"/>
                  </a:cubicBezTo>
                  <a:cubicBezTo>
                    <a:pt x="256" y="52"/>
                    <a:pt x="256" y="52"/>
                    <a:pt x="256" y="52"/>
                  </a:cubicBezTo>
                  <a:cubicBezTo>
                    <a:pt x="256" y="50"/>
                    <a:pt x="254" y="48"/>
                    <a:pt x="252" y="48"/>
                  </a:cubicBezTo>
                  <a:close/>
                  <a:moveTo>
                    <a:pt x="18" y="138"/>
                  </a:moveTo>
                  <a:cubicBezTo>
                    <a:pt x="12" y="138"/>
                    <a:pt x="8" y="134"/>
                    <a:pt x="8" y="128"/>
                  </a:cubicBezTo>
                  <a:cubicBezTo>
                    <a:pt x="8" y="122"/>
                    <a:pt x="12" y="118"/>
                    <a:pt x="18" y="118"/>
                  </a:cubicBezTo>
                  <a:cubicBezTo>
                    <a:pt x="24" y="118"/>
                    <a:pt x="28" y="122"/>
                    <a:pt x="28" y="128"/>
                  </a:cubicBezTo>
                  <a:cubicBezTo>
                    <a:pt x="28" y="134"/>
                    <a:pt x="24" y="138"/>
                    <a:pt x="18" y="138"/>
                  </a:cubicBezTo>
                  <a:close/>
                  <a:moveTo>
                    <a:pt x="164" y="62"/>
                  </a:moveTo>
                  <a:cubicBezTo>
                    <a:pt x="164" y="84"/>
                    <a:pt x="164" y="84"/>
                    <a:pt x="164" y="84"/>
                  </a:cubicBezTo>
                  <a:cubicBezTo>
                    <a:pt x="142" y="84"/>
                    <a:pt x="142" y="84"/>
                    <a:pt x="142" y="84"/>
                  </a:cubicBezTo>
                  <a:lnTo>
                    <a:pt x="164" y="62"/>
                  </a:lnTo>
                  <a:close/>
                  <a:moveTo>
                    <a:pt x="248" y="200"/>
                  </a:moveTo>
                  <a:cubicBezTo>
                    <a:pt x="136" y="200"/>
                    <a:pt x="136" y="200"/>
                    <a:pt x="136" y="200"/>
                  </a:cubicBezTo>
                  <a:cubicBezTo>
                    <a:pt x="136" y="128"/>
                    <a:pt x="136" y="128"/>
                    <a:pt x="136" y="128"/>
                  </a:cubicBezTo>
                  <a:cubicBezTo>
                    <a:pt x="136" y="128"/>
                    <a:pt x="136" y="128"/>
                    <a:pt x="136" y="128"/>
                  </a:cubicBezTo>
                  <a:cubicBezTo>
                    <a:pt x="136" y="128"/>
                    <a:pt x="136" y="128"/>
                    <a:pt x="136" y="128"/>
                  </a:cubicBezTo>
                  <a:cubicBezTo>
                    <a:pt x="136" y="92"/>
                    <a:pt x="136" y="92"/>
                    <a:pt x="136" y="92"/>
                  </a:cubicBezTo>
                  <a:cubicBezTo>
                    <a:pt x="168" y="92"/>
                    <a:pt x="168" y="92"/>
                    <a:pt x="168" y="92"/>
                  </a:cubicBezTo>
                  <a:cubicBezTo>
                    <a:pt x="170" y="92"/>
                    <a:pt x="172" y="90"/>
                    <a:pt x="172" y="88"/>
                  </a:cubicBezTo>
                  <a:cubicBezTo>
                    <a:pt x="172" y="56"/>
                    <a:pt x="172" y="56"/>
                    <a:pt x="172" y="56"/>
                  </a:cubicBezTo>
                  <a:cubicBezTo>
                    <a:pt x="248" y="56"/>
                    <a:pt x="248" y="56"/>
                    <a:pt x="248" y="56"/>
                  </a:cubicBezTo>
                  <a:lnTo>
                    <a:pt x="248" y="200"/>
                  </a:lnTo>
                  <a:close/>
                  <a:moveTo>
                    <a:pt x="18" y="92"/>
                  </a:moveTo>
                  <a:cubicBezTo>
                    <a:pt x="28" y="92"/>
                    <a:pt x="36" y="84"/>
                    <a:pt x="36" y="74"/>
                  </a:cubicBezTo>
                  <a:cubicBezTo>
                    <a:pt x="36" y="71"/>
                    <a:pt x="35" y="68"/>
                    <a:pt x="34" y="66"/>
                  </a:cubicBezTo>
                  <a:cubicBezTo>
                    <a:pt x="92" y="8"/>
                    <a:pt x="92" y="8"/>
                    <a:pt x="92" y="8"/>
                  </a:cubicBezTo>
                  <a:cubicBezTo>
                    <a:pt x="132" y="8"/>
                    <a:pt x="132" y="8"/>
                    <a:pt x="132" y="8"/>
                  </a:cubicBezTo>
                  <a:cubicBezTo>
                    <a:pt x="132" y="0"/>
                    <a:pt x="132" y="0"/>
                    <a:pt x="132" y="0"/>
                  </a:cubicBezTo>
                  <a:cubicBezTo>
                    <a:pt x="90" y="0"/>
                    <a:pt x="90" y="0"/>
                    <a:pt x="90" y="0"/>
                  </a:cubicBezTo>
                  <a:cubicBezTo>
                    <a:pt x="89" y="0"/>
                    <a:pt x="88" y="0"/>
                    <a:pt x="87" y="1"/>
                  </a:cubicBezTo>
                  <a:cubicBezTo>
                    <a:pt x="29" y="60"/>
                    <a:pt x="29" y="60"/>
                    <a:pt x="29" y="60"/>
                  </a:cubicBezTo>
                  <a:cubicBezTo>
                    <a:pt x="26" y="57"/>
                    <a:pt x="22" y="56"/>
                    <a:pt x="18" y="56"/>
                  </a:cubicBezTo>
                  <a:cubicBezTo>
                    <a:pt x="8" y="56"/>
                    <a:pt x="0" y="64"/>
                    <a:pt x="0" y="74"/>
                  </a:cubicBezTo>
                  <a:cubicBezTo>
                    <a:pt x="0" y="84"/>
                    <a:pt x="8" y="92"/>
                    <a:pt x="18" y="92"/>
                  </a:cubicBezTo>
                  <a:close/>
                  <a:moveTo>
                    <a:pt x="18" y="64"/>
                  </a:moveTo>
                  <a:cubicBezTo>
                    <a:pt x="24" y="64"/>
                    <a:pt x="28" y="68"/>
                    <a:pt x="28" y="74"/>
                  </a:cubicBezTo>
                  <a:cubicBezTo>
                    <a:pt x="28" y="80"/>
                    <a:pt x="24" y="84"/>
                    <a:pt x="18" y="84"/>
                  </a:cubicBezTo>
                  <a:cubicBezTo>
                    <a:pt x="12" y="84"/>
                    <a:pt x="8" y="80"/>
                    <a:pt x="8" y="74"/>
                  </a:cubicBezTo>
                  <a:cubicBezTo>
                    <a:pt x="8" y="68"/>
                    <a:pt x="12" y="64"/>
                    <a:pt x="18" y="64"/>
                  </a:cubicBezTo>
                  <a:close/>
                  <a:moveTo>
                    <a:pt x="156" y="0"/>
                  </a:moveTo>
                  <a:cubicBezTo>
                    <a:pt x="144" y="0"/>
                    <a:pt x="144" y="0"/>
                    <a:pt x="144" y="0"/>
                  </a:cubicBezTo>
                  <a:cubicBezTo>
                    <a:pt x="144" y="8"/>
                    <a:pt x="144" y="8"/>
                    <a:pt x="144" y="8"/>
                  </a:cubicBezTo>
                  <a:cubicBezTo>
                    <a:pt x="156" y="8"/>
                    <a:pt x="156" y="8"/>
                    <a:pt x="156" y="8"/>
                  </a:cubicBezTo>
                  <a:lnTo>
                    <a:pt x="156" y="0"/>
                  </a:lnTo>
                  <a:close/>
                  <a:moveTo>
                    <a:pt x="180" y="0"/>
                  </a:moveTo>
                  <a:cubicBezTo>
                    <a:pt x="168" y="0"/>
                    <a:pt x="168" y="0"/>
                    <a:pt x="168" y="0"/>
                  </a:cubicBezTo>
                  <a:cubicBezTo>
                    <a:pt x="168" y="8"/>
                    <a:pt x="168" y="8"/>
                    <a:pt x="168" y="8"/>
                  </a:cubicBezTo>
                  <a:cubicBezTo>
                    <a:pt x="180" y="8"/>
                    <a:pt x="180" y="8"/>
                    <a:pt x="180" y="8"/>
                  </a:cubicBezTo>
                  <a:lnTo>
                    <a:pt x="180" y="0"/>
                  </a:lnTo>
                  <a:close/>
                  <a:moveTo>
                    <a:pt x="204" y="0"/>
                  </a:moveTo>
                  <a:cubicBezTo>
                    <a:pt x="192" y="0"/>
                    <a:pt x="192" y="0"/>
                    <a:pt x="192" y="0"/>
                  </a:cubicBezTo>
                  <a:cubicBezTo>
                    <a:pt x="192" y="8"/>
                    <a:pt x="192" y="8"/>
                    <a:pt x="192" y="8"/>
                  </a:cubicBezTo>
                  <a:cubicBezTo>
                    <a:pt x="204" y="8"/>
                    <a:pt x="204" y="8"/>
                    <a:pt x="204" y="8"/>
                  </a:cubicBezTo>
                  <a:lnTo>
                    <a:pt x="204" y="0"/>
                  </a:lnTo>
                  <a:close/>
                  <a:moveTo>
                    <a:pt x="228" y="0"/>
                  </a:moveTo>
                  <a:cubicBezTo>
                    <a:pt x="216" y="0"/>
                    <a:pt x="216" y="0"/>
                    <a:pt x="216" y="0"/>
                  </a:cubicBezTo>
                  <a:cubicBezTo>
                    <a:pt x="216" y="8"/>
                    <a:pt x="216" y="8"/>
                    <a:pt x="216" y="8"/>
                  </a:cubicBezTo>
                  <a:cubicBezTo>
                    <a:pt x="228" y="8"/>
                    <a:pt x="228" y="8"/>
                    <a:pt x="228" y="8"/>
                  </a:cubicBezTo>
                  <a:lnTo>
                    <a:pt x="228" y="0"/>
                  </a:lnTo>
                  <a:close/>
                  <a:moveTo>
                    <a:pt x="34" y="190"/>
                  </a:moveTo>
                  <a:cubicBezTo>
                    <a:pt x="35" y="188"/>
                    <a:pt x="36" y="185"/>
                    <a:pt x="36" y="182"/>
                  </a:cubicBezTo>
                  <a:cubicBezTo>
                    <a:pt x="36" y="172"/>
                    <a:pt x="28" y="164"/>
                    <a:pt x="18" y="164"/>
                  </a:cubicBezTo>
                  <a:cubicBezTo>
                    <a:pt x="8" y="164"/>
                    <a:pt x="0" y="172"/>
                    <a:pt x="0" y="182"/>
                  </a:cubicBezTo>
                  <a:cubicBezTo>
                    <a:pt x="0" y="192"/>
                    <a:pt x="8" y="200"/>
                    <a:pt x="18" y="200"/>
                  </a:cubicBezTo>
                  <a:cubicBezTo>
                    <a:pt x="22" y="200"/>
                    <a:pt x="26" y="199"/>
                    <a:pt x="29" y="196"/>
                  </a:cubicBezTo>
                  <a:cubicBezTo>
                    <a:pt x="87" y="255"/>
                    <a:pt x="87" y="255"/>
                    <a:pt x="87" y="255"/>
                  </a:cubicBezTo>
                  <a:cubicBezTo>
                    <a:pt x="88" y="256"/>
                    <a:pt x="89" y="256"/>
                    <a:pt x="90" y="256"/>
                  </a:cubicBezTo>
                  <a:cubicBezTo>
                    <a:pt x="132" y="256"/>
                    <a:pt x="132" y="256"/>
                    <a:pt x="132" y="256"/>
                  </a:cubicBezTo>
                  <a:cubicBezTo>
                    <a:pt x="132" y="248"/>
                    <a:pt x="132" y="248"/>
                    <a:pt x="132" y="248"/>
                  </a:cubicBezTo>
                  <a:cubicBezTo>
                    <a:pt x="92" y="248"/>
                    <a:pt x="92" y="248"/>
                    <a:pt x="92" y="248"/>
                  </a:cubicBezTo>
                  <a:lnTo>
                    <a:pt x="34" y="190"/>
                  </a:lnTo>
                  <a:close/>
                  <a:moveTo>
                    <a:pt x="18" y="192"/>
                  </a:moveTo>
                  <a:cubicBezTo>
                    <a:pt x="12" y="192"/>
                    <a:pt x="8" y="188"/>
                    <a:pt x="8" y="182"/>
                  </a:cubicBezTo>
                  <a:cubicBezTo>
                    <a:pt x="8" y="176"/>
                    <a:pt x="12" y="172"/>
                    <a:pt x="18" y="172"/>
                  </a:cubicBezTo>
                  <a:cubicBezTo>
                    <a:pt x="24" y="172"/>
                    <a:pt x="28" y="176"/>
                    <a:pt x="28" y="182"/>
                  </a:cubicBezTo>
                  <a:cubicBezTo>
                    <a:pt x="28" y="188"/>
                    <a:pt x="24" y="192"/>
                    <a:pt x="18" y="192"/>
                  </a:cubicBezTo>
                  <a:close/>
                  <a:moveTo>
                    <a:pt x="144" y="256"/>
                  </a:moveTo>
                  <a:cubicBezTo>
                    <a:pt x="156" y="256"/>
                    <a:pt x="156" y="256"/>
                    <a:pt x="156" y="256"/>
                  </a:cubicBezTo>
                  <a:cubicBezTo>
                    <a:pt x="156" y="248"/>
                    <a:pt x="156" y="248"/>
                    <a:pt x="156" y="248"/>
                  </a:cubicBezTo>
                  <a:cubicBezTo>
                    <a:pt x="144" y="248"/>
                    <a:pt x="144" y="248"/>
                    <a:pt x="144" y="248"/>
                  </a:cubicBezTo>
                  <a:lnTo>
                    <a:pt x="144" y="256"/>
                  </a:lnTo>
                  <a:close/>
                  <a:moveTo>
                    <a:pt x="168" y="256"/>
                  </a:moveTo>
                  <a:cubicBezTo>
                    <a:pt x="180" y="256"/>
                    <a:pt x="180" y="256"/>
                    <a:pt x="180" y="256"/>
                  </a:cubicBezTo>
                  <a:cubicBezTo>
                    <a:pt x="180" y="248"/>
                    <a:pt x="180" y="248"/>
                    <a:pt x="180" y="248"/>
                  </a:cubicBezTo>
                  <a:cubicBezTo>
                    <a:pt x="168" y="248"/>
                    <a:pt x="168" y="248"/>
                    <a:pt x="168" y="248"/>
                  </a:cubicBezTo>
                  <a:lnTo>
                    <a:pt x="168" y="256"/>
                  </a:lnTo>
                  <a:close/>
                  <a:moveTo>
                    <a:pt x="192" y="256"/>
                  </a:moveTo>
                  <a:cubicBezTo>
                    <a:pt x="204" y="256"/>
                    <a:pt x="204" y="256"/>
                    <a:pt x="204" y="256"/>
                  </a:cubicBezTo>
                  <a:cubicBezTo>
                    <a:pt x="204" y="248"/>
                    <a:pt x="204" y="248"/>
                    <a:pt x="204" y="248"/>
                  </a:cubicBezTo>
                  <a:cubicBezTo>
                    <a:pt x="192" y="248"/>
                    <a:pt x="192" y="248"/>
                    <a:pt x="192" y="248"/>
                  </a:cubicBezTo>
                  <a:lnTo>
                    <a:pt x="192" y="256"/>
                  </a:lnTo>
                  <a:close/>
                  <a:moveTo>
                    <a:pt x="216" y="256"/>
                  </a:moveTo>
                  <a:cubicBezTo>
                    <a:pt x="228" y="256"/>
                    <a:pt x="228" y="256"/>
                    <a:pt x="228" y="256"/>
                  </a:cubicBezTo>
                  <a:cubicBezTo>
                    <a:pt x="228" y="248"/>
                    <a:pt x="228" y="248"/>
                    <a:pt x="228" y="248"/>
                  </a:cubicBezTo>
                  <a:cubicBezTo>
                    <a:pt x="216" y="248"/>
                    <a:pt x="216" y="248"/>
                    <a:pt x="216" y="248"/>
                  </a:cubicBezTo>
                  <a:lnTo>
                    <a:pt x="216" y="256"/>
                  </a:lnTo>
                  <a:close/>
                </a:path>
              </a:pathLst>
            </a:custGeom>
            <a:solidFill>
              <a:srgbClr val="295D76"/>
            </a:solidFill>
            <a:ln>
              <a:solidFill>
                <a:srgbClr val="295D76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5" name="Chemistry bottle">
              <a:extLst>
                <a:ext uri="{FF2B5EF4-FFF2-40B4-BE49-F238E27FC236}">
                  <a16:creationId xmlns:a16="http://schemas.microsoft.com/office/drawing/2014/main" id="{DE6B2676-E91E-F544-A12E-D1D2090F74C3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1250692" y="5006960"/>
              <a:ext cx="284672" cy="366576"/>
            </a:xfrm>
            <a:custGeom>
              <a:avLst/>
              <a:gdLst>
                <a:gd name="T0" fmla="*/ 119 w 198"/>
                <a:gd name="T1" fmla="*/ 105 h 256"/>
                <a:gd name="T2" fmla="*/ 131 w 198"/>
                <a:gd name="T3" fmla="*/ 64 h 256"/>
                <a:gd name="T4" fmla="*/ 131 w 198"/>
                <a:gd name="T5" fmla="*/ 56 h 256"/>
                <a:gd name="T6" fmla="*/ 63 w 198"/>
                <a:gd name="T7" fmla="*/ 60 h 256"/>
                <a:gd name="T8" fmla="*/ 79 w 198"/>
                <a:gd name="T9" fmla="*/ 64 h 256"/>
                <a:gd name="T10" fmla="*/ 33 w 198"/>
                <a:gd name="T11" fmla="*/ 185 h 256"/>
                <a:gd name="T12" fmla="*/ 3 w 198"/>
                <a:gd name="T13" fmla="*/ 236 h 256"/>
                <a:gd name="T14" fmla="*/ 14 w 198"/>
                <a:gd name="T15" fmla="*/ 256 h 256"/>
                <a:gd name="T16" fmla="*/ 196 w 198"/>
                <a:gd name="T17" fmla="*/ 250 h 256"/>
                <a:gd name="T18" fmla="*/ 86 w 198"/>
                <a:gd name="T19" fmla="*/ 109 h 256"/>
                <a:gd name="T20" fmla="*/ 87 w 198"/>
                <a:gd name="T21" fmla="*/ 64 h 256"/>
                <a:gd name="T22" fmla="*/ 111 w 198"/>
                <a:gd name="T23" fmla="*/ 107 h 256"/>
                <a:gd name="T24" fmla="*/ 155 w 198"/>
                <a:gd name="T25" fmla="*/ 184 h 256"/>
                <a:gd name="T26" fmla="*/ 76 w 198"/>
                <a:gd name="T27" fmla="*/ 173 h 256"/>
                <a:gd name="T28" fmla="*/ 43 w 198"/>
                <a:gd name="T29" fmla="*/ 184 h 256"/>
                <a:gd name="T30" fmla="*/ 189 w 198"/>
                <a:gd name="T31" fmla="*/ 246 h 256"/>
                <a:gd name="T32" fmla="*/ 14 w 198"/>
                <a:gd name="T33" fmla="*/ 248 h 256"/>
                <a:gd name="T34" fmla="*/ 10 w 198"/>
                <a:gd name="T35" fmla="*/ 240 h 256"/>
                <a:gd name="T36" fmla="*/ 65 w 198"/>
                <a:gd name="T37" fmla="*/ 192 h 256"/>
                <a:gd name="T38" fmla="*/ 76 w 198"/>
                <a:gd name="T39" fmla="*/ 181 h 256"/>
                <a:gd name="T40" fmla="*/ 87 w 198"/>
                <a:gd name="T41" fmla="*/ 192 h 256"/>
                <a:gd name="T42" fmla="*/ 188 w 198"/>
                <a:gd name="T43" fmla="*/ 240 h 256"/>
                <a:gd name="T44" fmla="*/ 83 w 198"/>
                <a:gd name="T45" fmla="*/ 32 h 256"/>
                <a:gd name="T46" fmla="*/ 83 w 198"/>
                <a:gd name="T47" fmla="*/ 0 h 256"/>
                <a:gd name="T48" fmla="*/ 83 w 198"/>
                <a:gd name="T49" fmla="*/ 32 h 256"/>
                <a:gd name="T50" fmla="*/ 91 w 198"/>
                <a:gd name="T51" fmla="*/ 16 h 256"/>
                <a:gd name="T52" fmla="*/ 75 w 198"/>
                <a:gd name="T53" fmla="*/ 16 h 256"/>
                <a:gd name="T54" fmla="*/ 115 w 198"/>
                <a:gd name="T55" fmla="*/ 44 h 256"/>
                <a:gd name="T56" fmla="*/ 115 w 198"/>
                <a:gd name="T57" fmla="*/ 36 h 256"/>
                <a:gd name="T58" fmla="*/ 115 w 198"/>
                <a:gd name="T59" fmla="*/ 44 h 256"/>
                <a:gd name="T60" fmla="*/ 103 w 198"/>
                <a:gd name="T61" fmla="*/ 156 h 256"/>
                <a:gd name="T62" fmla="*/ 95 w 198"/>
                <a:gd name="T63" fmla="*/ 156 h 256"/>
                <a:gd name="T64" fmla="*/ 131 w 198"/>
                <a:gd name="T65" fmla="*/ 212 h 256"/>
                <a:gd name="T66" fmla="*/ 131 w 198"/>
                <a:gd name="T67" fmla="*/ 220 h 256"/>
                <a:gd name="T68" fmla="*/ 131 w 198"/>
                <a:gd name="T69" fmla="*/ 212 h 256"/>
                <a:gd name="T70" fmla="*/ 59 w 198"/>
                <a:gd name="T71" fmla="*/ 232 h 256"/>
                <a:gd name="T72" fmla="*/ 67 w 198"/>
                <a:gd name="T73" fmla="*/ 232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98" h="256">
                  <a:moveTo>
                    <a:pt x="195" y="236"/>
                  </a:moveTo>
                  <a:cubicBezTo>
                    <a:pt x="119" y="105"/>
                    <a:pt x="119" y="105"/>
                    <a:pt x="119" y="105"/>
                  </a:cubicBezTo>
                  <a:cubicBezTo>
                    <a:pt x="119" y="64"/>
                    <a:pt x="119" y="64"/>
                    <a:pt x="119" y="64"/>
                  </a:cubicBezTo>
                  <a:cubicBezTo>
                    <a:pt x="131" y="64"/>
                    <a:pt x="131" y="64"/>
                    <a:pt x="131" y="64"/>
                  </a:cubicBezTo>
                  <a:cubicBezTo>
                    <a:pt x="133" y="64"/>
                    <a:pt x="135" y="62"/>
                    <a:pt x="135" y="60"/>
                  </a:cubicBezTo>
                  <a:cubicBezTo>
                    <a:pt x="135" y="58"/>
                    <a:pt x="133" y="56"/>
                    <a:pt x="131" y="56"/>
                  </a:cubicBezTo>
                  <a:cubicBezTo>
                    <a:pt x="67" y="56"/>
                    <a:pt x="67" y="56"/>
                    <a:pt x="67" y="56"/>
                  </a:cubicBezTo>
                  <a:cubicBezTo>
                    <a:pt x="65" y="56"/>
                    <a:pt x="63" y="58"/>
                    <a:pt x="63" y="60"/>
                  </a:cubicBezTo>
                  <a:cubicBezTo>
                    <a:pt x="63" y="62"/>
                    <a:pt x="65" y="64"/>
                    <a:pt x="67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79" y="105"/>
                    <a:pt x="79" y="105"/>
                    <a:pt x="79" y="105"/>
                  </a:cubicBezTo>
                  <a:cubicBezTo>
                    <a:pt x="33" y="185"/>
                    <a:pt x="33" y="185"/>
                    <a:pt x="33" y="185"/>
                  </a:cubicBezTo>
                  <a:cubicBezTo>
                    <a:pt x="32" y="186"/>
                    <a:pt x="32" y="186"/>
                    <a:pt x="32" y="187"/>
                  </a:cubicBezTo>
                  <a:cubicBezTo>
                    <a:pt x="3" y="236"/>
                    <a:pt x="3" y="236"/>
                    <a:pt x="3" y="236"/>
                  </a:cubicBezTo>
                  <a:cubicBezTo>
                    <a:pt x="0" y="241"/>
                    <a:pt x="0" y="246"/>
                    <a:pt x="2" y="250"/>
                  </a:cubicBezTo>
                  <a:cubicBezTo>
                    <a:pt x="4" y="254"/>
                    <a:pt x="9" y="256"/>
                    <a:pt x="14" y="256"/>
                  </a:cubicBezTo>
                  <a:cubicBezTo>
                    <a:pt x="184" y="256"/>
                    <a:pt x="184" y="256"/>
                    <a:pt x="184" y="256"/>
                  </a:cubicBezTo>
                  <a:cubicBezTo>
                    <a:pt x="189" y="256"/>
                    <a:pt x="194" y="254"/>
                    <a:pt x="196" y="250"/>
                  </a:cubicBezTo>
                  <a:cubicBezTo>
                    <a:pt x="198" y="246"/>
                    <a:pt x="198" y="241"/>
                    <a:pt x="195" y="236"/>
                  </a:cubicBezTo>
                  <a:close/>
                  <a:moveTo>
                    <a:pt x="86" y="109"/>
                  </a:moveTo>
                  <a:cubicBezTo>
                    <a:pt x="87" y="108"/>
                    <a:pt x="87" y="107"/>
                    <a:pt x="87" y="107"/>
                  </a:cubicBezTo>
                  <a:cubicBezTo>
                    <a:pt x="87" y="64"/>
                    <a:pt x="87" y="64"/>
                    <a:pt x="87" y="64"/>
                  </a:cubicBezTo>
                  <a:cubicBezTo>
                    <a:pt x="111" y="64"/>
                    <a:pt x="111" y="64"/>
                    <a:pt x="111" y="64"/>
                  </a:cubicBezTo>
                  <a:cubicBezTo>
                    <a:pt x="111" y="107"/>
                    <a:pt x="111" y="107"/>
                    <a:pt x="111" y="107"/>
                  </a:cubicBezTo>
                  <a:cubicBezTo>
                    <a:pt x="111" y="107"/>
                    <a:pt x="111" y="108"/>
                    <a:pt x="112" y="109"/>
                  </a:cubicBezTo>
                  <a:cubicBezTo>
                    <a:pt x="155" y="184"/>
                    <a:pt x="155" y="184"/>
                    <a:pt x="155" y="184"/>
                  </a:cubicBezTo>
                  <a:cubicBezTo>
                    <a:pt x="91" y="184"/>
                    <a:pt x="91" y="184"/>
                    <a:pt x="91" y="184"/>
                  </a:cubicBezTo>
                  <a:cubicBezTo>
                    <a:pt x="89" y="178"/>
                    <a:pt x="83" y="173"/>
                    <a:pt x="76" y="173"/>
                  </a:cubicBezTo>
                  <a:cubicBezTo>
                    <a:pt x="69" y="173"/>
                    <a:pt x="63" y="178"/>
                    <a:pt x="61" y="184"/>
                  </a:cubicBezTo>
                  <a:cubicBezTo>
                    <a:pt x="43" y="184"/>
                    <a:pt x="43" y="184"/>
                    <a:pt x="43" y="184"/>
                  </a:cubicBezTo>
                  <a:lnTo>
                    <a:pt x="86" y="109"/>
                  </a:lnTo>
                  <a:close/>
                  <a:moveTo>
                    <a:pt x="189" y="246"/>
                  </a:moveTo>
                  <a:cubicBezTo>
                    <a:pt x="188" y="247"/>
                    <a:pt x="186" y="248"/>
                    <a:pt x="184" y="248"/>
                  </a:cubicBezTo>
                  <a:cubicBezTo>
                    <a:pt x="14" y="248"/>
                    <a:pt x="14" y="248"/>
                    <a:pt x="14" y="248"/>
                  </a:cubicBezTo>
                  <a:cubicBezTo>
                    <a:pt x="11" y="248"/>
                    <a:pt x="10" y="247"/>
                    <a:pt x="9" y="246"/>
                  </a:cubicBezTo>
                  <a:cubicBezTo>
                    <a:pt x="8" y="245"/>
                    <a:pt x="8" y="243"/>
                    <a:pt x="10" y="240"/>
                  </a:cubicBezTo>
                  <a:cubicBezTo>
                    <a:pt x="38" y="192"/>
                    <a:pt x="38" y="192"/>
                    <a:pt x="38" y="192"/>
                  </a:cubicBezTo>
                  <a:cubicBezTo>
                    <a:pt x="65" y="192"/>
                    <a:pt x="65" y="192"/>
                    <a:pt x="65" y="192"/>
                  </a:cubicBezTo>
                  <a:cubicBezTo>
                    <a:pt x="67" y="192"/>
                    <a:pt x="69" y="190"/>
                    <a:pt x="69" y="188"/>
                  </a:cubicBezTo>
                  <a:cubicBezTo>
                    <a:pt x="69" y="184"/>
                    <a:pt x="72" y="181"/>
                    <a:pt x="76" y="181"/>
                  </a:cubicBezTo>
                  <a:cubicBezTo>
                    <a:pt x="80" y="181"/>
                    <a:pt x="83" y="184"/>
                    <a:pt x="83" y="188"/>
                  </a:cubicBezTo>
                  <a:cubicBezTo>
                    <a:pt x="83" y="190"/>
                    <a:pt x="85" y="192"/>
                    <a:pt x="87" y="192"/>
                  </a:cubicBezTo>
                  <a:cubicBezTo>
                    <a:pt x="160" y="192"/>
                    <a:pt x="160" y="192"/>
                    <a:pt x="160" y="192"/>
                  </a:cubicBezTo>
                  <a:cubicBezTo>
                    <a:pt x="188" y="240"/>
                    <a:pt x="188" y="240"/>
                    <a:pt x="188" y="240"/>
                  </a:cubicBezTo>
                  <a:cubicBezTo>
                    <a:pt x="190" y="243"/>
                    <a:pt x="190" y="245"/>
                    <a:pt x="189" y="246"/>
                  </a:cubicBezTo>
                  <a:close/>
                  <a:moveTo>
                    <a:pt x="83" y="32"/>
                  </a:moveTo>
                  <a:cubicBezTo>
                    <a:pt x="92" y="32"/>
                    <a:pt x="99" y="25"/>
                    <a:pt x="99" y="16"/>
                  </a:cubicBezTo>
                  <a:cubicBezTo>
                    <a:pt x="99" y="7"/>
                    <a:pt x="92" y="0"/>
                    <a:pt x="83" y="0"/>
                  </a:cubicBezTo>
                  <a:cubicBezTo>
                    <a:pt x="74" y="0"/>
                    <a:pt x="67" y="7"/>
                    <a:pt x="67" y="16"/>
                  </a:cubicBezTo>
                  <a:cubicBezTo>
                    <a:pt x="67" y="25"/>
                    <a:pt x="74" y="32"/>
                    <a:pt x="83" y="32"/>
                  </a:cubicBezTo>
                  <a:close/>
                  <a:moveTo>
                    <a:pt x="83" y="8"/>
                  </a:moveTo>
                  <a:cubicBezTo>
                    <a:pt x="87" y="8"/>
                    <a:pt x="91" y="12"/>
                    <a:pt x="91" y="16"/>
                  </a:cubicBezTo>
                  <a:cubicBezTo>
                    <a:pt x="91" y="20"/>
                    <a:pt x="87" y="24"/>
                    <a:pt x="83" y="24"/>
                  </a:cubicBezTo>
                  <a:cubicBezTo>
                    <a:pt x="79" y="24"/>
                    <a:pt x="75" y="20"/>
                    <a:pt x="75" y="16"/>
                  </a:cubicBezTo>
                  <a:cubicBezTo>
                    <a:pt x="75" y="12"/>
                    <a:pt x="79" y="8"/>
                    <a:pt x="83" y="8"/>
                  </a:cubicBezTo>
                  <a:close/>
                  <a:moveTo>
                    <a:pt x="115" y="44"/>
                  </a:moveTo>
                  <a:cubicBezTo>
                    <a:pt x="117" y="44"/>
                    <a:pt x="119" y="42"/>
                    <a:pt x="119" y="40"/>
                  </a:cubicBezTo>
                  <a:cubicBezTo>
                    <a:pt x="119" y="38"/>
                    <a:pt x="117" y="36"/>
                    <a:pt x="115" y="36"/>
                  </a:cubicBezTo>
                  <a:cubicBezTo>
                    <a:pt x="113" y="36"/>
                    <a:pt x="111" y="38"/>
                    <a:pt x="111" y="40"/>
                  </a:cubicBezTo>
                  <a:cubicBezTo>
                    <a:pt x="111" y="42"/>
                    <a:pt x="113" y="44"/>
                    <a:pt x="115" y="44"/>
                  </a:cubicBezTo>
                  <a:close/>
                  <a:moveTo>
                    <a:pt x="99" y="160"/>
                  </a:moveTo>
                  <a:cubicBezTo>
                    <a:pt x="101" y="160"/>
                    <a:pt x="103" y="158"/>
                    <a:pt x="103" y="156"/>
                  </a:cubicBezTo>
                  <a:cubicBezTo>
                    <a:pt x="103" y="154"/>
                    <a:pt x="101" y="152"/>
                    <a:pt x="99" y="152"/>
                  </a:cubicBezTo>
                  <a:cubicBezTo>
                    <a:pt x="97" y="152"/>
                    <a:pt x="95" y="154"/>
                    <a:pt x="95" y="156"/>
                  </a:cubicBezTo>
                  <a:cubicBezTo>
                    <a:pt x="95" y="158"/>
                    <a:pt x="97" y="160"/>
                    <a:pt x="99" y="160"/>
                  </a:cubicBezTo>
                  <a:close/>
                  <a:moveTo>
                    <a:pt x="131" y="212"/>
                  </a:moveTo>
                  <a:cubicBezTo>
                    <a:pt x="129" y="212"/>
                    <a:pt x="127" y="214"/>
                    <a:pt x="127" y="216"/>
                  </a:cubicBezTo>
                  <a:cubicBezTo>
                    <a:pt x="127" y="218"/>
                    <a:pt x="129" y="220"/>
                    <a:pt x="131" y="220"/>
                  </a:cubicBezTo>
                  <a:cubicBezTo>
                    <a:pt x="133" y="220"/>
                    <a:pt x="135" y="218"/>
                    <a:pt x="135" y="216"/>
                  </a:cubicBezTo>
                  <a:cubicBezTo>
                    <a:pt x="135" y="214"/>
                    <a:pt x="133" y="212"/>
                    <a:pt x="131" y="212"/>
                  </a:cubicBezTo>
                  <a:close/>
                  <a:moveTo>
                    <a:pt x="63" y="228"/>
                  </a:moveTo>
                  <a:cubicBezTo>
                    <a:pt x="61" y="228"/>
                    <a:pt x="59" y="230"/>
                    <a:pt x="59" y="232"/>
                  </a:cubicBezTo>
                  <a:cubicBezTo>
                    <a:pt x="59" y="234"/>
                    <a:pt x="61" y="236"/>
                    <a:pt x="63" y="236"/>
                  </a:cubicBezTo>
                  <a:cubicBezTo>
                    <a:pt x="65" y="236"/>
                    <a:pt x="67" y="234"/>
                    <a:pt x="67" y="232"/>
                  </a:cubicBezTo>
                  <a:cubicBezTo>
                    <a:pt x="67" y="230"/>
                    <a:pt x="65" y="228"/>
                    <a:pt x="63" y="228"/>
                  </a:cubicBezTo>
                  <a:close/>
                </a:path>
              </a:pathLst>
            </a:custGeom>
            <a:solidFill>
              <a:srgbClr val="295D76"/>
            </a:solidFill>
            <a:ln>
              <a:solidFill>
                <a:srgbClr val="295D76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179" name="Group 178">
            <a:extLst>
              <a:ext uri="{FF2B5EF4-FFF2-40B4-BE49-F238E27FC236}">
                <a16:creationId xmlns:a16="http://schemas.microsoft.com/office/drawing/2014/main" id="{6A7280C1-5E58-8640-A53C-7AA85C067C31}"/>
              </a:ext>
            </a:extLst>
          </p:cNvPr>
          <p:cNvGrpSpPr/>
          <p:nvPr/>
        </p:nvGrpSpPr>
        <p:grpSpPr>
          <a:xfrm>
            <a:off x="4567353" y="1703321"/>
            <a:ext cx="3282645" cy="3937643"/>
            <a:chOff x="4567353" y="1703321"/>
            <a:chExt cx="3282645" cy="3937643"/>
          </a:xfrm>
        </p:grpSpPr>
        <p:sp>
          <p:nvSpPr>
            <p:cNvPr id="96" name="Freeform 19">
              <a:extLst>
                <a:ext uri="{FF2B5EF4-FFF2-40B4-BE49-F238E27FC236}">
                  <a16:creationId xmlns:a16="http://schemas.microsoft.com/office/drawing/2014/main" id="{BE4C0C4A-F98B-1D4B-A8F6-4CF917EE5023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4931" y="1721465"/>
              <a:ext cx="724415" cy="770770"/>
            </a:xfrm>
            <a:custGeom>
              <a:avLst/>
              <a:gdLst>
                <a:gd name="T0" fmla="*/ 804 w 804"/>
                <a:gd name="T1" fmla="*/ 0 h 773"/>
                <a:gd name="T2" fmla="*/ 351 w 804"/>
                <a:gd name="T3" fmla="*/ 0 h 773"/>
                <a:gd name="T4" fmla="*/ 0 w 804"/>
                <a:gd name="T5" fmla="*/ 350 h 773"/>
                <a:gd name="T6" fmla="*/ 270 w 804"/>
                <a:gd name="T7" fmla="*/ 692 h 773"/>
                <a:gd name="T8" fmla="*/ 351 w 804"/>
                <a:gd name="T9" fmla="*/ 773 h 773"/>
                <a:gd name="T10" fmla="*/ 423 w 804"/>
                <a:gd name="T11" fmla="*/ 701 h 773"/>
                <a:gd name="T12" fmla="*/ 804 w 804"/>
                <a:gd name="T13" fmla="*/ 701 h 773"/>
                <a:gd name="T14" fmla="*/ 804 w 804"/>
                <a:gd name="T15" fmla="*/ 0 h 7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04" h="773">
                  <a:moveTo>
                    <a:pt x="804" y="0"/>
                  </a:moveTo>
                  <a:cubicBezTo>
                    <a:pt x="351" y="0"/>
                    <a:pt x="351" y="0"/>
                    <a:pt x="351" y="0"/>
                  </a:cubicBezTo>
                  <a:cubicBezTo>
                    <a:pt x="157" y="0"/>
                    <a:pt x="0" y="157"/>
                    <a:pt x="0" y="350"/>
                  </a:cubicBezTo>
                  <a:cubicBezTo>
                    <a:pt x="0" y="516"/>
                    <a:pt x="115" y="655"/>
                    <a:pt x="270" y="692"/>
                  </a:cubicBezTo>
                  <a:cubicBezTo>
                    <a:pt x="351" y="773"/>
                    <a:pt x="351" y="773"/>
                    <a:pt x="351" y="773"/>
                  </a:cubicBezTo>
                  <a:cubicBezTo>
                    <a:pt x="423" y="701"/>
                    <a:pt x="423" y="701"/>
                    <a:pt x="423" y="701"/>
                  </a:cubicBezTo>
                  <a:cubicBezTo>
                    <a:pt x="804" y="701"/>
                    <a:pt x="804" y="701"/>
                    <a:pt x="804" y="701"/>
                  </a:cubicBezTo>
                  <a:lnTo>
                    <a:pt x="804" y="0"/>
                  </a:lnTo>
                  <a:close/>
                </a:path>
              </a:pathLst>
            </a:custGeom>
            <a:solidFill>
              <a:srgbClr val="A6C645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 sz="1350" dirty="0"/>
            </a:p>
          </p:txBody>
        </p:sp>
        <p:sp>
          <p:nvSpPr>
            <p:cNvPr id="97" name="Oval 73">
              <a:extLst>
                <a:ext uri="{FF2B5EF4-FFF2-40B4-BE49-F238E27FC236}">
                  <a16:creationId xmlns:a16="http://schemas.microsoft.com/office/drawing/2014/main" id="{95869F4D-96BD-9548-A91E-63A0AF734D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11914" y="1786758"/>
              <a:ext cx="539413" cy="537197"/>
            </a:xfrm>
            <a:prstGeom prst="ellipse">
              <a:avLst/>
            </a:prstGeom>
            <a:gradFill flip="none" rotWithShape="1">
              <a:gsLst>
                <a:gs pos="20000">
                  <a:srgbClr val="FFFFFF"/>
                </a:gs>
                <a:gs pos="100000">
                  <a:srgbClr val="DAD9D9"/>
                </a:gs>
              </a:gsLst>
              <a:lin ang="2700000" scaled="1"/>
              <a:tileRect/>
            </a:gradFill>
            <a:ln>
              <a:noFill/>
            </a:ln>
            <a:effectLst>
              <a:outerShdw dist="63500" dir="2700000" algn="tl" rotWithShape="0">
                <a:prstClr val="black">
                  <a:alpha val="2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 sz="1350" dirty="0"/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F76EC1A3-6A7A-1B43-AC85-B77E97A2175B}"/>
                </a:ext>
              </a:extLst>
            </p:cNvPr>
            <p:cNvSpPr txBox="1"/>
            <p:nvPr/>
          </p:nvSpPr>
          <p:spPr>
            <a:xfrm>
              <a:off x="5358308" y="1875714"/>
              <a:ext cx="2450589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100" dirty="0">
                  <a:solidFill>
                    <a:srgbClr val="005875"/>
                  </a:solidFill>
                  <a:latin typeface="Montserrat" pitchFamily="2" charset="77"/>
                </a:rPr>
                <a:t>de clase mundial en áreas estratégicas a través de alianzas interinstitucionales.</a:t>
              </a:r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B09C6539-B622-9D4A-BC30-4B11ECA02E90}"/>
                </a:ext>
              </a:extLst>
            </p:cNvPr>
            <p:cNvSpPr txBox="1"/>
            <p:nvPr/>
          </p:nvSpPr>
          <p:spPr>
            <a:xfrm>
              <a:off x="5385138" y="1703321"/>
              <a:ext cx="236702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200" b="1" dirty="0">
                  <a:solidFill>
                    <a:srgbClr val="A6C645"/>
                  </a:solidFill>
                  <a:latin typeface="Montserrat" pitchFamily="2" charset="77"/>
                </a:rPr>
                <a:t>8 programas de doctorado</a:t>
              </a:r>
              <a:endParaRPr lang="es-ES_tradnl" sz="1200" b="1" dirty="0">
                <a:solidFill>
                  <a:srgbClr val="A6C645"/>
                </a:solidFill>
                <a:latin typeface="Montserrat" pitchFamily="2" charset="77"/>
              </a:endParaRPr>
            </a:p>
          </p:txBody>
        </p:sp>
        <p:sp>
          <p:nvSpPr>
            <p:cNvPr id="101" name="Right Bracket 100">
              <a:extLst>
                <a:ext uri="{FF2B5EF4-FFF2-40B4-BE49-F238E27FC236}">
                  <a16:creationId xmlns:a16="http://schemas.microsoft.com/office/drawing/2014/main" id="{3F10B341-8271-CB46-89B7-C4AA90FF7788}"/>
                </a:ext>
              </a:extLst>
            </p:cNvPr>
            <p:cNvSpPr/>
            <p:nvPr/>
          </p:nvSpPr>
          <p:spPr>
            <a:xfrm>
              <a:off x="7764598" y="1727157"/>
              <a:ext cx="45719" cy="687225"/>
            </a:xfrm>
            <a:prstGeom prst="rightBracket">
              <a:avLst/>
            </a:prstGeom>
            <a:ln w="15875">
              <a:solidFill>
                <a:srgbClr val="A6C64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02" name="Freeform 19">
              <a:extLst>
                <a:ext uri="{FF2B5EF4-FFF2-40B4-BE49-F238E27FC236}">
                  <a16:creationId xmlns:a16="http://schemas.microsoft.com/office/drawing/2014/main" id="{439C8502-E464-DA48-B7B9-19FE185A99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5968" y="2506902"/>
              <a:ext cx="724415" cy="770770"/>
            </a:xfrm>
            <a:custGeom>
              <a:avLst/>
              <a:gdLst>
                <a:gd name="T0" fmla="*/ 804 w 804"/>
                <a:gd name="T1" fmla="*/ 0 h 773"/>
                <a:gd name="T2" fmla="*/ 351 w 804"/>
                <a:gd name="T3" fmla="*/ 0 h 773"/>
                <a:gd name="T4" fmla="*/ 0 w 804"/>
                <a:gd name="T5" fmla="*/ 350 h 773"/>
                <a:gd name="T6" fmla="*/ 270 w 804"/>
                <a:gd name="T7" fmla="*/ 692 h 773"/>
                <a:gd name="T8" fmla="*/ 351 w 804"/>
                <a:gd name="T9" fmla="*/ 773 h 773"/>
                <a:gd name="T10" fmla="*/ 423 w 804"/>
                <a:gd name="T11" fmla="*/ 701 h 773"/>
                <a:gd name="T12" fmla="*/ 804 w 804"/>
                <a:gd name="T13" fmla="*/ 701 h 773"/>
                <a:gd name="T14" fmla="*/ 804 w 804"/>
                <a:gd name="T15" fmla="*/ 0 h 7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04" h="773">
                  <a:moveTo>
                    <a:pt x="804" y="0"/>
                  </a:moveTo>
                  <a:cubicBezTo>
                    <a:pt x="351" y="0"/>
                    <a:pt x="351" y="0"/>
                    <a:pt x="351" y="0"/>
                  </a:cubicBezTo>
                  <a:cubicBezTo>
                    <a:pt x="157" y="0"/>
                    <a:pt x="0" y="157"/>
                    <a:pt x="0" y="350"/>
                  </a:cubicBezTo>
                  <a:cubicBezTo>
                    <a:pt x="0" y="516"/>
                    <a:pt x="115" y="655"/>
                    <a:pt x="270" y="692"/>
                  </a:cubicBezTo>
                  <a:cubicBezTo>
                    <a:pt x="351" y="773"/>
                    <a:pt x="351" y="773"/>
                    <a:pt x="351" y="773"/>
                  </a:cubicBezTo>
                  <a:cubicBezTo>
                    <a:pt x="423" y="701"/>
                    <a:pt x="423" y="701"/>
                    <a:pt x="423" y="701"/>
                  </a:cubicBezTo>
                  <a:cubicBezTo>
                    <a:pt x="804" y="701"/>
                    <a:pt x="804" y="701"/>
                    <a:pt x="804" y="701"/>
                  </a:cubicBezTo>
                  <a:lnTo>
                    <a:pt x="804" y="0"/>
                  </a:lnTo>
                  <a:close/>
                </a:path>
              </a:pathLst>
            </a:custGeom>
            <a:solidFill>
              <a:srgbClr val="A6C645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 sz="1350" dirty="0"/>
            </a:p>
          </p:txBody>
        </p:sp>
        <p:sp>
          <p:nvSpPr>
            <p:cNvPr id="103" name="Oval 73">
              <a:extLst>
                <a:ext uri="{FF2B5EF4-FFF2-40B4-BE49-F238E27FC236}">
                  <a16:creationId xmlns:a16="http://schemas.microsoft.com/office/drawing/2014/main" id="{72C6DB59-A107-DA4F-8019-A4E971192D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2951" y="2572195"/>
              <a:ext cx="539413" cy="537197"/>
            </a:xfrm>
            <a:prstGeom prst="ellipse">
              <a:avLst/>
            </a:prstGeom>
            <a:gradFill flip="none" rotWithShape="1">
              <a:gsLst>
                <a:gs pos="20000">
                  <a:srgbClr val="FFFFFF"/>
                </a:gs>
                <a:gs pos="100000">
                  <a:srgbClr val="DAD9D9"/>
                </a:gs>
              </a:gsLst>
              <a:lin ang="2700000" scaled="1"/>
              <a:tileRect/>
            </a:gradFill>
            <a:ln>
              <a:noFill/>
            </a:ln>
            <a:effectLst>
              <a:outerShdw dist="63500" dir="2700000" algn="tl" rotWithShape="0">
                <a:prstClr val="black">
                  <a:alpha val="2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 sz="1350" dirty="0"/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5FA0AFD1-795F-BA43-8029-6E6D1968711C}"/>
                </a:ext>
              </a:extLst>
            </p:cNvPr>
            <p:cNvSpPr txBox="1"/>
            <p:nvPr/>
          </p:nvSpPr>
          <p:spPr>
            <a:xfrm>
              <a:off x="5329345" y="2610899"/>
              <a:ext cx="2414067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100" dirty="0">
                  <a:solidFill>
                    <a:srgbClr val="005875"/>
                  </a:solidFill>
                  <a:latin typeface="Montserrat" pitchFamily="2" charset="77"/>
                </a:rPr>
                <a:t>altamente calificados atraídos al Perú para la formación de doctores.</a:t>
              </a:r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31A38721-DAF6-D441-A7AB-C1F7FBACD61C}"/>
                </a:ext>
              </a:extLst>
            </p:cNvPr>
            <p:cNvSpPr txBox="1"/>
            <p:nvPr/>
          </p:nvSpPr>
          <p:spPr>
            <a:xfrm>
              <a:off x="5356175" y="2466556"/>
              <a:ext cx="182002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200" b="1" dirty="0">
                  <a:solidFill>
                    <a:srgbClr val="A6C645"/>
                  </a:solidFill>
                  <a:latin typeface="Montserrat" pitchFamily="2" charset="77"/>
                </a:rPr>
                <a:t>24 investigadores</a:t>
              </a:r>
              <a:endParaRPr lang="es-ES_tradnl" sz="1200" b="1" dirty="0">
                <a:solidFill>
                  <a:srgbClr val="A6C645"/>
                </a:solidFill>
              </a:endParaRPr>
            </a:p>
          </p:txBody>
        </p:sp>
        <p:sp>
          <p:nvSpPr>
            <p:cNvPr id="106" name="Right Bracket 105">
              <a:extLst>
                <a:ext uri="{FF2B5EF4-FFF2-40B4-BE49-F238E27FC236}">
                  <a16:creationId xmlns:a16="http://schemas.microsoft.com/office/drawing/2014/main" id="{61A36920-E7D4-E94A-BCFA-D589CF717F2C}"/>
                </a:ext>
              </a:extLst>
            </p:cNvPr>
            <p:cNvSpPr/>
            <p:nvPr/>
          </p:nvSpPr>
          <p:spPr>
            <a:xfrm>
              <a:off x="7764599" y="2512594"/>
              <a:ext cx="45719" cy="687225"/>
            </a:xfrm>
            <a:prstGeom prst="rightBracket">
              <a:avLst/>
            </a:prstGeom>
            <a:ln w="15875">
              <a:solidFill>
                <a:srgbClr val="A6C64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07" name="Freeform 19">
              <a:extLst>
                <a:ext uri="{FF2B5EF4-FFF2-40B4-BE49-F238E27FC236}">
                  <a16:creationId xmlns:a16="http://schemas.microsoft.com/office/drawing/2014/main" id="{46AA640C-1F2E-7C4B-BA91-FD057D05B804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8372" y="3292339"/>
              <a:ext cx="724415" cy="770770"/>
            </a:xfrm>
            <a:custGeom>
              <a:avLst/>
              <a:gdLst>
                <a:gd name="T0" fmla="*/ 804 w 804"/>
                <a:gd name="T1" fmla="*/ 0 h 773"/>
                <a:gd name="T2" fmla="*/ 351 w 804"/>
                <a:gd name="T3" fmla="*/ 0 h 773"/>
                <a:gd name="T4" fmla="*/ 0 w 804"/>
                <a:gd name="T5" fmla="*/ 350 h 773"/>
                <a:gd name="T6" fmla="*/ 270 w 804"/>
                <a:gd name="T7" fmla="*/ 692 h 773"/>
                <a:gd name="T8" fmla="*/ 351 w 804"/>
                <a:gd name="T9" fmla="*/ 773 h 773"/>
                <a:gd name="T10" fmla="*/ 423 w 804"/>
                <a:gd name="T11" fmla="*/ 701 h 773"/>
                <a:gd name="T12" fmla="*/ 804 w 804"/>
                <a:gd name="T13" fmla="*/ 701 h 773"/>
                <a:gd name="T14" fmla="*/ 804 w 804"/>
                <a:gd name="T15" fmla="*/ 0 h 7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04" h="773">
                  <a:moveTo>
                    <a:pt x="804" y="0"/>
                  </a:moveTo>
                  <a:cubicBezTo>
                    <a:pt x="351" y="0"/>
                    <a:pt x="351" y="0"/>
                    <a:pt x="351" y="0"/>
                  </a:cubicBezTo>
                  <a:cubicBezTo>
                    <a:pt x="157" y="0"/>
                    <a:pt x="0" y="157"/>
                    <a:pt x="0" y="350"/>
                  </a:cubicBezTo>
                  <a:cubicBezTo>
                    <a:pt x="0" y="516"/>
                    <a:pt x="115" y="655"/>
                    <a:pt x="270" y="692"/>
                  </a:cubicBezTo>
                  <a:cubicBezTo>
                    <a:pt x="351" y="773"/>
                    <a:pt x="351" y="773"/>
                    <a:pt x="351" y="773"/>
                  </a:cubicBezTo>
                  <a:cubicBezTo>
                    <a:pt x="423" y="701"/>
                    <a:pt x="423" y="701"/>
                    <a:pt x="423" y="701"/>
                  </a:cubicBezTo>
                  <a:cubicBezTo>
                    <a:pt x="804" y="701"/>
                    <a:pt x="804" y="701"/>
                    <a:pt x="804" y="701"/>
                  </a:cubicBezTo>
                  <a:lnTo>
                    <a:pt x="804" y="0"/>
                  </a:lnTo>
                  <a:close/>
                </a:path>
              </a:pathLst>
            </a:custGeom>
            <a:solidFill>
              <a:srgbClr val="A6C645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 sz="1350" dirty="0"/>
            </a:p>
          </p:txBody>
        </p:sp>
        <p:sp>
          <p:nvSpPr>
            <p:cNvPr id="108" name="Oval 73">
              <a:extLst>
                <a:ext uri="{FF2B5EF4-FFF2-40B4-BE49-F238E27FC236}">
                  <a16:creationId xmlns:a16="http://schemas.microsoft.com/office/drawing/2014/main" id="{85C8BC94-BF3C-3442-94FF-4BF0A4EB44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5355" y="3357632"/>
              <a:ext cx="539413" cy="537197"/>
            </a:xfrm>
            <a:prstGeom prst="ellipse">
              <a:avLst/>
            </a:prstGeom>
            <a:gradFill flip="none" rotWithShape="1">
              <a:gsLst>
                <a:gs pos="20000">
                  <a:srgbClr val="FFFFFF"/>
                </a:gs>
                <a:gs pos="100000">
                  <a:srgbClr val="DAD9D9"/>
                </a:gs>
              </a:gsLst>
              <a:lin ang="2700000" scaled="1"/>
              <a:tileRect/>
            </a:gradFill>
            <a:ln>
              <a:noFill/>
            </a:ln>
            <a:effectLst>
              <a:outerShdw dist="63500" dir="2700000" algn="tl" rotWithShape="0">
                <a:prstClr val="black">
                  <a:alpha val="2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 sz="1350" dirty="0"/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C61589D5-8AA8-3643-953B-0032BF477722}"/>
                </a:ext>
              </a:extLst>
            </p:cNvPr>
            <p:cNvSpPr txBox="1"/>
            <p:nvPr/>
          </p:nvSpPr>
          <p:spPr>
            <a:xfrm>
              <a:off x="5331749" y="3396336"/>
              <a:ext cx="2518249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100" dirty="0">
                  <a:solidFill>
                    <a:srgbClr val="005875"/>
                  </a:solidFill>
                  <a:latin typeface="Montserrat" pitchFamily="2" charset="77"/>
                </a:rPr>
                <a:t>jóvenes especializados en áreas de interés para los sectores productivos.</a:t>
              </a:r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EAC30461-7BD9-5A4F-ACA4-2F0AA96CEC30}"/>
                </a:ext>
              </a:extLst>
            </p:cNvPr>
            <p:cNvSpPr txBox="1"/>
            <p:nvPr/>
          </p:nvSpPr>
          <p:spPr>
            <a:xfrm>
              <a:off x="5358579" y="3251993"/>
              <a:ext cx="243929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200" b="1" dirty="0">
                  <a:solidFill>
                    <a:srgbClr val="A6C645"/>
                  </a:solidFill>
                  <a:latin typeface="Montserrat" pitchFamily="2" charset="77"/>
                </a:rPr>
                <a:t>290 investigadores</a:t>
              </a:r>
              <a:endParaRPr lang="es-ES_tradnl" sz="1200" b="1" dirty="0">
                <a:solidFill>
                  <a:srgbClr val="A6C645"/>
                </a:solidFill>
              </a:endParaRPr>
            </a:p>
          </p:txBody>
        </p:sp>
        <p:sp>
          <p:nvSpPr>
            <p:cNvPr id="111" name="Right Bracket 110">
              <a:extLst>
                <a:ext uri="{FF2B5EF4-FFF2-40B4-BE49-F238E27FC236}">
                  <a16:creationId xmlns:a16="http://schemas.microsoft.com/office/drawing/2014/main" id="{E0AB0D8E-59F3-5C48-9346-14DCFCAE37D4}"/>
                </a:ext>
              </a:extLst>
            </p:cNvPr>
            <p:cNvSpPr/>
            <p:nvPr/>
          </p:nvSpPr>
          <p:spPr>
            <a:xfrm>
              <a:off x="7763178" y="3298031"/>
              <a:ext cx="45719" cy="687225"/>
            </a:xfrm>
            <a:prstGeom prst="rightBracket">
              <a:avLst/>
            </a:prstGeom>
            <a:ln w="15875">
              <a:solidFill>
                <a:srgbClr val="A6C64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12" name="Freeform 19">
              <a:extLst>
                <a:ext uri="{FF2B5EF4-FFF2-40B4-BE49-F238E27FC236}">
                  <a16:creationId xmlns:a16="http://schemas.microsoft.com/office/drawing/2014/main" id="{E11C79D5-722A-4A4F-8CDF-77B46BCBF99D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9792" y="4079610"/>
              <a:ext cx="724415" cy="770770"/>
            </a:xfrm>
            <a:custGeom>
              <a:avLst/>
              <a:gdLst>
                <a:gd name="T0" fmla="*/ 804 w 804"/>
                <a:gd name="T1" fmla="*/ 0 h 773"/>
                <a:gd name="T2" fmla="*/ 351 w 804"/>
                <a:gd name="T3" fmla="*/ 0 h 773"/>
                <a:gd name="T4" fmla="*/ 0 w 804"/>
                <a:gd name="T5" fmla="*/ 350 h 773"/>
                <a:gd name="T6" fmla="*/ 270 w 804"/>
                <a:gd name="T7" fmla="*/ 692 h 773"/>
                <a:gd name="T8" fmla="*/ 351 w 804"/>
                <a:gd name="T9" fmla="*/ 773 h 773"/>
                <a:gd name="T10" fmla="*/ 423 w 804"/>
                <a:gd name="T11" fmla="*/ 701 h 773"/>
                <a:gd name="T12" fmla="*/ 804 w 804"/>
                <a:gd name="T13" fmla="*/ 701 h 773"/>
                <a:gd name="T14" fmla="*/ 804 w 804"/>
                <a:gd name="T15" fmla="*/ 0 h 7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04" h="773">
                  <a:moveTo>
                    <a:pt x="804" y="0"/>
                  </a:moveTo>
                  <a:cubicBezTo>
                    <a:pt x="351" y="0"/>
                    <a:pt x="351" y="0"/>
                    <a:pt x="351" y="0"/>
                  </a:cubicBezTo>
                  <a:cubicBezTo>
                    <a:pt x="157" y="0"/>
                    <a:pt x="0" y="157"/>
                    <a:pt x="0" y="350"/>
                  </a:cubicBezTo>
                  <a:cubicBezTo>
                    <a:pt x="0" y="516"/>
                    <a:pt x="115" y="655"/>
                    <a:pt x="270" y="692"/>
                  </a:cubicBezTo>
                  <a:cubicBezTo>
                    <a:pt x="351" y="773"/>
                    <a:pt x="351" y="773"/>
                    <a:pt x="351" y="773"/>
                  </a:cubicBezTo>
                  <a:cubicBezTo>
                    <a:pt x="423" y="701"/>
                    <a:pt x="423" y="701"/>
                    <a:pt x="423" y="701"/>
                  </a:cubicBezTo>
                  <a:cubicBezTo>
                    <a:pt x="804" y="701"/>
                    <a:pt x="804" y="701"/>
                    <a:pt x="804" y="701"/>
                  </a:cubicBezTo>
                  <a:lnTo>
                    <a:pt x="804" y="0"/>
                  </a:lnTo>
                  <a:close/>
                </a:path>
              </a:pathLst>
            </a:custGeom>
            <a:solidFill>
              <a:srgbClr val="A6C645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 sz="1350" dirty="0"/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3A6923D1-7C99-0F49-A18B-84C3B18BD2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6775" y="4144903"/>
              <a:ext cx="539413" cy="537197"/>
            </a:xfrm>
            <a:prstGeom prst="ellipse">
              <a:avLst/>
            </a:prstGeom>
            <a:gradFill flip="none" rotWithShape="1">
              <a:gsLst>
                <a:gs pos="20000">
                  <a:srgbClr val="FFFFFF"/>
                </a:gs>
                <a:gs pos="100000">
                  <a:srgbClr val="DAD9D9"/>
                </a:gs>
              </a:gsLst>
              <a:lin ang="2700000" scaled="1"/>
              <a:tileRect/>
            </a:gradFill>
            <a:ln>
              <a:noFill/>
            </a:ln>
            <a:effectLst>
              <a:outerShdw dist="63500" dir="2700000" algn="tl" rotWithShape="0">
                <a:prstClr val="black">
                  <a:alpha val="2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 sz="1350" dirty="0"/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1BA12A2B-ADC6-0542-A2A3-2C32FA9AF85F}"/>
                </a:ext>
              </a:extLst>
            </p:cNvPr>
            <p:cNvSpPr txBox="1"/>
            <p:nvPr/>
          </p:nvSpPr>
          <p:spPr>
            <a:xfrm>
              <a:off x="5333169" y="4379340"/>
              <a:ext cx="234663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100" dirty="0">
                  <a:solidFill>
                    <a:srgbClr val="005875"/>
                  </a:solidFill>
                  <a:latin typeface="Montserrat" pitchFamily="2" charset="77"/>
                </a:rPr>
                <a:t>equipados y con capacidades humanas fortalecidas.</a:t>
              </a:r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5FB7ED04-3FDD-A54E-9CDD-86138BCB1A10}"/>
                </a:ext>
              </a:extLst>
            </p:cNvPr>
            <p:cNvSpPr txBox="1"/>
            <p:nvPr/>
          </p:nvSpPr>
          <p:spPr>
            <a:xfrm>
              <a:off x="5359999" y="4021850"/>
              <a:ext cx="244889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200" b="1" dirty="0">
                  <a:solidFill>
                    <a:srgbClr val="A6C645"/>
                  </a:solidFill>
                  <a:latin typeface="Montserrat" pitchFamily="2" charset="77"/>
                </a:rPr>
                <a:t>30 laboratorios de investigación</a:t>
              </a:r>
              <a:endParaRPr lang="es-ES_tradnl" sz="1200" b="1" dirty="0">
                <a:solidFill>
                  <a:srgbClr val="A6C645"/>
                </a:solidFill>
              </a:endParaRPr>
            </a:p>
          </p:txBody>
        </p:sp>
        <p:sp>
          <p:nvSpPr>
            <p:cNvPr id="116" name="Right Bracket 115">
              <a:extLst>
                <a:ext uri="{FF2B5EF4-FFF2-40B4-BE49-F238E27FC236}">
                  <a16:creationId xmlns:a16="http://schemas.microsoft.com/office/drawing/2014/main" id="{86AF72D7-C82F-DB4A-A485-2D356EA040F0}"/>
                </a:ext>
              </a:extLst>
            </p:cNvPr>
            <p:cNvSpPr/>
            <p:nvPr/>
          </p:nvSpPr>
          <p:spPr>
            <a:xfrm>
              <a:off x="7764598" y="4085302"/>
              <a:ext cx="45719" cy="687225"/>
            </a:xfrm>
            <a:prstGeom prst="rightBracket">
              <a:avLst/>
            </a:prstGeom>
            <a:ln w="15875">
              <a:solidFill>
                <a:srgbClr val="A6C64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17" name="Freeform 19">
              <a:extLst>
                <a:ext uri="{FF2B5EF4-FFF2-40B4-BE49-F238E27FC236}">
                  <a16:creationId xmlns:a16="http://schemas.microsoft.com/office/drawing/2014/main" id="{24DD5F69-6AEF-3743-AFC6-89158BAB64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7353" y="4870194"/>
              <a:ext cx="724415" cy="770770"/>
            </a:xfrm>
            <a:custGeom>
              <a:avLst/>
              <a:gdLst>
                <a:gd name="T0" fmla="*/ 804 w 804"/>
                <a:gd name="T1" fmla="*/ 0 h 773"/>
                <a:gd name="T2" fmla="*/ 351 w 804"/>
                <a:gd name="T3" fmla="*/ 0 h 773"/>
                <a:gd name="T4" fmla="*/ 0 w 804"/>
                <a:gd name="T5" fmla="*/ 350 h 773"/>
                <a:gd name="T6" fmla="*/ 270 w 804"/>
                <a:gd name="T7" fmla="*/ 692 h 773"/>
                <a:gd name="T8" fmla="*/ 351 w 804"/>
                <a:gd name="T9" fmla="*/ 773 h 773"/>
                <a:gd name="T10" fmla="*/ 423 w 804"/>
                <a:gd name="T11" fmla="*/ 701 h 773"/>
                <a:gd name="T12" fmla="*/ 804 w 804"/>
                <a:gd name="T13" fmla="*/ 701 h 773"/>
                <a:gd name="T14" fmla="*/ 804 w 804"/>
                <a:gd name="T15" fmla="*/ 0 h 7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04" h="773">
                  <a:moveTo>
                    <a:pt x="804" y="0"/>
                  </a:moveTo>
                  <a:cubicBezTo>
                    <a:pt x="351" y="0"/>
                    <a:pt x="351" y="0"/>
                    <a:pt x="351" y="0"/>
                  </a:cubicBezTo>
                  <a:cubicBezTo>
                    <a:pt x="157" y="0"/>
                    <a:pt x="0" y="157"/>
                    <a:pt x="0" y="350"/>
                  </a:cubicBezTo>
                  <a:cubicBezTo>
                    <a:pt x="0" y="516"/>
                    <a:pt x="115" y="655"/>
                    <a:pt x="270" y="692"/>
                  </a:cubicBezTo>
                  <a:cubicBezTo>
                    <a:pt x="351" y="773"/>
                    <a:pt x="351" y="773"/>
                    <a:pt x="351" y="773"/>
                  </a:cubicBezTo>
                  <a:cubicBezTo>
                    <a:pt x="423" y="701"/>
                    <a:pt x="423" y="701"/>
                    <a:pt x="423" y="701"/>
                  </a:cubicBezTo>
                  <a:cubicBezTo>
                    <a:pt x="804" y="701"/>
                    <a:pt x="804" y="701"/>
                    <a:pt x="804" y="701"/>
                  </a:cubicBezTo>
                  <a:lnTo>
                    <a:pt x="804" y="0"/>
                  </a:lnTo>
                  <a:close/>
                </a:path>
              </a:pathLst>
            </a:custGeom>
            <a:solidFill>
              <a:srgbClr val="A6C645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 sz="1350" dirty="0"/>
            </a:p>
          </p:txBody>
        </p:sp>
        <p:sp>
          <p:nvSpPr>
            <p:cNvPr id="118" name="Oval 73">
              <a:extLst>
                <a:ext uri="{FF2B5EF4-FFF2-40B4-BE49-F238E27FC236}">
                  <a16:creationId xmlns:a16="http://schemas.microsoft.com/office/drawing/2014/main" id="{6A13411E-E9BB-8A44-B666-D29134A3E4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74336" y="4935487"/>
              <a:ext cx="539413" cy="537197"/>
            </a:xfrm>
            <a:prstGeom prst="ellipse">
              <a:avLst/>
            </a:prstGeom>
            <a:gradFill flip="none" rotWithShape="1">
              <a:gsLst>
                <a:gs pos="20000">
                  <a:srgbClr val="FFFFFF"/>
                </a:gs>
                <a:gs pos="100000">
                  <a:srgbClr val="DAD9D9"/>
                </a:gs>
              </a:gsLst>
              <a:lin ang="2700000" scaled="1"/>
              <a:tileRect/>
            </a:gradFill>
            <a:ln>
              <a:noFill/>
            </a:ln>
            <a:effectLst>
              <a:outerShdw dist="63500" dir="2700000" algn="tl" rotWithShape="0">
                <a:prstClr val="black">
                  <a:alpha val="2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 sz="1350" dirty="0"/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5701174E-F7D2-5943-9B4F-6C804D8C36C3}"/>
                </a:ext>
              </a:extLst>
            </p:cNvPr>
            <p:cNvSpPr txBox="1"/>
            <p:nvPr/>
          </p:nvSpPr>
          <p:spPr>
            <a:xfrm>
              <a:off x="5320730" y="4985411"/>
              <a:ext cx="2375541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100" dirty="0">
                  <a:solidFill>
                    <a:srgbClr val="005875"/>
                  </a:solidFill>
                  <a:latin typeface="Montserrat" pitchFamily="2" charset="77"/>
                </a:rPr>
                <a:t>de investigación para resolver desafíos en sectores estratégicos.</a:t>
              </a:r>
            </a:p>
          </p:txBody>
        </p: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9701F90D-EDF4-BB41-8857-A48F210B57FE}"/>
                </a:ext>
              </a:extLst>
            </p:cNvPr>
            <p:cNvSpPr txBox="1"/>
            <p:nvPr/>
          </p:nvSpPr>
          <p:spPr>
            <a:xfrm>
              <a:off x="5347560" y="4824238"/>
              <a:ext cx="118968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200" b="1" dirty="0">
                  <a:solidFill>
                    <a:srgbClr val="A6C645"/>
                  </a:solidFill>
                  <a:latin typeface="Montserrat" pitchFamily="2" charset="77"/>
                </a:rPr>
                <a:t>8 proyectos</a:t>
              </a:r>
              <a:endParaRPr lang="es-ES_tradnl" sz="1200" b="1" dirty="0">
                <a:solidFill>
                  <a:srgbClr val="A6C645"/>
                </a:solidFill>
              </a:endParaRPr>
            </a:p>
          </p:txBody>
        </p:sp>
        <p:sp>
          <p:nvSpPr>
            <p:cNvPr id="121" name="Right Bracket 120">
              <a:extLst>
                <a:ext uri="{FF2B5EF4-FFF2-40B4-BE49-F238E27FC236}">
                  <a16:creationId xmlns:a16="http://schemas.microsoft.com/office/drawing/2014/main" id="{A321CF83-AD00-DB4A-8F31-CC1BE7067D4D}"/>
                </a:ext>
              </a:extLst>
            </p:cNvPr>
            <p:cNvSpPr/>
            <p:nvPr/>
          </p:nvSpPr>
          <p:spPr>
            <a:xfrm>
              <a:off x="7752159" y="4875886"/>
              <a:ext cx="45719" cy="687225"/>
            </a:xfrm>
            <a:prstGeom prst="rightBracket">
              <a:avLst/>
            </a:prstGeom>
            <a:ln w="15875">
              <a:solidFill>
                <a:srgbClr val="A6C64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68" name="Chemistry bottle">
              <a:extLst>
                <a:ext uri="{FF2B5EF4-FFF2-40B4-BE49-F238E27FC236}">
                  <a16:creationId xmlns:a16="http://schemas.microsoft.com/office/drawing/2014/main" id="{9924A86B-A31E-774A-B0E5-0DA39B80F62D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4807774" y="4192773"/>
              <a:ext cx="289766" cy="373135"/>
            </a:xfrm>
            <a:custGeom>
              <a:avLst/>
              <a:gdLst>
                <a:gd name="T0" fmla="*/ 119 w 198"/>
                <a:gd name="T1" fmla="*/ 105 h 256"/>
                <a:gd name="T2" fmla="*/ 131 w 198"/>
                <a:gd name="T3" fmla="*/ 64 h 256"/>
                <a:gd name="T4" fmla="*/ 131 w 198"/>
                <a:gd name="T5" fmla="*/ 56 h 256"/>
                <a:gd name="T6" fmla="*/ 63 w 198"/>
                <a:gd name="T7" fmla="*/ 60 h 256"/>
                <a:gd name="T8" fmla="*/ 79 w 198"/>
                <a:gd name="T9" fmla="*/ 64 h 256"/>
                <a:gd name="T10" fmla="*/ 33 w 198"/>
                <a:gd name="T11" fmla="*/ 185 h 256"/>
                <a:gd name="T12" fmla="*/ 3 w 198"/>
                <a:gd name="T13" fmla="*/ 236 h 256"/>
                <a:gd name="T14" fmla="*/ 14 w 198"/>
                <a:gd name="T15" fmla="*/ 256 h 256"/>
                <a:gd name="T16" fmla="*/ 196 w 198"/>
                <a:gd name="T17" fmla="*/ 250 h 256"/>
                <a:gd name="T18" fmla="*/ 86 w 198"/>
                <a:gd name="T19" fmla="*/ 109 h 256"/>
                <a:gd name="T20" fmla="*/ 87 w 198"/>
                <a:gd name="T21" fmla="*/ 64 h 256"/>
                <a:gd name="T22" fmla="*/ 111 w 198"/>
                <a:gd name="T23" fmla="*/ 107 h 256"/>
                <a:gd name="T24" fmla="*/ 155 w 198"/>
                <a:gd name="T25" fmla="*/ 184 h 256"/>
                <a:gd name="T26" fmla="*/ 76 w 198"/>
                <a:gd name="T27" fmla="*/ 173 h 256"/>
                <a:gd name="T28" fmla="*/ 43 w 198"/>
                <a:gd name="T29" fmla="*/ 184 h 256"/>
                <a:gd name="T30" fmla="*/ 189 w 198"/>
                <a:gd name="T31" fmla="*/ 246 h 256"/>
                <a:gd name="T32" fmla="*/ 14 w 198"/>
                <a:gd name="T33" fmla="*/ 248 h 256"/>
                <a:gd name="T34" fmla="*/ 10 w 198"/>
                <a:gd name="T35" fmla="*/ 240 h 256"/>
                <a:gd name="T36" fmla="*/ 65 w 198"/>
                <a:gd name="T37" fmla="*/ 192 h 256"/>
                <a:gd name="T38" fmla="*/ 76 w 198"/>
                <a:gd name="T39" fmla="*/ 181 h 256"/>
                <a:gd name="T40" fmla="*/ 87 w 198"/>
                <a:gd name="T41" fmla="*/ 192 h 256"/>
                <a:gd name="T42" fmla="*/ 188 w 198"/>
                <a:gd name="T43" fmla="*/ 240 h 256"/>
                <a:gd name="T44" fmla="*/ 83 w 198"/>
                <a:gd name="T45" fmla="*/ 32 h 256"/>
                <a:gd name="T46" fmla="*/ 83 w 198"/>
                <a:gd name="T47" fmla="*/ 0 h 256"/>
                <a:gd name="T48" fmla="*/ 83 w 198"/>
                <a:gd name="T49" fmla="*/ 32 h 256"/>
                <a:gd name="T50" fmla="*/ 91 w 198"/>
                <a:gd name="T51" fmla="*/ 16 h 256"/>
                <a:gd name="T52" fmla="*/ 75 w 198"/>
                <a:gd name="T53" fmla="*/ 16 h 256"/>
                <a:gd name="T54" fmla="*/ 115 w 198"/>
                <a:gd name="T55" fmla="*/ 44 h 256"/>
                <a:gd name="T56" fmla="*/ 115 w 198"/>
                <a:gd name="T57" fmla="*/ 36 h 256"/>
                <a:gd name="T58" fmla="*/ 115 w 198"/>
                <a:gd name="T59" fmla="*/ 44 h 256"/>
                <a:gd name="T60" fmla="*/ 103 w 198"/>
                <a:gd name="T61" fmla="*/ 156 h 256"/>
                <a:gd name="T62" fmla="*/ 95 w 198"/>
                <a:gd name="T63" fmla="*/ 156 h 256"/>
                <a:gd name="T64" fmla="*/ 131 w 198"/>
                <a:gd name="T65" fmla="*/ 212 h 256"/>
                <a:gd name="T66" fmla="*/ 131 w 198"/>
                <a:gd name="T67" fmla="*/ 220 h 256"/>
                <a:gd name="T68" fmla="*/ 131 w 198"/>
                <a:gd name="T69" fmla="*/ 212 h 256"/>
                <a:gd name="T70" fmla="*/ 59 w 198"/>
                <a:gd name="T71" fmla="*/ 232 h 256"/>
                <a:gd name="T72" fmla="*/ 67 w 198"/>
                <a:gd name="T73" fmla="*/ 232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98" h="256">
                  <a:moveTo>
                    <a:pt x="195" y="236"/>
                  </a:moveTo>
                  <a:cubicBezTo>
                    <a:pt x="119" y="105"/>
                    <a:pt x="119" y="105"/>
                    <a:pt x="119" y="105"/>
                  </a:cubicBezTo>
                  <a:cubicBezTo>
                    <a:pt x="119" y="64"/>
                    <a:pt x="119" y="64"/>
                    <a:pt x="119" y="64"/>
                  </a:cubicBezTo>
                  <a:cubicBezTo>
                    <a:pt x="131" y="64"/>
                    <a:pt x="131" y="64"/>
                    <a:pt x="131" y="64"/>
                  </a:cubicBezTo>
                  <a:cubicBezTo>
                    <a:pt x="133" y="64"/>
                    <a:pt x="135" y="62"/>
                    <a:pt x="135" y="60"/>
                  </a:cubicBezTo>
                  <a:cubicBezTo>
                    <a:pt x="135" y="58"/>
                    <a:pt x="133" y="56"/>
                    <a:pt x="131" y="56"/>
                  </a:cubicBezTo>
                  <a:cubicBezTo>
                    <a:pt x="67" y="56"/>
                    <a:pt x="67" y="56"/>
                    <a:pt x="67" y="56"/>
                  </a:cubicBezTo>
                  <a:cubicBezTo>
                    <a:pt x="65" y="56"/>
                    <a:pt x="63" y="58"/>
                    <a:pt x="63" y="60"/>
                  </a:cubicBezTo>
                  <a:cubicBezTo>
                    <a:pt x="63" y="62"/>
                    <a:pt x="65" y="64"/>
                    <a:pt x="67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79" y="105"/>
                    <a:pt x="79" y="105"/>
                    <a:pt x="79" y="105"/>
                  </a:cubicBezTo>
                  <a:cubicBezTo>
                    <a:pt x="33" y="185"/>
                    <a:pt x="33" y="185"/>
                    <a:pt x="33" y="185"/>
                  </a:cubicBezTo>
                  <a:cubicBezTo>
                    <a:pt x="32" y="186"/>
                    <a:pt x="32" y="186"/>
                    <a:pt x="32" y="187"/>
                  </a:cubicBezTo>
                  <a:cubicBezTo>
                    <a:pt x="3" y="236"/>
                    <a:pt x="3" y="236"/>
                    <a:pt x="3" y="236"/>
                  </a:cubicBezTo>
                  <a:cubicBezTo>
                    <a:pt x="0" y="241"/>
                    <a:pt x="0" y="246"/>
                    <a:pt x="2" y="250"/>
                  </a:cubicBezTo>
                  <a:cubicBezTo>
                    <a:pt x="4" y="254"/>
                    <a:pt x="9" y="256"/>
                    <a:pt x="14" y="256"/>
                  </a:cubicBezTo>
                  <a:cubicBezTo>
                    <a:pt x="184" y="256"/>
                    <a:pt x="184" y="256"/>
                    <a:pt x="184" y="256"/>
                  </a:cubicBezTo>
                  <a:cubicBezTo>
                    <a:pt x="189" y="256"/>
                    <a:pt x="194" y="254"/>
                    <a:pt x="196" y="250"/>
                  </a:cubicBezTo>
                  <a:cubicBezTo>
                    <a:pt x="198" y="246"/>
                    <a:pt x="198" y="241"/>
                    <a:pt x="195" y="236"/>
                  </a:cubicBezTo>
                  <a:close/>
                  <a:moveTo>
                    <a:pt x="86" y="109"/>
                  </a:moveTo>
                  <a:cubicBezTo>
                    <a:pt x="87" y="108"/>
                    <a:pt x="87" y="107"/>
                    <a:pt x="87" y="107"/>
                  </a:cubicBezTo>
                  <a:cubicBezTo>
                    <a:pt x="87" y="64"/>
                    <a:pt x="87" y="64"/>
                    <a:pt x="87" y="64"/>
                  </a:cubicBezTo>
                  <a:cubicBezTo>
                    <a:pt x="111" y="64"/>
                    <a:pt x="111" y="64"/>
                    <a:pt x="111" y="64"/>
                  </a:cubicBezTo>
                  <a:cubicBezTo>
                    <a:pt x="111" y="107"/>
                    <a:pt x="111" y="107"/>
                    <a:pt x="111" y="107"/>
                  </a:cubicBezTo>
                  <a:cubicBezTo>
                    <a:pt x="111" y="107"/>
                    <a:pt x="111" y="108"/>
                    <a:pt x="112" y="109"/>
                  </a:cubicBezTo>
                  <a:cubicBezTo>
                    <a:pt x="155" y="184"/>
                    <a:pt x="155" y="184"/>
                    <a:pt x="155" y="184"/>
                  </a:cubicBezTo>
                  <a:cubicBezTo>
                    <a:pt x="91" y="184"/>
                    <a:pt x="91" y="184"/>
                    <a:pt x="91" y="184"/>
                  </a:cubicBezTo>
                  <a:cubicBezTo>
                    <a:pt x="89" y="178"/>
                    <a:pt x="83" y="173"/>
                    <a:pt x="76" y="173"/>
                  </a:cubicBezTo>
                  <a:cubicBezTo>
                    <a:pt x="69" y="173"/>
                    <a:pt x="63" y="178"/>
                    <a:pt x="61" y="184"/>
                  </a:cubicBezTo>
                  <a:cubicBezTo>
                    <a:pt x="43" y="184"/>
                    <a:pt x="43" y="184"/>
                    <a:pt x="43" y="184"/>
                  </a:cubicBezTo>
                  <a:lnTo>
                    <a:pt x="86" y="109"/>
                  </a:lnTo>
                  <a:close/>
                  <a:moveTo>
                    <a:pt x="189" y="246"/>
                  </a:moveTo>
                  <a:cubicBezTo>
                    <a:pt x="188" y="247"/>
                    <a:pt x="186" y="248"/>
                    <a:pt x="184" y="248"/>
                  </a:cubicBezTo>
                  <a:cubicBezTo>
                    <a:pt x="14" y="248"/>
                    <a:pt x="14" y="248"/>
                    <a:pt x="14" y="248"/>
                  </a:cubicBezTo>
                  <a:cubicBezTo>
                    <a:pt x="11" y="248"/>
                    <a:pt x="10" y="247"/>
                    <a:pt x="9" y="246"/>
                  </a:cubicBezTo>
                  <a:cubicBezTo>
                    <a:pt x="8" y="245"/>
                    <a:pt x="8" y="243"/>
                    <a:pt x="10" y="240"/>
                  </a:cubicBezTo>
                  <a:cubicBezTo>
                    <a:pt x="38" y="192"/>
                    <a:pt x="38" y="192"/>
                    <a:pt x="38" y="192"/>
                  </a:cubicBezTo>
                  <a:cubicBezTo>
                    <a:pt x="65" y="192"/>
                    <a:pt x="65" y="192"/>
                    <a:pt x="65" y="192"/>
                  </a:cubicBezTo>
                  <a:cubicBezTo>
                    <a:pt x="67" y="192"/>
                    <a:pt x="69" y="190"/>
                    <a:pt x="69" y="188"/>
                  </a:cubicBezTo>
                  <a:cubicBezTo>
                    <a:pt x="69" y="184"/>
                    <a:pt x="72" y="181"/>
                    <a:pt x="76" y="181"/>
                  </a:cubicBezTo>
                  <a:cubicBezTo>
                    <a:pt x="80" y="181"/>
                    <a:pt x="83" y="184"/>
                    <a:pt x="83" y="188"/>
                  </a:cubicBezTo>
                  <a:cubicBezTo>
                    <a:pt x="83" y="190"/>
                    <a:pt x="85" y="192"/>
                    <a:pt x="87" y="192"/>
                  </a:cubicBezTo>
                  <a:cubicBezTo>
                    <a:pt x="160" y="192"/>
                    <a:pt x="160" y="192"/>
                    <a:pt x="160" y="192"/>
                  </a:cubicBezTo>
                  <a:cubicBezTo>
                    <a:pt x="188" y="240"/>
                    <a:pt x="188" y="240"/>
                    <a:pt x="188" y="240"/>
                  </a:cubicBezTo>
                  <a:cubicBezTo>
                    <a:pt x="190" y="243"/>
                    <a:pt x="190" y="245"/>
                    <a:pt x="189" y="246"/>
                  </a:cubicBezTo>
                  <a:close/>
                  <a:moveTo>
                    <a:pt x="83" y="32"/>
                  </a:moveTo>
                  <a:cubicBezTo>
                    <a:pt x="92" y="32"/>
                    <a:pt x="99" y="25"/>
                    <a:pt x="99" y="16"/>
                  </a:cubicBezTo>
                  <a:cubicBezTo>
                    <a:pt x="99" y="7"/>
                    <a:pt x="92" y="0"/>
                    <a:pt x="83" y="0"/>
                  </a:cubicBezTo>
                  <a:cubicBezTo>
                    <a:pt x="74" y="0"/>
                    <a:pt x="67" y="7"/>
                    <a:pt x="67" y="16"/>
                  </a:cubicBezTo>
                  <a:cubicBezTo>
                    <a:pt x="67" y="25"/>
                    <a:pt x="74" y="32"/>
                    <a:pt x="83" y="32"/>
                  </a:cubicBezTo>
                  <a:close/>
                  <a:moveTo>
                    <a:pt x="83" y="8"/>
                  </a:moveTo>
                  <a:cubicBezTo>
                    <a:pt x="87" y="8"/>
                    <a:pt x="91" y="12"/>
                    <a:pt x="91" y="16"/>
                  </a:cubicBezTo>
                  <a:cubicBezTo>
                    <a:pt x="91" y="20"/>
                    <a:pt x="87" y="24"/>
                    <a:pt x="83" y="24"/>
                  </a:cubicBezTo>
                  <a:cubicBezTo>
                    <a:pt x="79" y="24"/>
                    <a:pt x="75" y="20"/>
                    <a:pt x="75" y="16"/>
                  </a:cubicBezTo>
                  <a:cubicBezTo>
                    <a:pt x="75" y="12"/>
                    <a:pt x="79" y="8"/>
                    <a:pt x="83" y="8"/>
                  </a:cubicBezTo>
                  <a:close/>
                  <a:moveTo>
                    <a:pt x="115" y="44"/>
                  </a:moveTo>
                  <a:cubicBezTo>
                    <a:pt x="117" y="44"/>
                    <a:pt x="119" y="42"/>
                    <a:pt x="119" y="40"/>
                  </a:cubicBezTo>
                  <a:cubicBezTo>
                    <a:pt x="119" y="38"/>
                    <a:pt x="117" y="36"/>
                    <a:pt x="115" y="36"/>
                  </a:cubicBezTo>
                  <a:cubicBezTo>
                    <a:pt x="113" y="36"/>
                    <a:pt x="111" y="38"/>
                    <a:pt x="111" y="40"/>
                  </a:cubicBezTo>
                  <a:cubicBezTo>
                    <a:pt x="111" y="42"/>
                    <a:pt x="113" y="44"/>
                    <a:pt x="115" y="44"/>
                  </a:cubicBezTo>
                  <a:close/>
                  <a:moveTo>
                    <a:pt x="99" y="160"/>
                  </a:moveTo>
                  <a:cubicBezTo>
                    <a:pt x="101" y="160"/>
                    <a:pt x="103" y="158"/>
                    <a:pt x="103" y="156"/>
                  </a:cubicBezTo>
                  <a:cubicBezTo>
                    <a:pt x="103" y="154"/>
                    <a:pt x="101" y="152"/>
                    <a:pt x="99" y="152"/>
                  </a:cubicBezTo>
                  <a:cubicBezTo>
                    <a:pt x="97" y="152"/>
                    <a:pt x="95" y="154"/>
                    <a:pt x="95" y="156"/>
                  </a:cubicBezTo>
                  <a:cubicBezTo>
                    <a:pt x="95" y="158"/>
                    <a:pt x="97" y="160"/>
                    <a:pt x="99" y="160"/>
                  </a:cubicBezTo>
                  <a:close/>
                  <a:moveTo>
                    <a:pt x="131" y="212"/>
                  </a:moveTo>
                  <a:cubicBezTo>
                    <a:pt x="129" y="212"/>
                    <a:pt x="127" y="214"/>
                    <a:pt x="127" y="216"/>
                  </a:cubicBezTo>
                  <a:cubicBezTo>
                    <a:pt x="127" y="218"/>
                    <a:pt x="129" y="220"/>
                    <a:pt x="131" y="220"/>
                  </a:cubicBezTo>
                  <a:cubicBezTo>
                    <a:pt x="133" y="220"/>
                    <a:pt x="135" y="218"/>
                    <a:pt x="135" y="216"/>
                  </a:cubicBezTo>
                  <a:cubicBezTo>
                    <a:pt x="135" y="214"/>
                    <a:pt x="133" y="212"/>
                    <a:pt x="131" y="212"/>
                  </a:cubicBezTo>
                  <a:close/>
                  <a:moveTo>
                    <a:pt x="63" y="228"/>
                  </a:moveTo>
                  <a:cubicBezTo>
                    <a:pt x="61" y="228"/>
                    <a:pt x="59" y="230"/>
                    <a:pt x="59" y="232"/>
                  </a:cubicBezTo>
                  <a:cubicBezTo>
                    <a:pt x="59" y="234"/>
                    <a:pt x="61" y="236"/>
                    <a:pt x="63" y="236"/>
                  </a:cubicBezTo>
                  <a:cubicBezTo>
                    <a:pt x="65" y="236"/>
                    <a:pt x="67" y="234"/>
                    <a:pt x="67" y="232"/>
                  </a:cubicBezTo>
                  <a:cubicBezTo>
                    <a:pt x="67" y="230"/>
                    <a:pt x="65" y="228"/>
                    <a:pt x="63" y="228"/>
                  </a:cubicBezTo>
                  <a:close/>
                </a:path>
              </a:pathLst>
            </a:custGeom>
            <a:solidFill>
              <a:srgbClr val="295D76"/>
            </a:solidFill>
            <a:ln>
              <a:solidFill>
                <a:srgbClr val="295D76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9" name="Paper sheet with globe">
              <a:extLst>
                <a:ext uri="{FF2B5EF4-FFF2-40B4-BE49-F238E27FC236}">
                  <a16:creationId xmlns:a16="http://schemas.microsoft.com/office/drawing/2014/main" id="{F325E0E9-EA35-F342-89B1-3C20DEC5A5A4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4865163" y="1907573"/>
              <a:ext cx="232914" cy="296612"/>
            </a:xfrm>
            <a:custGeom>
              <a:avLst/>
              <a:gdLst>
                <a:gd name="T0" fmla="*/ 199 w 200"/>
                <a:gd name="T1" fmla="*/ 61 h 256"/>
                <a:gd name="T2" fmla="*/ 138 w 200"/>
                <a:gd name="T3" fmla="*/ 0 h 256"/>
                <a:gd name="T4" fmla="*/ 4 w 200"/>
                <a:gd name="T5" fmla="*/ 0 h 256"/>
                <a:gd name="T6" fmla="*/ 0 w 200"/>
                <a:gd name="T7" fmla="*/ 252 h 256"/>
                <a:gd name="T8" fmla="*/ 196 w 200"/>
                <a:gd name="T9" fmla="*/ 256 h 256"/>
                <a:gd name="T10" fmla="*/ 200 w 200"/>
                <a:gd name="T11" fmla="*/ 64 h 256"/>
                <a:gd name="T12" fmla="*/ 140 w 200"/>
                <a:gd name="T13" fmla="*/ 14 h 256"/>
                <a:gd name="T14" fmla="*/ 140 w 200"/>
                <a:gd name="T15" fmla="*/ 60 h 256"/>
                <a:gd name="T16" fmla="*/ 192 w 200"/>
                <a:gd name="T17" fmla="*/ 248 h 256"/>
                <a:gd name="T18" fmla="*/ 8 w 200"/>
                <a:gd name="T19" fmla="*/ 8 h 256"/>
                <a:gd name="T20" fmla="*/ 132 w 200"/>
                <a:gd name="T21" fmla="*/ 64 h 256"/>
                <a:gd name="T22" fmla="*/ 192 w 200"/>
                <a:gd name="T23" fmla="*/ 68 h 256"/>
                <a:gd name="T24" fmla="*/ 36 w 200"/>
                <a:gd name="T25" fmla="*/ 40 h 256"/>
                <a:gd name="T26" fmla="*/ 36 w 200"/>
                <a:gd name="T27" fmla="*/ 32 h 256"/>
                <a:gd name="T28" fmla="*/ 36 w 200"/>
                <a:gd name="T29" fmla="*/ 40 h 256"/>
                <a:gd name="T30" fmla="*/ 68 w 200"/>
                <a:gd name="T31" fmla="*/ 36 h 256"/>
                <a:gd name="T32" fmla="*/ 60 w 200"/>
                <a:gd name="T33" fmla="*/ 36 h 256"/>
                <a:gd name="T34" fmla="*/ 92 w 200"/>
                <a:gd name="T35" fmla="*/ 40 h 256"/>
                <a:gd name="T36" fmla="*/ 92 w 200"/>
                <a:gd name="T37" fmla="*/ 32 h 256"/>
                <a:gd name="T38" fmla="*/ 92 w 200"/>
                <a:gd name="T39" fmla="*/ 40 h 256"/>
                <a:gd name="T40" fmla="*/ 96 w 200"/>
                <a:gd name="T41" fmla="*/ 60 h 256"/>
                <a:gd name="T42" fmla="*/ 36 w 200"/>
                <a:gd name="T43" fmla="*/ 56 h 256"/>
                <a:gd name="T44" fmla="*/ 36 w 200"/>
                <a:gd name="T45" fmla="*/ 64 h 256"/>
                <a:gd name="T46" fmla="*/ 100 w 200"/>
                <a:gd name="T47" fmla="*/ 96 h 256"/>
                <a:gd name="T48" fmla="*/ 36 w 200"/>
                <a:gd name="T49" fmla="*/ 160 h 256"/>
                <a:gd name="T50" fmla="*/ 100 w 200"/>
                <a:gd name="T51" fmla="*/ 224 h 256"/>
                <a:gd name="T52" fmla="*/ 100 w 200"/>
                <a:gd name="T53" fmla="*/ 224 h 256"/>
                <a:gd name="T54" fmla="*/ 100 w 200"/>
                <a:gd name="T55" fmla="*/ 224 h 256"/>
                <a:gd name="T56" fmla="*/ 145 w 200"/>
                <a:gd name="T57" fmla="*/ 115 h 256"/>
                <a:gd name="T58" fmla="*/ 100 w 200"/>
                <a:gd name="T59" fmla="*/ 96 h 256"/>
                <a:gd name="T60" fmla="*/ 64 w 200"/>
                <a:gd name="T61" fmla="*/ 156 h 256"/>
                <a:gd name="T62" fmla="*/ 82 w 200"/>
                <a:gd name="T63" fmla="*/ 107 h 256"/>
                <a:gd name="T64" fmla="*/ 64 w 200"/>
                <a:gd name="T65" fmla="*/ 164 h 256"/>
                <a:gd name="T66" fmla="*/ 44 w 200"/>
                <a:gd name="T67" fmla="*/ 164 h 256"/>
                <a:gd name="T68" fmla="*/ 72 w 200"/>
                <a:gd name="T69" fmla="*/ 164 h 256"/>
                <a:gd name="T70" fmla="*/ 96 w 200"/>
                <a:gd name="T71" fmla="*/ 214 h 256"/>
                <a:gd name="T72" fmla="*/ 72 w 200"/>
                <a:gd name="T73" fmla="*/ 156 h 256"/>
                <a:gd name="T74" fmla="*/ 96 w 200"/>
                <a:gd name="T75" fmla="*/ 156 h 256"/>
                <a:gd name="T76" fmla="*/ 136 w 200"/>
                <a:gd name="T77" fmla="*/ 164 h 256"/>
                <a:gd name="T78" fmla="*/ 118 w 200"/>
                <a:gd name="T79" fmla="*/ 213 h 256"/>
                <a:gd name="T80" fmla="*/ 156 w 200"/>
                <a:gd name="T81" fmla="*/ 156 h 256"/>
                <a:gd name="T82" fmla="*/ 118 w 200"/>
                <a:gd name="T83" fmla="*/ 107 h 256"/>
                <a:gd name="T84" fmla="*/ 104 w 200"/>
                <a:gd name="T85" fmla="*/ 106 h 256"/>
                <a:gd name="T86" fmla="*/ 104 w 200"/>
                <a:gd name="T87" fmla="*/ 156 h 256"/>
                <a:gd name="T88" fmla="*/ 104 w 200"/>
                <a:gd name="T89" fmla="*/ 164 h 256"/>
                <a:gd name="T90" fmla="*/ 104 w 200"/>
                <a:gd name="T91" fmla="*/ 214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00" h="256">
                  <a:moveTo>
                    <a:pt x="200" y="62"/>
                  </a:moveTo>
                  <a:cubicBezTo>
                    <a:pt x="199" y="62"/>
                    <a:pt x="199" y="62"/>
                    <a:pt x="199" y="61"/>
                  </a:cubicBezTo>
                  <a:cubicBezTo>
                    <a:pt x="139" y="1"/>
                    <a:pt x="139" y="1"/>
                    <a:pt x="139" y="1"/>
                  </a:cubicBezTo>
                  <a:cubicBezTo>
                    <a:pt x="138" y="1"/>
                    <a:pt x="138" y="1"/>
                    <a:pt x="138" y="0"/>
                  </a:cubicBezTo>
                  <a:cubicBezTo>
                    <a:pt x="137" y="0"/>
                    <a:pt x="137" y="0"/>
                    <a:pt x="136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52"/>
                    <a:pt x="0" y="252"/>
                    <a:pt x="0" y="252"/>
                  </a:cubicBezTo>
                  <a:cubicBezTo>
                    <a:pt x="0" y="254"/>
                    <a:pt x="2" y="256"/>
                    <a:pt x="4" y="256"/>
                  </a:cubicBezTo>
                  <a:cubicBezTo>
                    <a:pt x="196" y="256"/>
                    <a:pt x="196" y="256"/>
                    <a:pt x="196" y="256"/>
                  </a:cubicBezTo>
                  <a:cubicBezTo>
                    <a:pt x="198" y="256"/>
                    <a:pt x="200" y="254"/>
                    <a:pt x="200" y="252"/>
                  </a:cubicBezTo>
                  <a:cubicBezTo>
                    <a:pt x="200" y="64"/>
                    <a:pt x="200" y="64"/>
                    <a:pt x="200" y="64"/>
                  </a:cubicBezTo>
                  <a:cubicBezTo>
                    <a:pt x="200" y="63"/>
                    <a:pt x="200" y="63"/>
                    <a:pt x="200" y="62"/>
                  </a:cubicBezTo>
                  <a:close/>
                  <a:moveTo>
                    <a:pt x="140" y="14"/>
                  </a:moveTo>
                  <a:cubicBezTo>
                    <a:pt x="186" y="60"/>
                    <a:pt x="186" y="60"/>
                    <a:pt x="186" y="60"/>
                  </a:cubicBezTo>
                  <a:cubicBezTo>
                    <a:pt x="140" y="60"/>
                    <a:pt x="140" y="60"/>
                    <a:pt x="140" y="60"/>
                  </a:cubicBezTo>
                  <a:lnTo>
                    <a:pt x="140" y="14"/>
                  </a:lnTo>
                  <a:close/>
                  <a:moveTo>
                    <a:pt x="192" y="248"/>
                  </a:moveTo>
                  <a:cubicBezTo>
                    <a:pt x="8" y="248"/>
                    <a:pt x="8" y="248"/>
                    <a:pt x="8" y="24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132" y="8"/>
                    <a:pt x="132" y="8"/>
                    <a:pt x="132" y="8"/>
                  </a:cubicBezTo>
                  <a:cubicBezTo>
                    <a:pt x="132" y="64"/>
                    <a:pt x="132" y="64"/>
                    <a:pt x="132" y="64"/>
                  </a:cubicBezTo>
                  <a:cubicBezTo>
                    <a:pt x="132" y="66"/>
                    <a:pt x="134" y="68"/>
                    <a:pt x="136" y="68"/>
                  </a:cubicBezTo>
                  <a:cubicBezTo>
                    <a:pt x="192" y="68"/>
                    <a:pt x="192" y="68"/>
                    <a:pt x="192" y="68"/>
                  </a:cubicBezTo>
                  <a:lnTo>
                    <a:pt x="192" y="248"/>
                  </a:lnTo>
                  <a:close/>
                  <a:moveTo>
                    <a:pt x="36" y="40"/>
                  </a:moveTo>
                  <a:cubicBezTo>
                    <a:pt x="38" y="40"/>
                    <a:pt x="40" y="38"/>
                    <a:pt x="40" y="36"/>
                  </a:cubicBezTo>
                  <a:cubicBezTo>
                    <a:pt x="40" y="34"/>
                    <a:pt x="38" y="32"/>
                    <a:pt x="36" y="32"/>
                  </a:cubicBezTo>
                  <a:cubicBezTo>
                    <a:pt x="34" y="32"/>
                    <a:pt x="32" y="34"/>
                    <a:pt x="32" y="36"/>
                  </a:cubicBezTo>
                  <a:cubicBezTo>
                    <a:pt x="32" y="38"/>
                    <a:pt x="34" y="40"/>
                    <a:pt x="36" y="40"/>
                  </a:cubicBezTo>
                  <a:close/>
                  <a:moveTo>
                    <a:pt x="64" y="40"/>
                  </a:moveTo>
                  <a:cubicBezTo>
                    <a:pt x="66" y="40"/>
                    <a:pt x="68" y="38"/>
                    <a:pt x="68" y="36"/>
                  </a:cubicBezTo>
                  <a:cubicBezTo>
                    <a:pt x="68" y="34"/>
                    <a:pt x="66" y="32"/>
                    <a:pt x="64" y="32"/>
                  </a:cubicBezTo>
                  <a:cubicBezTo>
                    <a:pt x="62" y="32"/>
                    <a:pt x="60" y="34"/>
                    <a:pt x="60" y="36"/>
                  </a:cubicBezTo>
                  <a:cubicBezTo>
                    <a:pt x="60" y="38"/>
                    <a:pt x="62" y="40"/>
                    <a:pt x="64" y="40"/>
                  </a:cubicBezTo>
                  <a:close/>
                  <a:moveTo>
                    <a:pt x="92" y="40"/>
                  </a:moveTo>
                  <a:cubicBezTo>
                    <a:pt x="94" y="40"/>
                    <a:pt x="96" y="38"/>
                    <a:pt x="96" y="36"/>
                  </a:cubicBezTo>
                  <a:cubicBezTo>
                    <a:pt x="96" y="34"/>
                    <a:pt x="94" y="32"/>
                    <a:pt x="92" y="32"/>
                  </a:cubicBezTo>
                  <a:cubicBezTo>
                    <a:pt x="90" y="32"/>
                    <a:pt x="88" y="34"/>
                    <a:pt x="88" y="36"/>
                  </a:cubicBezTo>
                  <a:cubicBezTo>
                    <a:pt x="88" y="38"/>
                    <a:pt x="90" y="40"/>
                    <a:pt x="92" y="40"/>
                  </a:cubicBezTo>
                  <a:close/>
                  <a:moveTo>
                    <a:pt x="92" y="64"/>
                  </a:moveTo>
                  <a:cubicBezTo>
                    <a:pt x="94" y="64"/>
                    <a:pt x="96" y="62"/>
                    <a:pt x="96" y="60"/>
                  </a:cubicBezTo>
                  <a:cubicBezTo>
                    <a:pt x="96" y="58"/>
                    <a:pt x="94" y="56"/>
                    <a:pt x="92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4" y="56"/>
                    <a:pt x="32" y="58"/>
                    <a:pt x="32" y="60"/>
                  </a:cubicBezTo>
                  <a:cubicBezTo>
                    <a:pt x="32" y="62"/>
                    <a:pt x="34" y="64"/>
                    <a:pt x="36" y="64"/>
                  </a:cubicBezTo>
                  <a:lnTo>
                    <a:pt x="92" y="64"/>
                  </a:lnTo>
                  <a:close/>
                  <a:moveTo>
                    <a:pt x="100" y="96"/>
                  </a:moveTo>
                  <a:cubicBezTo>
                    <a:pt x="100" y="96"/>
                    <a:pt x="100" y="96"/>
                    <a:pt x="100" y="96"/>
                  </a:cubicBezTo>
                  <a:cubicBezTo>
                    <a:pt x="65" y="96"/>
                    <a:pt x="36" y="125"/>
                    <a:pt x="36" y="160"/>
                  </a:cubicBezTo>
                  <a:cubicBezTo>
                    <a:pt x="36" y="195"/>
                    <a:pt x="65" y="224"/>
                    <a:pt x="100" y="224"/>
                  </a:cubicBezTo>
                  <a:cubicBezTo>
                    <a:pt x="100" y="224"/>
                    <a:pt x="100" y="224"/>
                    <a:pt x="100" y="224"/>
                  </a:cubicBezTo>
                  <a:cubicBezTo>
                    <a:pt x="100" y="224"/>
                    <a:pt x="100" y="224"/>
                    <a:pt x="100" y="224"/>
                  </a:cubicBezTo>
                  <a:cubicBezTo>
                    <a:pt x="100" y="224"/>
                    <a:pt x="100" y="224"/>
                    <a:pt x="100" y="224"/>
                  </a:cubicBezTo>
                  <a:cubicBezTo>
                    <a:pt x="100" y="224"/>
                    <a:pt x="100" y="224"/>
                    <a:pt x="100" y="224"/>
                  </a:cubicBezTo>
                  <a:cubicBezTo>
                    <a:pt x="100" y="224"/>
                    <a:pt x="100" y="224"/>
                    <a:pt x="100" y="224"/>
                  </a:cubicBezTo>
                  <a:cubicBezTo>
                    <a:pt x="135" y="224"/>
                    <a:pt x="164" y="195"/>
                    <a:pt x="164" y="160"/>
                  </a:cubicBezTo>
                  <a:cubicBezTo>
                    <a:pt x="164" y="143"/>
                    <a:pt x="157" y="127"/>
                    <a:pt x="145" y="115"/>
                  </a:cubicBezTo>
                  <a:cubicBezTo>
                    <a:pt x="133" y="103"/>
                    <a:pt x="117" y="96"/>
                    <a:pt x="100" y="96"/>
                  </a:cubicBezTo>
                  <a:cubicBezTo>
                    <a:pt x="100" y="96"/>
                    <a:pt x="100" y="96"/>
                    <a:pt x="100" y="96"/>
                  </a:cubicBezTo>
                  <a:close/>
                  <a:moveTo>
                    <a:pt x="82" y="107"/>
                  </a:moveTo>
                  <a:cubicBezTo>
                    <a:pt x="72" y="118"/>
                    <a:pt x="65" y="136"/>
                    <a:pt x="64" y="156"/>
                  </a:cubicBezTo>
                  <a:cubicBezTo>
                    <a:pt x="44" y="156"/>
                    <a:pt x="44" y="156"/>
                    <a:pt x="44" y="156"/>
                  </a:cubicBezTo>
                  <a:cubicBezTo>
                    <a:pt x="46" y="133"/>
                    <a:pt x="61" y="114"/>
                    <a:pt x="82" y="107"/>
                  </a:cubicBezTo>
                  <a:close/>
                  <a:moveTo>
                    <a:pt x="44" y="164"/>
                  </a:moveTo>
                  <a:cubicBezTo>
                    <a:pt x="64" y="164"/>
                    <a:pt x="64" y="164"/>
                    <a:pt x="64" y="164"/>
                  </a:cubicBezTo>
                  <a:cubicBezTo>
                    <a:pt x="65" y="184"/>
                    <a:pt x="72" y="202"/>
                    <a:pt x="82" y="213"/>
                  </a:cubicBezTo>
                  <a:cubicBezTo>
                    <a:pt x="61" y="206"/>
                    <a:pt x="46" y="187"/>
                    <a:pt x="44" y="164"/>
                  </a:cubicBezTo>
                  <a:close/>
                  <a:moveTo>
                    <a:pt x="96" y="214"/>
                  </a:moveTo>
                  <a:cubicBezTo>
                    <a:pt x="83" y="206"/>
                    <a:pt x="73" y="187"/>
                    <a:pt x="72" y="164"/>
                  </a:cubicBezTo>
                  <a:cubicBezTo>
                    <a:pt x="96" y="164"/>
                    <a:pt x="96" y="164"/>
                    <a:pt x="96" y="164"/>
                  </a:cubicBezTo>
                  <a:lnTo>
                    <a:pt x="96" y="214"/>
                  </a:lnTo>
                  <a:close/>
                  <a:moveTo>
                    <a:pt x="96" y="156"/>
                  </a:moveTo>
                  <a:cubicBezTo>
                    <a:pt x="72" y="156"/>
                    <a:pt x="72" y="156"/>
                    <a:pt x="72" y="156"/>
                  </a:cubicBezTo>
                  <a:cubicBezTo>
                    <a:pt x="73" y="133"/>
                    <a:pt x="83" y="114"/>
                    <a:pt x="96" y="106"/>
                  </a:cubicBezTo>
                  <a:lnTo>
                    <a:pt x="96" y="156"/>
                  </a:lnTo>
                  <a:close/>
                  <a:moveTo>
                    <a:pt x="118" y="213"/>
                  </a:moveTo>
                  <a:cubicBezTo>
                    <a:pt x="128" y="202"/>
                    <a:pt x="135" y="184"/>
                    <a:pt x="136" y="164"/>
                  </a:cubicBezTo>
                  <a:cubicBezTo>
                    <a:pt x="156" y="164"/>
                    <a:pt x="156" y="164"/>
                    <a:pt x="156" y="164"/>
                  </a:cubicBezTo>
                  <a:cubicBezTo>
                    <a:pt x="154" y="187"/>
                    <a:pt x="139" y="206"/>
                    <a:pt x="118" y="213"/>
                  </a:cubicBezTo>
                  <a:close/>
                  <a:moveTo>
                    <a:pt x="140" y="120"/>
                  </a:moveTo>
                  <a:cubicBezTo>
                    <a:pt x="149" y="130"/>
                    <a:pt x="155" y="143"/>
                    <a:pt x="156" y="156"/>
                  </a:cubicBezTo>
                  <a:cubicBezTo>
                    <a:pt x="136" y="156"/>
                    <a:pt x="136" y="156"/>
                    <a:pt x="136" y="156"/>
                  </a:cubicBezTo>
                  <a:cubicBezTo>
                    <a:pt x="135" y="136"/>
                    <a:pt x="128" y="118"/>
                    <a:pt x="118" y="107"/>
                  </a:cubicBezTo>
                  <a:cubicBezTo>
                    <a:pt x="126" y="110"/>
                    <a:pt x="133" y="114"/>
                    <a:pt x="140" y="120"/>
                  </a:cubicBezTo>
                  <a:close/>
                  <a:moveTo>
                    <a:pt x="104" y="106"/>
                  </a:moveTo>
                  <a:cubicBezTo>
                    <a:pt x="117" y="114"/>
                    <a:pt x="127" y="133"/>
                    <a:pt x="128" y="156"/>
                  </a:cubicBezTo>
                  <a:cubicBezTo>
                    <a:pt x="104" y="156"/>
                    <a:pt x="104" y="156"/>
                    <a:pt x="104" y="156"/>
                  </a:cubicBezTo>
                  <a:lnTo>
                    <a:pt x="104" y="106"/>
                  </a:lnTo>
                  <a:close/>
                  <a:moveTo>
                    <a:pt x="104" y="164"/>
                  </a:moveTo>
                  <a:cubicBezTo>
                    <a:pt x="128" y="164"/>
                    <a:pt x="128" y="164"/>
                    <a:pt x="128" y="164"/>
                  </a:cubicBezTo>
                  <a:cubicBezTo>
                    <a:pt x="127" y="187"/>
                    <a:pt x="117" y="206"/>
                    <a:pt x="104" y="214"/>
                  </a:cubicBezTo>
                  <a:lnTo>
                    <a:pt x="104" y="164"/>
                  </a:lnTo>
                  <a:close/>
                </a:path>
              </a:pathLst>
            </a:custGeom>
            <a:solidFill>
              <a:srgbClr val="295D76"/>
            </a:solidFill>
            <a:ln>
              <a:solidFill>
                <a:srgbClr val="295D76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70" name="Head with speech">
              <a:extLst>
                <a:ext uri="{FF2B5EF4-FFF2-40B4-BE49-F238E27FC236}">
                  <a16:creationId xmlns:a16="http://schemas.microsoft.com/office/drawing/2014/main" id="{0F6FDAD0-0D6A-7A49-A289-F26EE7F606C2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4769870" y="2662463"/>
              <a:ext cx="307617" cy="351896"/>
            </a:xfrm>
            <a:custGeom>
              <a:avLst/>
              <a:gdLst>
                <a:gd name="T0" fmla="*/ 122 w 219"/>
                <a:gd name="T1" fmla="*/ 0 h 252"/>
                <a:gd name="T2" fmla="*/ 25 w 219"/>
                <a:gd name="T3" fmla="*/ 97 h 252"/>
                <a:gd name="T4" fmla="*/ 25 w 219"/>
                <a:gd name="T5" fmla="*/ 126 h 252"/>
                <a:gd name="T6" fmla="*/ 11 w 219"/>
                <a:gd name="T7" fmla="*/ 148 h 252"/>
                <a:gd name="T8" fmla="*/ 2 w 219"/>
                <a:gd name="T9" fmla="*/ 162 h 252"/>
                <a:gd name="T10" fmla="*/ 2 w 219"/>
                <a:gd name="T11" fmla="*/ 172 h 252"/>
                <a:gd name="T12" fmla="*/ 10 w 219"/>
                <a:gd name="T13" fmla="*/ 176 h 252"/>
                <a:gd name="T14" fmla="*/ 25 w 219"/>
                <a:gd name="T15" fmla="*/ 176 h 252"/>
                <a:gd name="T16" fmla="*/ 25 w 219"/>
                <a:gd name="T17" fmla="*/ 202 h 252"/>
                <a:gd name="T18" fmla="*/ 46 w 219"/>
                <a:gd name="T19" fmla="*/ 224 h 252"/>
                <a:gd name="T20" fmla="*/ 86 w 219"/>
                <a:gd name="T21" fmla="*/ 224 h 252"/>
                <a:gd name="T22" fmla="*/ 75 w 219"/>
                <a:gd name="T23" fmla="*/ 246 h 252"/>
                <a:gd name="T24" fmla="*/ 75 w 219"/>
                <a:gd name="T25" fmla="*/ 250 h 252"/>
                <a:gd name="T26" fmla="*/ 79 w 219"/>
                <a:gd name="T27" fmla="*/ 252 h 252"/>
                <a:gd name="T28" fmla="*/ 215 w 219"/>
                <a:gd name="T29" fmla="*/ 252 h 252"/>
                <a:gd name="T30" fmla="*/ 219 w 219"/>
                <a:gd name="T31" fmla="*/ 248 h 252"/>
                <a:gd name="T32" fmla="*/ 219 w 219"/>
                <a:gd name="T33" fmla="*/ 97 h 252"/>
                <a:gd name="T34" fmla="*/ 122 w 219"/>
                <a:gd name="T35" fmla="*/ 0 h 252"/>
                <a:gd name="T36" fmla="*/ 211 w 219"/>
                <a:gd name="T37" fmla="*/ 244 h 252"/>
                <a:gd name="T38" fmla="*/ 131 w 219"/>
                <a:gd name="T39" fmla="*/ 244 h 252"/>
                <a:gd name="T40" fmla="*/ 131 w 219"/>
                <a:gd name="T41" fmla="*/ 152 h 252"/>
                <a:gd name="T42" fmla="*/ 183 w 219"/>
                <a:gd name="T43" fmla="*/ 96 h 252"/>
                <a:gd name="T44" fmla="*/ 127 w 219"/>
                <a:gd name="T45" fmla="*/ 40 h 252"/>
                <a:gd name="T46" fmla="*/ 71 w 219"/>
                <a:gd name="T47" fmla="*/ 96 h 252"/>
                <a:gd name="T48" fmla="*/ 123 w 219"/>
                <a:gd name="T49" fmla="*/ 152 h 252"/>
                <a:gd name="T50" fmla="*/ 123 w 219"/>
                <a:gd name="T51" fmla="*/ 244 h 252"/>
                <a:gd name="T52" fmla="*/ 85 w 219"/>
                <a:gd name="T53" fmla="*/ 244 h 252"/>
                <a:gd name="T54" fmla="*/ 97 w 219"/>
                <a:gd name="T55" fmla="*/ 222 h 252"/>
                <a:gd name="T56" fmla="*/ 96 w 219"/>
                <a:gd name="T57" fmla="*/ 218 h 252"/>
                <a:gd name="T58" fmla="*/ 93 w 219"/>
                <a:gd name="T59" fmla="*/ 216 h 252"/>
                <a:gd name="T60" fmla="*/ 46 w 219"/>
                <a:gd name="T61" fmla="*/ 216 h 252"/>
                <a:gd name="T62" fmla="*/ 33 w 219"/>
                <a:gd name="T63" fmla="*/ 202 h 252"/>
                <a:gd name="T64" fmla="*/ 33 w 219"/>
                <a:gd name="T65" fmla="*/ 172 h 252"/>
                <a:gd name="T66" fmla="*/ 29 w 219"/>
                <a:gd name="T67" fmla="*/ 168 h 252"/>
                <a:gd name="T68" fmla="*/ 10 w 219"/>
                <a:gd name="T69" fmla="*/ 168 h 252"/>
                <a:gd name="T70" fmla="*/ 9 w 219"/>
                <a:gd name="T71" fmla="*/ 168 h 252"/>
                <a:gd name="T72" fmla="*/ 9 w 219"/>
                <a:gd name="T73" fmla="*/ 166 h 252"/>
                <a:gd name="T74" fmla="*/ 18 w 219"/>
                <a:gd name="T75" fmla="*/ 153 h 252"/>
                <a:gd name="T76" fmla="*/ 33 w 219"/>
                <a:gd name="T77" fmla="*/ 126 h 252"/>
                <a:gd name="T78" fmla="*/ 33 w 219"/>
                <a:gd name="T79" fmla="*/ 97 h 252"/>
                <a:gd name="T80" fmla="*/ 122 w 219"/>
                <a:gd name="T81" fmla="*/ 8 h 252"/>
                <a:gd name="T82" fmla="*/ 211 w 219"/>
                <a:gd name="T83" fmla="*/ 97 h 252"/>
                <a:gd name="T84" fmla="*/ 211 w 219"/>
                <a:gd name="T85" fmla="*/ 244 h 252"/>
                <a:gd name="T86" fmla="*/ 127 w 219"/>
                <a:gd name="T87" fmla="*/ 144 h 252"/>
                <a:gd name="T88" fmla="*/ 79 w 219"/>
                <a:gd name="T89" fmla="*/ 96 h 252"/>
                <a:gd name="T90" fmla="*/ 127 w 219"/>
                <a:gd name="T91" fmla="*/ 48 h 252"/>
                <a:gd name="T92" fmla="*/ 175 w 219"/>
                <a:gd name="T93" fmla="*/ 96 h 252"/>
                <a:gd name="T94" fmla="*/ 127 w 219"/>
                <a:gd name="T95" fmla="*/ 144 h 252"/>
                <a:gd name="T96" fmla="*/ 103 w 219"/>
                <a:gd name="T97" fmla="*/ 92 h 252"/>
                <a:gd name="T98" fmla="*/ 99 w 219"/>
                <a:gd name="T99" fmla="*/ 96 h 252"/>
                <a:gd name="T100" fmla="*/ 103 w 219"/>
                <a:gd name="T101" fmla="*/ 100 h 252"/>
                <a:gd name="T102" fmla="*/ 107 w 219"/>
                <a:gd name="T103" fmla="*/ 96 h 252"/>
                <a:gd name="T104" fmla="*/ 103 w 219"/>
                <a:gd name="T105" fmla="*/ 92 h 252"/>
                <a:gd name="T106" fmla="*/ 151 w 219"/>
                <a:gd name="T107" fmla="*/ 92 h 252"/>
                <a:gd name="T108" fmla="*/ 147 w 219"/>
                <a:gd name="T109" fmla="*/ 96 h 252"/>
                <a:gd name="T110" fmla="*/ 151 w 219"/>
                <a:gd name="T111" fmla="*/ 100 h 252"/>
                <a:gd name="T112" fmla="*/ 155 w 219"/>
                <a:gd name="T113" fmla="*/ 96 h 252"/>
                <a:gd name="T114" fmla="*/ 151 w 219"/>
                <a:gd name="T115" fmla="*/ 92 h 252"/>
                <a:gd name="T116" fmla="*/ 127 w 219"/>
                <a:gd name="T117" fmla="*/ 92 h 252"/>
                <a:gd name="T118" fmla="*/ 123 w 219"/>
                <a:gd name="T119" fmla="*/ 96 h 252"/>
                <a:gd name="T120" fmla="*/ 127 w 219"/>
                <a:gd name="T121" fmla="*/ 100 h 252"/>
                <a:gd name="T122" fmla="*/ 131 w 219"/>
                <a:gd name="T123" fmla="*/ 96 h 252"/>
                <a:gd name="T124" fmla="*/ 127 w 219"/>
                <a:gd name="T125" fmla="*/ 92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19" h="252">
                  <a:moveTo>
                    <a:pt x="122" y="0"/>
                  </a:moveTo>
                  <a:cubicBezTo>
                    <a:pt x="69" y="0"/>
                    <a:pt x="25" y="43"/>
                    <a:pt x="25" y="97"/>
                  </a:cubicBezTo>
                  <a:cubicBezTo>
                    <a:pt x="25" y="126"/>
                    <a:pt x="25" y="126"/>
                    <a:pt x="25" y="126"/>
                  </a:cubicBezTo>
                  <a:cubicBezTo>
                    <a:pt x="25" y="130"/>
                    <a:pt x="16" y="142"/>
                    <a:pt x="11" y="148"/>
                  </a:cubicBezTo>
                  <a:cubicBezTo>
                    <a:pt x="7" y="154"/>
                    <a:pt x="4" y="158"/>
                    <a:pt x="2" y="162"/>
                  </a:cubicBezTo>
                  <a:cubicBezTo>
                    <a:pt x="0" y="165"/>
                    <a:pt x="0" y="169"/>
                    <a:pt x="2" y="172"/>
                  </a:cubicBezTo>
                  <a:cubicBezTo>
                    <a:pt x="4" y="174"/>
                    <a:pt x="7" y="176"/>
                    <a:pt x="10" y="176"/>
                  </a:cubicBezTo>
                  <a:cubicBezTo>
                    <a:pt x="25" y="176"/>
                    <a:pt x="25" y="176"/>
                    <a:pt x="25" y="176"/>
                  </a:cubicBezTo>
                  <a:cubicBezTo>
                    <a:pt x="25" y="202"/>
                    <a:pt x="25" y="202"/>
                    <a:pt x="25" y="202"/>
                  </a:cubicBezTo>
                  <a:cubicBezTo>
                    <a:pt x="25" y="213"/>
                    <a:pt x="32" y="224"/>
                    <a:pt x="46" y="224"/>
                  </a:cubicBezTo>
                  <a:cubicBezTo>
                    <a:pt x="86" y="224"/>
                    <a:pt x="86" y="224"/>
                    <a:pt x="86" y="224"/>
                  </a:cubicBezTo>
                  <a:cubicBezTo>
                    <a:pt x="75" y="246"/>
                    <a:pt x="75" y="246"/>
                    <a:pt x="75" y="246"/>
                  </a:cubicBezTo>
                  <a:cubicBezTo>
                    <a:pt x="75" y="247"/>
                    <a:pt x="75" y="249"/>
                    <a:pt x="75" y="250"/>
                  </a:cubicBezTo>
                  <a:cubicBezTo>
                    <a:pt x="76" y="251"/>
                    <a:pt x="77" y="252"/>
                    <a:pt x="79" y="252"/>
                  </a:cubicBezTo>
                  <a:cubicBezTo>
                    <a:pt x="215" y="252"/>
                    <a:pt x="215" y="252"/>
                    <a:pt x="215" y="252"/>
                  </a:cubicBezTo>
                  <a:cubicBezTo>
                    <a:pt x="217" y="252"/>
                    <a:pt x="219" y="250"/>
                    <a:pt x="219" y="248"/>
                  </a:cubicBezTo>
                  <a:cubicBezTo>
                    <a:pt x="219" y="97"/>
                    <a:pt x="219" y="97"/>
                    <a:pt x="219" y="97"/>
                  </a:cubicBezTo>
                  <a:cubicBezTo>
                    <a:pt x="219" y="43"/>
                    <a:pt x="176" y="0"/>
                    <a:pt x="122" y="0"/>
                  </a:cubicBezTo>
                  <a:close/>
                  <a:moveTo>
                    <a:pt x="211" y="244"/>
                  </a:moveTo>
                  <a:cubicBezTo>
                    <a:pt x="131" y="244"/>
                    <a:pt x="131" y="244"/>
                    <a:pt x="131" y="244"/>
                  </a:cubicBezTo>
                  <a:cubicBezTo>
                    <a:pt x="131" y="152"/>
                    <a:pt x="131" y="152"/>
                    <a:pt x="131" y="152"/>
                  </a:cubicBezTo>
                  <a:cubicBezTo>
                    <a:pt x="160" y="150"/>
                    <a:pt x="183" y="126"/>
                    <a:pt x="183" y="96"/>
                  </a:cubicBezTo>
                  <a:cubicBezTo>
                    <a:pt x="183" y="65"/>
                    <a:pt x="158" y="40"/>
                    <a:pt x="127" y="40"/>
                  </a:cubicBezTo>
                  <a:cubicBezTo>
                    <a:pt x="96" y="40"/>
                    <a:pt x="71" y="65"/>
                    <a:pt x="71" y="96"/>
                  </a:cubicBezTo>
                  <a:cubicBezTo>
                    <a:pt x="71" y="126"/>
                    <a:pt x="94" y="150"/>
                    <a:pt x="123" y="152"/>
                  </a:cubicBezTo>
                  <a:cubicBezTo>
                    <a:pt x="123" y="244"/>
                    <a:pt x="123" y="244"/>
                    <a:pt x="123" y="244"/>
                  </a:cubicBezTo>
                  <a:cubicBezTo>
                    <a:pt x="85" y="244"/>
                    <a:pt x="85" y="244"/>
                    <a:pt x="85" y="244"/>
                  </a:cubicBezTo>
                  <a:cubicBezTo>
                    <a:pt x="97" y="222"/>
                    <a:pt x="97" y="222"/>
                    <a:pt x="97" y="222"/>
                  </a:cubicBezTo>
                  <a:cubicBezTo>
                    <a:pt x="97" y="221"/>
                    <a:pt x="97" y="219"/>
                    <a:pt x="96" y="218"/>
                  </a:cubicBezTo>
                  <a:cubicBezTo>
                    <a:pt x="96" y="217"/>
                    <a:pt x="94" y="216"/>
                    <a:pt x="93" y="216"/>
                  </a:cubicBezTo>
                  <a:cubicBezTo>
                    <a:pt x="46" y="216"/>
                    <a:pt x="46" y="216"/>
                    <a:pt x="46" y="216"/>
                  </a:cubicBezTo>
                  <a:cubicBezTo>
                    <a:pt x="36" y="216"/>
                    <a:pt x="33" y="207"/>
                    <a:pt x="33" y="202"/>
                  </a:cubicBezTo>
                  <a:cubicBezTo>
                    <a:pt x="33" y="172"/>
                    <a:pt x="33" y="172"/>
                    <a:pt x="33" y="172"/>
                  </a:cubicBezTo>
                  <a:cubicBezTo>
                    <a:pt x="33" y="170"/>
                    <a:pt x="31" y="168"/>
                    <a:pt x="29" y="168"/>
                  </a:cubicBezTo>
                  <a:cubicBezTo>
                    <a:pt x="10" y="168"/>
                    <a:pt x="10" y="168"/>
                    <a:pt x="10" y="168"/>
                  </a:cubicBezTo>
                  <a:cubicBezTo>
                    <a:pt x="9" y="168"/>
                    <a:pt x="9" y="168"/>
                    <a:pt x="9" y="168"/>
                  </a:cubicBezTo>
                  <a:cubicBezTo>
                    <a:pt x="9" y="167"/>
                    <a:pt x="9" y="167"/>
                    <a:pt x="9" y="166"/>
                  </a:cubicBezTo>
                  <a:cubicBezTo>
                    <a:pt x="11" y="163"/>
                    <a:pt x="14" y="158"/>
                    <a:pt x="18" y="153"/>
                  </a:cubicBezTo>
                  <a:cubicBezTo>
                    <a:pt x="27" y="140"/>
                    <a:pt x="33" y="132"/>
                    <a:pt x="33" y="126"/>
                  </a:cubicBezTo>
                  <a:cubicBezTo>
                    <a:pt x="33" y="97"/>
                    <a:pt x="33" y="97"/>
                    <a:pt x="33" y="97"/>
                  </a:cubicBezTo>
                  <a:cubicBezTo>
                    <a:pt x="33" y="48"/>
                    <a:pt x="73" y="8"/>
                    <a:pt x="122" y="8"/>
                  </a:cubicBezTo>
                  <a:cubicBezTo>
                    <a:pt x="171" y="8"/>
                    <a:pt x="211" y="48"/>
                    <a:pt x="211" y="97"/>
                  </a:cubicBezTo>
                  <a:lnTo>
                    <a:pt x="211" y="244"/>
                  </a:lnTo>
                  <a:close/>
                  <a:moveTo>
                    <a:pt x="127" y="144"/>
                  </a:moveTo>
                  <a:cubicBezTo>
                    <a:pt x="101" y="144"/>
                    <a:pt x="79" y="122"/>
                    <a:pt x="79" y="96"/>
                  </a:cubicBezTo>
                  <a:cubicBezTo>
                    <a:pt x="79" y="70"/>
                    <a:pt x="101" y="48"/>
                    <a:pt x="127" y="48"/>
                  </a:cubicBezTo>
                  <a:cubicBezTo>
                    <a:pt x="153" y="48"/>
                    <a:pt x="175" y="70"/>
                    <a:pt x="175" y="96"/>
                  </a:cubicBezTo>
                  <a:cubicBezTo>
                    <a:pt x="175" y="122"/>
                    <a:pt x="153" y="144"/>
                    <a:pt x="127" y="144"/>
                  </a:cubicBezTo>
                  <a:close/>
                  <a:moveTo>
                    <a:pt x="103" y="92"/>
                  </a:moveTo>
                  <a:cubicBezTo>
                    <a:pt x="101" y="92"/>
                    <a:pt x="99" y="94"/>
                    <a:pt x="99" y="96"/>
                  </a:cubicBezTo>
                  <a:cubicBezTo>
                    <a:pt x="99" y="98"/>
                    <a:pt x="101" y="100"/>
                    <a:pt x="103" y="100"/>
                  </a:cubicBezTo>
                  <a:cubicBezTo>
                    <a:pt x="105" y="100"/>
                    <a:pt x="107" y="98"/>
                    <a:pt x="107" y="96"/>
                  </a:cubicBezTo>
                  <a:cubicBezTo>
                    <a:pt x="107" y="94"/>
                    <a:pt x="105" y="92"/>
                    <a:pt x="103" y="92"/>
                  </a:cubicBezTo>
                  <a:close/>
                  <a:moveTo>
                    <a:pt x="151" y="92"/>
                  </a:moveTo>
                  <a:cubicBezTo>
                    <a:pt x="149" y="92"/>
                    <a:pt x="147" y="94"/>
                    <a:pt x="147" y="96"/>
                  </a:cubicBezTo>
                  <a:cubicBezTo>
                    <a:pt x="147" y="98"/>
                    <a:pt x="149" y="100"/>
                    <a:pt x="151" y="100"/>
                  </a:cubicBezTo>
                  <a:cubicBezTo>
                    <a:pt x="153" y="100"/>
                    <a:pt x="155" y="98"/>
                    <a:pt x="155" y="96"/>
                  </a:cubicBezTo>
                  <a:cubicBezTo>
                    <a:pt x="155" y="94"/>
                    <a:pt x="153" y="92"/>
                    <a:pt x="151" y="92"/>
                  </a:cubicBezTo>
                  <a:close/>
                  <a:moveTo>
                    <a:pt x="127" y="92"/>
                  </a:moveTo>
                  <a:cubicBezTo>
                    <a:pt x="125" y="92"/>
                    <a:pt x="123" y="94"/>
                    <a:pt x="123" y="96"/>
                  </a:cubicBezTo>
                  <a:cubicBezTo>
                    <a:pt x="123" y="98"/>
                    <a:pt x="125" y="100"/>
                    <a:pt x="127" y="100"/>
                  </a:cubicBezTo>
                  <a:cubicBezTo>
                    <a:pt x="129" y="100"/>
                    <a:pt x="131" y="98"/>
                    <a:pt x="131" y="96"/>
                  </a:cubicBezTo>
                  <a:cubicBezTo>
                    <a:pt x="131" y="94"/>
                    <a:pt x="129" y="92"/>
                    <a:pt x="127" y="92"/>
                  </a:cubicBezTo>
                  <a:close/>
                </a:path>
              </a:pathLst>
            </a:custGeom>
            <a:solidFill>
              <a:srgbClr val="295D76"/>
            </a:solidFill>
            <a:ln>
              <a:solidFill>
                <a:srgbClr val="295D76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1" name="Magnifier with man">
              <a:extLst>
                <a:ext uri="{FF2B5EF4-FFF2-40B4-BE49-F238E27FC236}">
                  <a16:creationId xmlns:a16="http://schemas.microsoft.com/office/drawing/2014/main" id="{5501619B-97A0-9849-8DB0-BE41AF855E09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4777824" y="3445304"/>
              <a:ext cx="307617" cy="306288"/>
            </a:xfrm>
            <a:custGeom>
              <a:avLst/>
              <a:gdLst>
                <a:gd name="T0" fmla="*/ 242 w 256"/>
                <a:gd name="T1" fmla="*/ 213 h 256"/>
                <a:gd name="T2" fmla="*/ 242 w 256"/>
                <a:gd name="T3" fmla="*/ 213 h 256"/>
                <a:gd name="T4" fmla="*/ 189 w 256"/>
                <a:gd name="T5" fmla="*/ 165 h 256"/>
                <a:gd name="T6" fmla="*/ 163 w 256"/>
                <a:gd name="T7" fmla="*/ 157 h 256"/>
                <a:gd name="T8" fmla="*/ 94 w 256"/>
                <a:gd name="T9" fmla="*/ 0 h 256"/>
                <a:gd name="T10" fmla="*/ 28 w 256"/>
                <a:gd name="T11" fmla="*/ 28 h 256"/>
                <a:gd name="T12" fmla="*/ 28 w 256"/>
                <a:gd name="T13" fmla="*/ 160 h 256"/>
                <a:gd name="T14" fmla="*/ 94 w 256"/>
                <a:gd name="T15" fmla="*/ 188 h 256"/>
                <a:gd name="T16" fmla="*/ 130 w 256"/>
                <a:gd name="T17" fmla="*/ 181 h 256"/>
                <a:gd name="T18" fmla="*/ 174 w 256"/>
                <a:gd name="T19" fmla="*/ 180 h 256"/>
                <a:gd name="T20" fmla="*/ 165 w 256"/>
                <a:gd name="T21" fmla="*/ 194 h 256"/>
                <a:gd name="T22" fmla="*/ 230 w 256"/>
                <a:gd name="T23" fmla="*/ 256 h 256"/>
                <a:gd name="T24" fmla="*/ 255 w 256"/>
                <a:gd name="T25" fmla="*/ 236 h 256"/>
                <a:gd name="T26" fmla="*/ 8 w 256"/>
                <a:gd name="T27" fmla="*/ 94 h 256"/>
                <a:gd name="T28" fmla="*/ 94 w 256"/>
                <a:gd name="T29" fmla="*/ 8 h 256"/>
                <a:gd name="T30" fmla="*/ 180 w 256"/>
                <a:gd name="T31" fmla="*/ 94 h 256"/>
                <a:gd name="T32" fmla="*/ 156 w 256"/>
                <a:gd name="T33" fmla="*/ 123 h 256"/>
                <a:gd name="T34" fmla="*/ 113 w 256"/>
                <a:gd name="T35" fmla="*/ 84 h 256"/>
                <a:gd name="T36" fmla="*/ 94 w 256"/>
                <a:gd name="T37" fmla="*/ 40 h 256"/>
                <a:gd name="T38" fmla="*/ 75 w 256"/>
                <a:gd name="T39" fmla="*/ 84 h 256"/>
                <a:gd name="T40" fmla="*/ 32 w 256"/>
                <a:gd name="T41" fmla="*/ 123 h 256"/>
                <a:gd name="T42" fmla="*/ 8 w 256"/>
                <a:gd name="T43" fmla="*/ 94 h 256"/>
                <a:gd name="T44" fmla="*/ 94 w 256"/>
                <a:gd name="T45" fmla="*/ 84 h 256"/>
                <a:gd name="T46" fmla="*/ 94 w 256"/>
                <a:gd name="T47" fmla="*/ 48 h 256"/>
                <a:gd name="T48" fmla="*/ 94 w 256"/>
                <a:gd name="T49" fmla="*/ 180 h 256"/>
                <a:gd name="T50" fmla="*/ 64 w 256"/>
                <a:gd name="T51" fmla="*/ 119 h 256"/>
                <a:gd name="T52" fmla="*/ 56 w 256"/>
                <a:gd name="T53" fmla="*/ 119 h 256"/>
                <a:gd name="T54" fmla="*/ 40 w 256"/>
                <a:gd name="T55" fmla="*/ 161 h 256"/>
                <a:gd name="T56" fmla="*/ 40 w 256"/>
                <a:gd name="T57" fmla="*/ 123 h 256"/>
                <a:gd name="T58" fmla="*/ 119 w 256"/>
                <a:gd name="T59" fmla="*/ 92 h 256"/>
                <a:gd name="T60" fmla="*/ 148 w 256"/>
                <a:gd name="T61" fmla="*/ 160 h 256"/>
                <a:gd name="T62" fmla="*/ 132 w 256"/>
                <a:gd name="T63" fmla="*/ 171 h 256"/>
                <a:gd name="T64" fmla="*/ 128 w 256"/>
                <a:gd name="T65" fmla="*/ 115 h 256"/>
                <a:gd name="T66" fmla="*/ 124 w 256"/>
                <a:gd name="T67" fmla="*/ 174 h 256"/>
                <a:gd name="T68" fmla="*/ 192 w 256"/>
                <a:gd name="T69" fmla="*/ 174 h 256"/>
                <a:gd name="T70" fmla="*/ 216 w 256"/>
                <a:gd name="T71" fmla="*/ 234 h 256"/>
                <a:gd name="T72" fmla="*/ 192 w 256"/>
                <a:gd name="T73" fmla="*/ 174 h 256"/>
                <a:gd name="T74" fmla="*/ 241 w 256"/>
                <a:gd name="T75" fmla="*/ 241 h 256"/>
                <a:gd name="T76" fmla="*/ 221 w 256"/>
                <a:gd name="T77" fmla="*/ 239 h 256"/>
                <a:gd name="T78" fmla="*/ 247 w 256"/>
                <a:gd name="T79" fmla="*/ 229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56" h="256">
                  <a:moveTo>
                    <a:pt x="253" y="224"/>
                  </a:moveTo>
                  <a:cubicBezTo>
                    <a:pt x="242" y="213"/>
                    <a:pt x="242" y="213"/>
                    <a:pt x="242" y="213"/>
                  </a:cubicBezTo>
                  <a:cubicBezTo>
                    <a:pt x="242" y="213"/>
                    <a:pt x="242" y="213"/>
                    <a:pt x="242" y="213"/>
                  </a:cubicBezTo>
                  <a:cubicBezTo>
                    <a:pt x="242" y="213"/>
                    <a:pt x="242" y="213"/>
                    <a:pt x="242" y="213"/>
                  </a:cubicBezTo>
                  <a:cubicBezTo>
                    <a:pt x="194" y="165"/>
                    <a:pt x="194" y="165"/>
                    <a:pt x="194" y="165"/>
                  </a:cubicBezTo>
                  <a:cubicBezTo>
                    <a:pt x="193" y="164"/>
                    <a:pt x="190" y="164"/>
                    <a:pt x="189" y="165"/>
                  </a:cubicBezTo>
                  <a:cubicBezTo>
                    <a:pt x="180" y="174"/>
                    <a:pt x="180" y="174"/>
                    <a:pt x="180" y="174"/>
                  </a:cubicBezTo>
                  <a:cubicBezTo>
                    <a:pt x="163" y="157"/>
                    <a:pt x="163" y="157"/>
                    <a:pt x="163" y="157"/>
                  </a:cubicBezTo>
                  <a:cubicBezTo>
                    <a:pt x="178" y="141"/>
                    <a:pt x="188" y="118"/>
                    <a:pt x="188" y="94"/>
                  </a:cubicBezTo>
                  <a:cubicBezTo>
                    <a:pt x="188" y="42"/>
                    <a:pt x="146" y="0"/>
                    <a:pt x="94" y="0"/>
                  </a:cubicBezTo>
                  <a:cubicBezTo>
                    <a:pt x="94" y="0"/>
                    <a:pt x="94" y="0"/>
                    <a:pt x="94" y="0"/>
                  </a:cubicBezTo>
                  <a:cubicBezTo>
                    <a:pt x="69" y="0"/>
                    <a:pt x="45" y="10"/>
                    <a:pt x="28" y="28"/>
                  </a:cubicBezTo>
                  <a:cubicBezTo>
                    <a:pt x="10" y="45"/>
                    <a:pt x="0" y="69"/>
                    <a:pt x="0" y="94"/>
                  </a:cubicBezTo>
                  <a:cubicBezTo>
                    <a:pt x="0" y="119"/>
                    <a:pt x="10" y="143"/>
                    <a:pt x="28" y="160"/>
                  </a:cubicBezTo>
                  <a:cubicBezTo>
                    <a:pt x="45" y="178"/>
                    <a:pt x="69" y="188"/>
                    <a:pt x="94" y="188"/>
                  </a:cubicBezTo>
                  <a:cubicBezTo>
                    <a:pt x="94" y="188"/>
                    <a:pt x="94" y="188"/>
                    <a:pt x="94" y="188"/>
                  </a:cubicBezTo>
                  <a:cubicBezTo>
                    <a:pt x="106" y="188"/>
                    <a:pt x="118" y="185"/>
                    <a:pt x="129" y="181"/>
                  </a:cubicBezTo>
                  <a:cubicBezTo>
                    <a:pt x="129" y="181"/>
                    <a:pt x="130" y="181"/>
                    <a:pt x="130" y="181"/>
                  </a:cubicBezTo>
                  <a:cubicBezTo>
                    <a:pt x="140" y="177"/>
                    <a:pt x="149" y="171"/>
                    <a:pt x="157" y="163"/>
                  </a:cubicBezTo>
                  <a:cubicBezTo>
                    <a:pt x="174" y="180"/>
                    <a:pt x="174" y="180"/>
                    <a:pt x="174" y="180"/>
                  </a:cubicBezTo>
                  <a:cubicBezTo>
                    <a:pt x="165" y="189"/>
                    <a:pt x="165" y="189"/>
                    <a:pt x="165" y="189"/>
                  </a:cubicBezTo>
                  <a:cubicBezTo>
                    <a:pt x="164" y="190"/>
                    <a:pt x="164" y="193"/>
                    <a:pt x="165" y="194"/>
                  </a:cubicBezTo>
                  <a:cubicBezTo>
                    <a:pt x="224" y="253"/>
                    <a:pt x="224" y="253"/>
                    <a:pt x="224" y="253"/>
                  </a:cubicBezTo>
                  <a:cubicBezTo>
                    <a:pt x="226" y="255"/>
                    <a:pt x="228" y="256"/>
                    <a:pt x="230" y="256"/>
                  </a:cubicBezTo>
                  <a:cubicBezTo>
                    <a:pt x="235" y="256"/>
                    <a:pt x="242" y="253"/>
                    <a:pt x="247" y="247"/>
                  </a:cubicBezTo>
                  <a:cubicBezTo>
                    <a:pt x="251" y="244"/>
                    <a:pt x="253" y="239"/>
                    <a:pt x="255" y="236"/>
                  </a:cubicBezTo>
                  <a:cubicBezTo>
                    <a:pt x="256" y="231"/>
                    <a:pt x="256" y="227"/>
                    <a:pt x="253" y="224"/>
                  </a:cubicBezTo>
                  <a:close/>
                  <a:moveTo>
                    <a:pt x="8" y="94"/>
                  </a:moveTo>
                  <a:cubicBezTo>
                    <a:pt x="8" y="71"/>
                    <a:pt x="17" y="49"/>
                    <a:pt x="33" y="33"/>
                  </a:cubicBezTo>
                  <a:cubicBezTo>
                    <a:pt x="49" y="17"/>
                    <a:pt x="71" y="8"/>
                    <a:pt x="94" y="8"/>
                  </a:cubicBezTo>
                  <a:cubicBezTo>
                    <a:pt x="94" y="8"/>
                    <a:pt x="94" y="8"/>
                    <a:pt x="94" y="8"/>
                  </a:cubicBezTo>
                  <a:cubicBezTo>
                    <a:pt x="141" y="8"/>
                    <a:pt x="180" y="47"/>
                    <a:pt x="180" y="94"/>
                  </a:cubicBezTo>
                  <a:cubicBezTo>
                    <a:pt x="180" y="117"/>
                    <a:pt x="171" y="138"/>
                    <a:pt x="156" y="153"/>
                  </a:cubicBezTo>
                  <a:cubicBezTo>
                    <a:pt x="156" y="123"/>
                    <a:pt x="156" y="123"/>
                    <a:pt x="156" y="123"/>
                  </a:cubicBezTo>
                  <a:cubicBezTo>
                    <a:pt x="156" y="99"/>
                    <a:pt x="142" y="84"/>
                    <a:pt x="119" y="84"/>
                  </a:cubicBezTo>
                  <a:cubicBezTo>
                    <a:pt x="113" y="84"/>
                    <a:pt x="113" y="84"/>
                    <a:pt x="113" y="84"/>
                  </a:cubicBezTo>
                  <a:cubicBezTo>
                    <a:pt x="117" y="79"/>
                    <a:pt x="120" y="73"/>
                    <a:pt x="120" y="66"/>
                  </a:cubicBezTo>
                  <a:cubicBezTo>
                    <a:pt x="120" y="52"/>
                    <a:pt x="108" y="40"/>
                    <a:pt x="94" y="40"/>
                  </a:cubicBezTo>
                  <a:cubicBezTo>
                    <a:pt x="80" y="40"/>
                    <a:pt x="68" y="52"/>
                    <a:pt x="68" y="66"/>
                  </a:cubicBezTo>
                  <a:cubicBezTo>
                    <a:pt x="68" y="73"/>
                    <a:pt x="71" y="79"/>
                    <a:pt x="75" y="84"/>
                  </a:cubicBezTo>
                  <a:cubicBezTo>
                    <a:pt x="69" y="84"/>
                    <a:pt x="69" y="84"/>
                    <a:pt x="69" y="84"/>
                  </a:cubicBezTo>
                  <a:cubicBezTo>
                    <a:pt x="46" y="84"/>
                    <a:pt x="32" y="99"/>
                    <a:pt x="32" y="123"/>
                  </a:cubicBezTo>
                  <a:cubicBezTo>
                    <a:pt x="32" y="153"/>
                    <a:pt x="32" y="153"/>
                    <a:pt x="32" y="153"/>
                  </a:cubicBezTo>
                  <a:cubicBezTo>
                    <a:pt x="17" y="137"/>
                    <a:pt x="8" y="116"/>
                    <a:pt x="8" y="94"/>
                  </a:cubicBezTo>
                  <a:close/>
                  <a:moveTo>
                    <a:pt x="112" y="66"/>
                  </a:moveTo>
                  <a:cubicBezTo>
                    <a:pt x="112" y="76"/>
                    <a:pt x="104" y="84"/>
                    <a:pt x="94" y="84"/>
                  </a:cubicBezTo>
                  <a:cubicBezTo>
                    <a:pt x="84" y="84"/>
                    <a:pt x="76" y="76"/>
                    <a:pt x="76" y="66"/>
                  </a:cubicBezTo>
                  <a:cubicBezTo>
                    <a:pt x="76" y="56"/>
                    <a:pt x="84" y="48"/>
                    <a:pt x="94" y="48"/>
                  </a:cubicBezTo>
                  <a:cubicBezTo>
                    <a:pt x="104" y="48"/>
                    <a:pt x="112" y="56"/>
                    <a:pt x="112" y="66"/>
                  </a:cubicBezTo>
                  <a:close/>
                  <a:moveTo>
                    <a:pt x="94" y="180"/>
                  </a:moveTo>
                  <a:cubicBezTo>
                    <a:pt x="84" y="180"/>
                    <a:pt x="73" y="178"/>
                    <a:pt x="64" y="174"/>
                  </a:cubicBezTo>
                  <a:cubicBezTo>
                    <a:pt x="64" y="119"/>
                    <a:pt x="64" y="119"/>
                    <a:pt x="64" y="119"/>
                  </a:cubicBezTo>
                  <a:cubicBezTo>
                    <a:pt x="64" y="116"/>
                    <a:pt x="62" y="115"/>
                    <a:pt x="60" y="115"/>
                  </a:cubicBezTo>
                  <a:cubicBezTo>
                    <a:pt x="58" y="115"/>
                    <a:pt x="56" y="116"/>
                    <a:pt x="56" y="119"/>
                  </a:cubicBezTo>
                  <a:cubicBezTo>
                    <a:pt x="56" y="171"/>
                    <a:pt x="56" y="171"/>
                    <a:pt x="56" y="171"/>
                  </a:cubicBezTo>
                  <a:cubicBezTo>
                    <a:pt x="50" y="168"/>
                    <a:pt x="45" y="165"/>
                    <a:pt x="40" y="161"/>
                  </a:cubicBezTo>
                  <a:cubicBezTo>
                    <a:pt x="40" y="160"/>
                    <a:pt x="40" y="160"/>
                    <a:pt x="40" y="160"/>
                  </a:cubicBezTo>
                  <a:cubicBezTo>
                    <a:pt x="40" y="123"/>
                    <a:pt x="40" y="123"/>
                    <a:pt x="40" y="123"/>
                  </a:cubicBezTo>
                  <a:cubicBezTo>
                    <a:pt x="40" y="103"/>
                    <a:pt x="51" y="92"/>
                    <a:pt x="69" y="92"/>
                  </a:cubicBezTo>
                  <a:cubicBezTo>
                    <a:pt x="119" y="92"/>
                    <a:pt x="119" y="92"/>
                    <a:pt x="119" y="92"/>
                  </a:cubicBezTo>
                  <a:cubicBezTo>
                    <a:pt x="137" y="92"/>
                    <a:pt x="148" y="103"/>
                    <a:pt x="148" y="123"/>
                  </a:cubicBezTo>
                  <a:cubicBezTo>
                    <a:pt x="148" y="160"/>
                    <a:pt x="148" y="160"/>
                    <a:pt x="148" y="160"/>
                  </a:cubicBezTo>
                  <a:cubicBezTo>
                    <a:pt x="148" y="160"/>
                    <a:pt x="148" y="160"/>
                    <a:pt x="148" y="161"/>
                  </a:cubicBezTo>
                  <a:cubicBezTo>
                    <a:pt x="143" y="165"/>
                    <a:pt x="138" y="168"/>
                    <a:pt x="132" y="171"/>
                  </a:cubicBezTo>
                  <a:cubicBezTo>
                    <a:pt x="132" y="119"/>
                    <a:pt x="132" y="119"/>
                    <a:pt x="132" y="119"/>
                  </a:cubicBezTo>
                  <a:cubicBezTo>
                    <a:pt x="132" y="116"/>
                    <a:pt x="130" y="115"/>
                    <a:pt x="128" y="115"/>
                  </a:cubicBezTo>
                  <a:cubicBezTo>
                    <a:pt x="126" y="115"/>
                    <a:pt x="124" y="116"/>
                    <a:pt x="124" y="119"/>
                  </a:cubicBezTo>
                  <a:cubicBezTo>
                    <a:pt x="124" y="174"/>
                    <a:pt x="124" y="174"/>
                    <a:pt x="124" y="174"/>
                  </a:cubicBezTo>
                  <a:cubicBezTo>
                    <a:pt x="115" y="178"/>
                    <a:pt x="105" y="180"/>
                    <a:pt x="94" y="180"/>
                  </a:cubicBezTo>
                  <a:close/>
                  <a:moveTo>
                    <a:pt x="192" y="174"/>
                  </a:moveTo>
                  <a:cubicBezTo>
                    <a:pt x="234" y="216"/>
                    <a:pt x="234" y="216"/>
                    <a:pt x="234" y="216"/>
                  </a:cubicBezTo>
                  <a:cubicBezTo>
                    <a:pt x="216" y="234"/>
                    <a:pt x="216" y="234"/>
                    <a:pt x="216" y="234"/>
                  </a:cubicBezTo>
                  <a:cubicBezTo>
                    <a:pt x="174" y="192"/>
                    <a:pt x="174" y="192"/>
                    <a:pt x="174" y="192"/>
                  </a:cubicBezTo>
                  <a:lnTo>
                    <a:pt x="192" y="174"/>
                  </a:lnTo>
                  <a:close/>
                  <a:moveTo>
                    <a:pt x="247" y="233"/>
                  </a:moveTo>
                  <a:cubicBezTo>
                    <a:pt x="246" y="236"/>
                    <a:pt x="244" y="239"/>
                    <a:pt x="241" y="241"/>
                  </a:cubicBezTo>
                  <a:cubicBezTo>
                    <a:pt x="236" y="247"/>
                    <a:pt x="230" y="248"/>
                    <a:pt x="229" y="247"/>
                  </a:cubicBezTo>
                  <a:cubicBezTo>
                    <a:pt x="221" y="239"/>
                    <a:pt x="221" y="239"/>
                    <a:pt x="221" y="239"/>
                  </a:cubicBezTo>
                  <a:cubicBezTo>
                    <a:pt x="239" y="221"/>
                    <a:pt x="239" y="221"/>
                    <a:pt x="239" y="221"/>
                  </a:cubicBezTo>
                  <a:cubicBezTo>
                    <a:pt x="247" y="229"/>
                    <a:pt x="247" y="229"/>
                    <a:pt x="247" y="229"/>
                  </a:cubicBezTo>
                  <a:cubicBezTo>
                    <a:pt x="248" y="230"/>
                    <a:pt x="248" y="231"/>
                    <a:pt x="247" y="233"/>
                  </a:cubicBezTo>
                  <a:close/>
                </a:path>
              </a:pathLst>
            </a:custGeom>
            <a:solidFill>
              <a:srgbClr val="295D76"/>
            </a:solidFill>
            <a:ln>
              <a:solidFill>
                <a:srgbClr val="295D76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2" name="Opened book">
              <a:extLst>
                <a:ext uri="{FF2B5EF4-FFF2-40B4-BE49-F238E27FC236}">
                  <a16:creationId xmlns:a16="http://schemas.microsoft.com/office/drawing/2014/main" id="{B8D9538C-B5BD-4448-8226-263F159B5BCC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4778778" y="5101237"/>
              <a:ext cx="325987" cy="248538"/>
            </a:xfrm>
            <a:custGeom>
              <a:avLst/>
              <a:gdLst>
                <a:gd name="T0" fmla="*/ 148 w 256"/>
                <a:gd name="T1" fmla="*/ 24 h 196"/>
                <a:gd name="T2" fmla="*/ 232 w 256"/>
                <a:gd name="T3" fmla="*/ 32 h 196"/>
                <a:gd name="T4" fmla="*/ 232 w 256"/>
                <a:gd name="T5" fmla="*/ 48 h 196"/>
                <a:gd name="T6" fmla="*/ 148 w 256"/>
                <a:gd name="T7" fmla="*/ 56 h 196"/>
                <a:gd name="T8" fmla="*/ 232 w 256"/>
                <a:gd name="T9" fmla="*/ 48 h 196"/>
                <a:gd name="T10" fmla="*/ 148 w 256"/>
                <a:gd name="T11" fmla="*/ 72 h 196"/>
                <a:gd name="T12" fmla="*/ 232 w 256"/>
                <a:gd name="T13" fmla="*/ 80 h 196"/>
                <a:gd name="T14" fmla="*/ 232 w 256"/>
                <a:gd name="T15" fmla="*/ 96 h 196"/>
                <a:gd name="T16" fmla="*/ 148 w 256"/>
                <a:gd name="T17" fmla="*/ 104 h 196"/>
                <a:gd name="T18" fmla="*/ 232 w 256"/>
                <a:gd name="T19" fmla="*/ 96 h 196"/>
                <a:gd name="T20" fmla="*/ 148 w 256"/>
                <a:gd name="T21" fmla="*/ 120 h 196"/>
                <a:gd name="T22" fmla="*/ 216 w 256"/>
                <a:gd name="T23" fmla="*/ 128 h 196"/>
                <a:gd name="T24" fmla="*/ 24 w 256"/>
                <a:gd name="T25" fmla="*/ 56 h 196"/>
                <a:gd name="T26" fmla="*/ 108 w 256"/>
                <a:gd name="T27" fmla="*/ 48 h 196"/>
                <a:gd name="T28" fmla="*/ 24 w 256"/>
                <a:gd name="T29" fmla="*/ 56 h 196"/>
                <a:gd name="T30" fmla="*/ 108 w 256"/>
                <a:gd name="T31" fmla="*/ 80 h 196"/>
                <a:gd name="T32" fmla="*/ 24 w 256"/>
                <a:gd name="T33" fmla="*/ 72 h 196"/>
                <a:gd name="T34" fmla="*/ 24 w 256"/>
                <a:gd name="T35" fmla="*/ 104 h 196"/>
                <a:gd name="T36" fmla="*/ 108 w 256"/>
                <a:gd name="T37" fmla="*/ 96 h 196"/>
                <a:gd name="T38" fmla="*/ 24 w 256"/>
                <a:gd name="T39" fmla="*/ 104 h 196"/>
                <a:gd name="T40" fmla="*/ 108 w 256"/>
                <a:gd name="T41" fmla="*/ 128 h 196"/>
                <a:gd name="T42" fmla="*/ 24 w 256"/>
                <a:gd name="T43" fmla="*/ 120 h 196"/>
                <a:gd name="T44" fmla="*/ 24 w 256"/>
                <a:gd name="T45" fmla="*/ 152 h 196"/>
                <a:gd name="T46" fmla="*/ 108 w 256"/>
                <a:gd name="T47" fmla="*/ 144 h 196"/>
                <a:gd name="T48" fmla="*/ 24 w 256"/>
                <a:gd name="T49" fmla="*/ 152 h 196"/>
                <a:gd name="T50" fmla="*/ 108 w 256"/>
                <a:gd name="T51" fmla="*/ 32 h 196"/>
                <a:gd name="T52" fmla="*/ 40 w 256"/>
                <a:gd name="T53" fmla="*/ 24 h 196"/>
                <a:gd name="T54" fmla="*/ 252 w 256"/>
                <a:gd name="T55" fmla="*/ 0 h 196"/>
                <a:gd name="T56" fmla="*/ 128 w 256"/>
                <a:gd name="T57" fmla="*/ 8 h 196"/>
                <a:gd name="T58" fmla="*/ 4 w 256"/>
                <a:gd name="T59" fmla="*/ 0 h 196"/>
                <a:gd name="T60" fmla="*/ 0 w 256"/>
                <a:gd name="T61" fmla="*/ 176 h 196"/>
                <a:gd name="T62" fmla="*/ 112 w 256"/>
                <a:gd name="T63" fmla="*/ 180 h 196"/>
                <a:gd name="T64" fmla="*/ 128 w 256"/>
                <a:gd name="T65" fmla="*/ 196 h 196"/>
                <a:gd name="T66" fmla="*/ 144 w 256"/>
                <a:gd name="T67" fmla="*/ 180 h 196"/>
                <a:gd name="T68" fmla="*/ 256 w 256"/>
                <a:gd name="T69" fmla="*/ 176 h 196"/>
                <a:gd name="T70" fmla="*/ 252 w 256"/>
                <a:gd name="T71" fmla="*/ 0 h 196"/>
                <a:gd name="T72" fmla="*/ 112 w 256"/>
                <a:gd name="T73" fmla="*/ 172 h 196"/>
                <a:gd name="T74" fmla="*/ 8 w 256"/>
                <a:gd name="T75" fmla="*/ 8 h 196"/>
                <a:gd name="T76" fmla="*/ 124 w 256"/>
                <a:gd name="T77" fmla="*/ 20 h 196"/>
                <a:gd name="T78" fmla="*/ 248 w 256"/>
                <a:gd name="T79" fmla="*/ 172 h 196"/>
                <a:gd name="T80" fmla="*/ 132 w 256"/>
                <a:gd name="T81" fmla="*/ 176 h 196"/>
                <a:gd name="T82" fmla="*/ 144 w 256"/>
                <a:gd name="T83" fmla="*/ 8 h 196"/>
                <a:gd name="T84" fmla="*/ 248 w 256"/>
                <a:gd name="T85" fmla="*/ 172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56" h="196">
                  <a:moveTo>
                    <a:pt x="232" y="24"/>
                  </a:moveTo>
                  <a:cubicBezTo>
                    <a:pt x="148" y="24"/>
                    <a:pt x="148" y="24"/>
                    <a:pt x="148" y="24"/>
                  </a:cubicBezTo>
                  <a:cubicBezTo>
                    <a:pt x="148" y="32"/>
                    <a:pt x="148" y="32"/>
                    <a:pt x="148" y="32"/>
                  </a:cubicBezTo>
                  <a:cubicBezTo>
                    <a:pt x="232" y="32"/>
                    <a:pt x="232" y="32"/>
                    <a:pt x="232" y="32"/>
                  </a:cubicBezTo>
                  <a:lnTo>
                    <a:pt x="232" y="24"/>
                  </a:lnTo>
                  <a:close/>
                  <a:moveTo>
                    <a:pt x="232" y="48"/>
                  </a:moveTo>
                  <a:cubicBezTo>
                    <a:pt x="148" y="48"/>
                    <a:pt x="148" y="48"/>
                    <a:pt x="148" y="48"/>
                  </a:cubicBezTo>
                  <a:cubicBezTo>
                    <a:pt x="148" y="56"/>
                    <a:pt x="148" y="56"/>
                    <a:pt x="148" y="56"/>
                  </a:cubicBezTo>
                  <a:cubicBezTo>
                    <a:pt x="232" y="56"/>
                    <a:pt x="232" y="56"/>
                    <a:pt x="232" y="56"/>
                  </a:cubicBezTo>
                  <a:lnTo>
                    <a:pt x="232" y="48"/>
                  </a:lnTo>
                  <a:close/>
                  <a:moveTo>
                    <a:pt x="232" y="72"/>
                  </a:moveTo>
                  <a:cubicBezTo>
                    <a:pt x="148" y="72"/>
                    <a:pt x="148" y="72"/>
                    <a:pt x="148" y="72"/>
                  </a:cubicBezTo>
                  <a:cubicBezTo>
                    <a:pt x="148" y="80"/>
                    <a:pt x="148" y="80"/>
                    <a:pt x="148" y="80"/>
                  </a:cubicBezTo>
                  <a:cubicBezTo>
                    <a:pt x="232" y="80"/>
                    <a:pt x="232" y="80"/>
                    <a:pt x="232" y="80"/>
                  </a:cubicBezTo>
                  <a:lnTo>
                    <a:pt x="232" y="72"/>
                  </a:lnTo>
                  <a:close/>
                  <a:moveTo>
                    <a:pt x="232" y="96"/>
                  </a:moveTo>
                  <a:cubicBezTo>
                    <a:pt x="148" y="96"/>
                    <a:pt x="148" y="96"/>
                    <a:pt x="148" y="96"/>
                  </a:cubicBezTo>
                  <a:cubicBezTo>
                    <a:pt x="148" y="104"/>
                    <a:pt x="148" y="104"/>
                    <a:pt x="148" y="104"/>
                  </a:cubicBezTo>
                  <a:cubicBezTo>
                    <a:pt x="232" y="104"/>
                    <a:pt x="232" y="104"/>
                    <a:pt x="232" y="104"/>
                  </a:cubicBezTo>
                  <a:lnTo>
                    <a:pt x="232" y="96"/>
                  </a:lnTo>
                  <a:close/>
                  <a:moveTo>
                    <a:pt x="216" y="120"/>
                  </a:moveTo>
                  <a:cubicBezTo>
                    <a:pt x="148" y="120"/>
                    <a:pt x="148" y="120"/>
                    <a:pt x="148" y="120"/>
                  </a:cubicBezTo>
                  <a:cubicBezTo>
                    <a:pt x="148" y="128"/>
                    <a:pt x="148" y="128"/>
                    <a:pt x="148" y="128"/>
                  </a:cubicBezTo>
                  <a:cubicBezTo>
                    <a:pt x="216" y="128"/>
                    <a:pt x="216" y="128"/>
                    <a:pt x="216" y="128"/>
                  </a:cubicBezTo>
                  <a:lnTo>
                    <a:pt x="216" y="120"/>
                  </a:lnTo>
                  <a:close/>
                  <a:moveTo>
                    <a:pt x="24" y="56"/>
                  </a:moveTo>
                  <a:cubicBezTo>
                    <a:pt x="108" y="56"/>
                    <a:pt x="108" y="56"/>
                    <a:pt x="108" y="56"/>
                  </a:cubicBezTo>
                  <a:cubicBezTo>
                    <a:pt x="108" y="48"/>
                    <a:pt x="108" y="48"/>
                    <a:pt x="108" y="48"/>
                  </a:cubicBezTo>
                  <a:cubicBezTo>
                    <a:pt x="24" y="48"/>
                    <a:pt x="24" y="48"/>
                    <a:pt x="24" y="48"/>
                  </a:cubicBezTo>
                  <a:lnTo>
                    <a:pt x="24" y="56"/>
                  </a:lnTo>
                  <a:close/>
                  <a:moveTo>
                    <a:pt x="24" y="80"/>
                  </a:moveTo>
                  <a:cubicBezTo>
                    <a:pt x="108" y="80"/>
                    <a:pt x="108" y="80"/>
                    <a:pt x="108" y="80"/>
                  </a:cubicBezTo>
                  <a:cubicBezTo>
                    <a:pt x="108" y="72"/>
                    <a:pt x="108" y="72"/>
                    <a:pt x="108" y="72"/>
                  </a:cubicBezTo>
                  <a:cubicBezTo>
                    <a:pt x="24" y="72"/>
                    <a:pt x="24" y="72"/>
                    <a:pt x="24" y="72"/>
                  </a:cubicBezTo>
                  <a:lnTo>
                    <a:pt x="24" y="80"/>
                  </a:lnTo>
                  <a:close/>
                  <a:moveTo>
                    <a:pt x="24" y="104"/>
                  </a:moveTo>
                  <a:cubicBezTo>
                    <a:pt x="108" y="104"/>
                    <a:pt x="108" y="104"/>
                    <a:pt x="108" y="104"/>
                  </a:cubicBezTo>
                  <a:cubicBezTo>
                    <a:pt x="108" y="96"/>
                    <a:pt x="108" y="96"/>
                    <a:pt x="108" y="96"/>
                  </a:cubicBezTo>
                  <a:cubicBezTo>
                    <a:pt x="24" y="96"/>
                    <a:pt x="24" y="96"/>
                    <a:pt x="24" y="96"/>
                  </a:cubicBezTo>
                  <a:lnTo>
                    <a:pt x="24" y="104"/>
                  </a:lnTo>
                  <a:close/>
                  <a:moveTo>
                    <a:pt x="24" y="128"/>
                  </a:moveTo>
                  <a:cubicBezTo>
                    <a:pt x="108" y="128"/>
                    <a:pt x="108" y="128"/>
                    <a:pt x="108" y="128"/>
                  </a:cubicBezTo>
                  <a:cubicBezTo>
                    <a:pt x="108" y="120"/>
                    <a:pt x="108" y="120"/>
                    <a:pt x="108" y="120"/>
                  </a:cubicBezTo>
                  <a:cubicBezTo>
                    <a:pt x="24" y="120"/>
                    <a:pt x="24" y="120"/>
                    <a:pt x="24" y="120"/>
                  </a:cubicBezTo>
                  <a:lnTo>
                    <a:pt x="24" y="128"/>
                  </a:lnTo>
                  <a:close/>
                  <a:moveTo>
                    <a:pt x="24" y="152"/>
                  </a:moveTo>
                  <a:cubicBezTo>
                    <a:pt x="108" y="152"/>
                    <a:pt x="108" y="152"/>
                    <a:pt x="108" y="152"/>
                  </a:cubicBezTo>
                  <a:cubicBezTo>
                    <a:pt x="108" y="144"/>
                    <a:pt x="108" y="144"/>
                    <a:pt x="108" y="144"/>
                  </a:cubicBezTo>
                  <a:cubicBezTo>
                    <a:pt x="24" y="144"/>
                    <a:pt x="24" y="144"/>
                    <a:pt x="24" y="144"/>
                  </a:cubicBezTo>
                  <a:lnTo>
                    <a:pt x="24" y="152"/>
                  </a:lnTo>
                  <a:close/>
                  <a:moveTo>
                    <a:pt x="40" y="32"/>
                  </a:moveTo>
                  <a:cubicBezTo>
                    <a:pt x="108" y="32"/>
                    <a:pt x="108" y="32"/>
                    <a:pt x="108" y="32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40" y="24"/>
                    <a:pt x="40" y="24"/>
                    <a:pt x="40" y="24"/>
                  </a:cubicBezTo>
                  <a:lnTo>
                    <a:pt x="40" y="32"/>
                  </a:lnTo>
                  <a:close/>
                  <a:moveTo>
                    <a:pt x="252" y="0"/>
                  </a:moveTo>
                  <a:cubicBezTo>
                    <a:pt x="144" y="0"/>
                    <a:pt x="144" y="0"/>
                    <a:pt x="144" y="0"/>
                  </a:cubicBezTo>
                  <a:cubicBezTo>
                    <a:pt x="137" y="0"/>
                    <a:pt x="132" y="3"/>
                    <a:pt x="128" y="8"/>
                  </a:cubicBezTo>
                  <a:cubicBezTo>
                    <a:pt x="124" y="3"/>
                    <a:pt x="119" y="0"/>
                    <a:pt x="112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6"/>
                    <a:pt x="0" y="176"/>
                    <a:pt x="0" y="176"/>
                  </a:cubicBezTo>
                  <a:cubicBezTo>
                    <a:pt x="0" y="179"/>
                    <a:pt x="2" y="180"/>
                    <a:pt x="4" y="180"/>
                  </a:cubicBezTo>
                  <a:cubicBezTo>
                    <a:pt x="112" y="180"/>
                    <a:pt x="112" y="180"/>
                    <a:pt x="112" y="180"/>
                  </a:cubicBezTo>
                  <a:cubicBezTo>
                    <a:pt x="119" y="180"/>
                    <a:pt x="124" y="186"/>
                    <a:pt x="124" y="192"/>
                  </a:cubicBezTo>
                  <a:cubicBezTo>
                    <a:pt x="124" y="194"/>
                    <a:pt x="126" y="196"/>
                    <a:pt x="128" y="196"/>
                  </a:cubicBezTo>
                  <a:cubicBezTo>
                    <a:pt x="130" y="196"/>
                    <a:pt x="132" y="194"/>
                    <a:pt x="132" y="192"/>
                  </a:cubicBezTo>
                  <a:cubicBezTo>
                    <a:pt x="132" y="186"/>
                    <a:pt x="137" y="180"/>
                    <a:pt x="144" y="180"/>
                  </a:cubicBezTo>
                  <a:cubicBezTo>
                    <a:pt x="252" y="180"/>
                    <a:pt x="252" y="180"/>
                    <a:pt x="252" y="180"/>
                  </a:cubicBezTo>
                  <a:cubicBezTo>
                    <a:pt x="254" y="180"/>
                    <a:pt x="256" y="179"/>
                    <a:pt x="256" y="176"/>
                  </a:cubicBezTo>
                  <a:cubicBezTo>
                    <a:pt x="256" y="4"/>
                    <a:pt x="256" y="4"/>
                    <a:pt x="256" y="4"/>
                  </a:cubicBezTo>
                  <a:cubicBezTo>
                    <a:pt x="256" y="2"/>
                    <a:pt x="254" y="0"/>
                    <a:pt x="252" y="0"/>
                  </a:cubicBezTo>
                  <a:close/>
                  <a:moveTo>
                    <a:pt x="124" y="176"/>
                  </a:moveTo>
                  <a:cubicBezTo>
                    <a:pt x="121" y="174"/>
                    <a:pt x="117" y="172"/>
                    <a:pt x="112" y="172"/>
                  </a:cubicBezTo>
                  <a:cubicBezTo>
                    <a:pt x="8" y="172"/>
                    <a:pt x="8" y="172"/>
                    <a:pt x="8" y="172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9" y="8"/>
                    <a:pt x="124" y="13"/>
                    <a:pt x="124" y="20"/>
                  </a:cubicBezTo>
                  <a:lnTo>
                    <a:pt x="124" y="176"/>
                  </a:lnTo>
                  <a:close/>
                  <a:moveTo>
                    <a:pt x="248" y="172"/>
                  </a:moveTo>
                  <a:cubicBezTo>
                    <a:pt x="144" y="172"/>
                    <a:pt x="144" y="172"/>
                    <a:pt x="144" y="172"/>
                  </a:cubicBezTo>
                  <a:cubicBezTo>
                    <a:pt x="139" y="172"/>
                    <a:pt x="135" y="174"/>
                    <a:pt x="132" y="176"/>
                  </a:cubicBezTo>
                  <a:cubicBezTo>
                    <a:pt x="132" y="20"/>
                    <a:pt x="132" y="20"/>
                    <a:pt x="132" y="20"/>
                  </a:cubicBezTo>
                  <a:cubicBezTo>
                    <a:pt x="132" y="13"/>
                    <a:pt x="137" y="8"/>
                    <a:pt x="144" y="8"/>
                  </a:cubicBezTo>
                  <a:cubicBezTo>
                    <a:pt x="248" y="8"/>
                    <a:pt x="248" y="8"/>
                    <a:pt x="248" y="8"/>
                  </a:cubicBezTo>
                  <a:lnTo>
                    <a:pt x="248" y="172"/>
                  </a:lnTo>
                  <a:close/>
                </a:path>
              </a:pathLst>
            </a:custGeom>
            <a:solidFill>
              <a:srgbClr val="295D76"/>
            </a:solidFill>
            <a:ln>
              <a:solidFill>
                <a:srgbClr val="295D76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178" name="Group 177">
            <a:extLst>
              <a:ext uri="{FF2B5EF4-FFF2-40B4-BE49-F238E27FC236}">
                <a16:creationId xmlns:a16="http://schemas.microsoft.com/office/drawing/2014/main" id="{D64EE1D8-C558-4248-92CA-2DF74AF43996}"/>
              </a:ext>
            </a:extLst>
          </p:cNvPr>
          <p:cNvGrpSpPr/>
          <p:nvPr/>
        </p:nvGrpSpPr>
        <p:grpSpPr>
          <a:xfrm>
            <a:off x="8114878" y="1721984"/>
            <a:ext cx="3282645" cy="3919499"/>
            <a:chOff x="8292172" y="1721984"/>
            <a:chExt cx="3282645" cy="3919499"/>
          </a:xfrm>
        </p:grpSpPr>
        <p:sp>
          <p:nvSpPr>
            <p:cNvPr id="132" name="Freeform 19">
              <a:extLst>
                <a:ext uri="{FF2B5EF4-FFF2-40B4-BE49-F238E27FC236}">
                  <a16:creationId xmlns:a16="http://schemas.microsoft.com/office/drawing/2014/main" id="{3DA39B96-7560-3E42-82C0-452BB3932756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9750" y="1721984"/>
              <a:ext cx="724415" cy="770770"/>
            </a:xfrm>
            <a:custGeom>
              <a:avLst/>
              <a:gdLst>
                <a:gd name="T0" fmla="*/ 804 w 804"/>
                <a:gd name="T1" fmla="*/ 0 h 773"/>
                <a:gd name="T2" fmla="*/ 351 w 804"/>
                <a:gd name="T3" fmla="*/ 0 h 773"/>
                <a:gd name="T4" fmla="*/ 0 w 804"/>
                <a:gd name="T5" fmla="*/ 350 h 773"/>
                <a:gd name="T6" fmla="*/ 270 w 804"/>
                <a:gd name="T7" fmla="*/ 692 h 773"/>
                <a:gd name="T8" fmla="*/ 351 w 804"/>
                <a:gd name="T9" fmla="*/ 773 h 773"/>
                <a:gd name="T10" fmla="*/ 423 w 804"/>
                <a:gd name="T11" fmla="*/ 701 h 773"/>
                <a:gd name="T12" fmla="*/ 804 w 804"/>
                <a:gd name="T13" fmla="*/ 701 h 773"/>
                <a:gd name="T14" fmla="*/ 804 w 804"/>
                <a:gd name="T15" fmla="*/ 0 h 7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04" h="773">
                  <a:moveTo>
                    <a:pt x="804" y="0"/>
                  </a:moveTo>
                  <a:cubicBezTo>
                    <a:pt x="351" y="0"/>
                    <a:pt x="351" y="0"/>
                    <a:pt x="351" y="0"/>
                  </a:cubicBezTo>
                  <a:cubicBezTo>
                    <a:pt x="157" y="0"/>
                    <a:pt x="0" y="157"/>
                    <a:pt x="0" y="350"/>
                  </a:cubicBezTo>
                  <a:cubicBezTo>
                    <a:pt x="0" y="516"/>
                    <a:pt x="115" y="655"/>
                    <a:pt x="270" y="692"/>
                  </a:cubicBezTo>
                  <a:cubicBezTo>
                    <a:pt x="351" y="773"/>
                    <a:pt x="351" y="773"/>
                    <a:pt x="351" y="773"/>
                  </a:cubicBezTo>
                  <a:cubicBezTo>
                    <a:pt x="423" y="701"/>
                    <a:pt x="423" y="701"/>
                    <a:pt x="423" y="701"/>
                  </a:cubicBezTo>
                  <a:cubicBezTo>
                    <a:pt x="804" y="701"/>
                    <a:pt x="804" y="701"/>
                    <a:pt x="804" y="701"/>
                  </a:cubicBezTo>
                  <a:lnTo>
                    <a:pt x="804" y="0"/>
                  </a:lnTo>
                  <a:close/>
                </a:path>
              </a:pathLst>
            </a:custGeom>
            <a:solidFill>
              <a:srgbClr val="00506A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 sz="1350" dirty="0"/>
            </a:p>
          </p:txBody>
        </p:sp>
        <p:sp>
          <p:nvSpPr>
            <p:cNvPr id="133" name="Oval 73">
              <a:extLst>
                <a:ext uri="{FF2B5EF4-FFF2-40B4-BE49-F238E27FC236}">
                  <a16:creationId xmlns:a16="http://schemas.microsoft.com/office/drawing/2014/main" id="{64D0187A-DF26-0648-A1DB-F73DD00374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36733" y="1787277"/>
              <a:ext cx="539413" cy="537197"/>
            </a:xfrm>
            <a:prstGeom prst="ellipse">
              <a:avLst/>
            </a:prstGeom>
            <a:gradFill flip="none" rotWithShape="1">
              <a:gsLst>
                <a:gs pos="20000">
                  <a:srgbClr val="FFFFFF"/>
                </a:gs>
                <a:gs pos="100000">
                  <a:srgbClr val="DAD9D9"/>
                </a:gs>
              </a:gsLst>
              <a:lin ang="2700000" scaled="1"/>
              <a:tileRect/>
            </a:gradFill>
            <a:ln>
              <a:noFill/>
            </a:ln>
            <a:effectLst>
              <a:outerShdw dist="63500" dir="2700000" algn="tl" rotWithShape="0">
                <a:prstClr val="black">
                  <a:alpha val="2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 sz="1350" dirty="0"/>
            </a:p>
          </p:txBody>
        </p:sp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8E9AD7F5-9C98-9B42-8016-068995977B4C}"/>
                </a:ext>
              </a:extLst>
            </p:cNvPr>
            <p:cNvSpPr txBox="1"/>
            <p:nvPr/>
          </p:nvSpPr>
          <p:spPr>
            <a:xfrm>
              <a:off x="9083127" y="1915741"/>
              <a:ext cx="233938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100" dirty="0">
                  <a:solidFill>
                    <a:srgbClr val="005875"/>
                  </a:solidFill>
                  <a:latin typeface="Montserrat" pitchFamily="2" charset="77"/>
                </a:rPr>
                <a:t>desarrolladas para cadenas de valor.</a:t>
              </a:r>
            </a:p>
          </p:txBody>
        </p:sp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931FC050-90A1-FA44-BE82-30CF8810A7AC}"/>
                </a:ext>
              </a:extLst>
            </p:cNvPr>
            <p:cNvSpPr txBox="1"/>
            <p:nvPr/>
          </p:nvSpPr>
          <p:spPr>
            <a:xfrm>
              <a:off x="9109957" y="1743348"/>
              <a:ext cx="216022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200" b="1" dirty="0">
                  <a:solidFill>
                    <a:srgbClr val="00506A"/>
                  </a:solidFill>
                  <a:latin typeface="Montserrat" pitchFamily="2" charset="77"/>
                </a:rPr>
                <a:t>90 tecnologías</a:t>
              </a:r>
              <a:endParaRPr lang="es-ES_tradnl" sz="1200" b="1" dirty="0">
                <a:solidFill>
                  <a:srgbClr val="00506A"/>
                </a:solidFill>
                <a:latin typeface="Montserrat" pitchFamily="2" charset="77"/>
              </a:endParaRPr>
            </a:p>
          </p:txBody>
        </p:sp>
        <p:sp>
          <p:nvSpPr>
            <p:cNvPr id="137" name="Right Bracket 136">
              <a:extLst>
                <a:ext uri="{FF2B5EF4-FFF2-40B4-BE49-F238E27FC236}">
                  <a16:creationId xmlns:a16="http://schemas.microsoft.com/office/drawing/2014/main" id="{E56C10DF-3977-F34F-BA46-EA6B5054E2E9}"/>
                </a:ext>
              </a:extLst>
            </p:cNvPr>
            <p:cNvSpPr/>
            <p:nvPr/>
          </p:nvSpPr>
          <p:spPr>
            <a:xfrm>
              <a:off x="11489417" y="1727676"/>
              <a:ext cx="45719" cy="687225"/>
            </a:xfrm>
            <a:prstGeom prst="rightBracket">
              <a:avLst/>
            </a:prstGeom>
            <a:ln w="15875">
              <a:solidFill>
                <a:srgbClr val="00506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38" name="Freeform 19">
              <a:extLst>
                <a:ext uri="{FF2B5EF4-FFF2-40B4-BE49-F238E27FC236}">
                  <a16:creationId xmlns:a16="http://schemas.microsoft.com/office/drawing/2014/main" id="{85938AB5-6BC8-784F-9925-4A7E1DB15473}"/>
                </a:ext>
              </a:extLst>
            </p:cNvPr>
            <p:cNvSpPr>
              <a:spLocks/>
            </p:cNvSpPr>
            <p:nvPr/>
          </p:nvSpPr>
          <p:spPr bwMode="auto">
            <a:xfrm>
              <a:off x="8300787" y="2507421"/>
              <a:ext cx="724415" cy="770770"/>
            </a:xfrm>
            <a:custGeom>
              <a:avLst/>
              <a:gdLst>
                <a:gd name="T0" fmla="*/ 804 w 804"/>
                <a:gd name="T1" fmla="*/ 0 h 773"/>
                <a:gd name="T2" fmla="*/ 351 w 804"/>
                <a:gd name="T3" fmla="*/ 0 h 773"/>
                <a:gd name="T4" fmla="*/ 0 w 804"/>
                <a:gd name="T5" fmla="*/ 350 h 773"/>
                <a:gd name="T6" fmla="*/ 270 w 804"/>
                <a:gd name="T7" fmla="*/ 692 h 773"/>
                <a:gd name="T8" fmla="*/ 351 w 804"/>
                <a:gd name="T9" fmla="*/ 773 h 773"/>
                <a:gd name="T10" fmla="*/ 423 w 804"/>
                <a:gd name="T11" fmla="*/ 701 h 773"/>
                <a:gd name="T12" fmla="*/ 804 w 804"/>
                <a:gd name="T13" fmla="*/ 701 h 773"/>
                <a:gd name="T14" fmla="*/ 804 w 804"/>
                <a:gd name="T15" fmla="*/ 0 h 7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04" h="773">
                  <a:moveTo>
                    <a:pt x="804" y="0"/>
                  </a:moveTo>
                  <a:cubicBezTo>
                    <a:pt x="351" y="0"/>
                    <a:pt x="351" y="0"/>
                    <a:pt x="351" y="0"/>
                  </a:cubicBezTo>
                  <a:cubicBezTo>
                    <a:pt x="157" y="0"/>
                    <a:pt x="0" y="157"/>
                    <a:pt x="0" y="350"/>
                  </a:cubicBezTo>
                  <a:cubicBezTo>
                    <a:pt x="0" y="516"/>
                    <a:pt x="115" y="655"/>
                    <a:pt x="270" y="692"/>
                  </a:cubicBezTo>
                  <a:cubicBezTo>
                    <a:pt x="351" y="773"/>
                    <a:pt x="351" y="773"/>
                    <a:pt x="351" y="773"/>
                  </a:cubicBezTo>
                  <a:cubicBezTo>
                    <a:pt x="423" y="701"/>
                    <a:pt x="423" y="701"/>
                    <a:pt x="423" y="701"/>
                  </a:cubicBezTo>
                  <a:cubicBezTo>
                    <a:pt x="804" y="701"/>
                    <a:pt x="804" y="701"/>
                    <a:pt x="804" y="701"/>
                  </a:cubicBezTo>
                  <a:lnTo>
                    <a:pt x="804" y="0"/>
                  </a:lnTo>
                  <a:close/>
                </a:path>
              </a:pathLst>
            </a:custGeom>
            <a:solidFill>
              <a:srgbClr val="00506A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 sz="1350" dirty="0"/>
            </a:p>
          </p:txBody>
        </p:sp>
        <p:sp>
          <p:nvSpPr>
            <p:cNvPr id="139" name="Oval 73">
              <a:extLst>
                <a:ext uri="{FF2B5EF4-FFF2-40B4-BE49-F238E27FC236}">
                  <a16:creationId xmlns:a16="http://schemas.microsoft.com/office/drawing/2014/main" id="{97D2F0D0-8FC1-E14C-96B5-04F3C76A9F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07770" y="2572714"/>
              <a:ext cx="539413" cy="537197"/>
            </a:xfrm>
            <a:prstGeom prst="ellipse">
              <a:avLst/>
            </a:prstGeom>
            <a:gradFill flip="none" rotWithShape="1">
              <a:gsLst>
                <a:gs pos="20000">
                  <a:srgbClr val="FFFFFF"/>
                </a:gs>
                <a:gs pos="100000">
                  <a:srgbClr val="DAD9D9"/>
                </a:gs>
              </a:gsLst>
              <a:lin ang="2700000" scaled="1"/>
              <a:tileRect/>
            </a:gradFill>
            <a:ln>
              <a:noFill/>
            </a:ln>
            <a:effectLst>
              <a:outerShdw dist="63500" dir="2700000" algn="tl" rotWithShape="0">
                <a:prstClr val="black">
                  <a:alpha val="2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 sz="1350" dirty="0"/>
            </a:p>
          </p:txBody>
        </p:sp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99F125B9-3F94-2047-BAF9-EB269B247B59}"/>
                </a:ext>
              </a:extLst>
            </p:cNvPr>
            <p:cNvSpPr txBox="1"/>
            <p:nvPr/>
          </p:nvSpPr>
          <p:spPr>
            <a:xfrm>
              <a:off x="9054164" y="2707371"/>
              <a:ext cx="2414067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100" dirty="0">
                  <a:solidFill>
                    <a:srgbClr val="005875"/>
                  </a:solidFill>
                  <a:latin typeface="Montserrat" pitchFamily="2" charset="77"/>
                </a:rPr>
                <a:t>de laboratorio para cadenas de valor.</a:t>
              </a:r>
            </a:p>
          </p:txBody>
        </p:sp>
        <p:sp>
          <p:nvSpPr>
            <p:cNvPr id="141" name="TextBox 140">
              <a:extLst>
                <a:ext uri="{FF2B5EF4-FFF2-40B4-BE49-F238E27FC236}">
                  <a16:creationId xmlns:a16="http://schemas.microsoft.com/office/drawing/2014/main" id="{7C5DC7BA-9654-7845-8D60-1EF19F51FC97}"/>
                </a:ext>
              </a:extLst>
            </p:cNvPr>
            <p:cNvSpPr txBox="1"/>
            <p:nvPr/>
          </p:nvSpPr>
          <p:spPr>
            <a:xfrm>
              <a:off x="9080994" y="2563028"/>
              <a:ext cx="182002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200" b="1" dirty="0">
                  <a:solidFill>
                    <a:srgbClr val="00506A"/>
                  </a:solidFill>
                  <a:latin typeface="Montserrat" pitchFamily="2" charset="77"/>
                </a:rPr>
                <a:t>50 acreditaciones</a:t>
              </a:r>
              <a:endParaRPr lang="es-ES_tradnl" sz="1200" b="1" dirty="0">
                <a:solidFill>
                  <a:srgbClr val="00506A"/>
                </a:solidFill>
              </a:endParaRPr>
            </a:p>
          </p:txBody>
        </p:sp>
        <p:sp>
          <p:nvSpPr>
            <p:cNvPr id="142" name="Right Bracket 141">
              <a:extLst>
                <a:ext uri="{FF2B5EF4-FFF2-40B4-BE49-F238E27FC236}">
                  <a16:creationId xmlns:a16="http://schemas.microsoft.com/office/drawing/2014/main" id="{33FC0930-78BD-5A45-9371-EB67A9C41AAC}"/>
                </a:ext>
              </a:extLst>
            </p:cNvPr>
            <p:cNvSpPr/>
            <p:nvPr/>
          </p:nvSpPr>
          <p:spPr>
            <a:xfrm>
              <a:off x="11489418" y="2513113"/>
              <a:ext cx="45719" cy="687225"/>
            </a:xfrm>
            <a:prstGeom prst="rightBracket">
              <a:avLst/>
            </a:prstGeom>
            <a:ln w="15875">
              <a:solidFill>
                <a:srgbClr val="00506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43" name="Freeform 19">
              <a:extLst>
                <a:ext uri="{FF2B5EF4-FFF2-40B4-BE49-F238E27FC236}">
                  <a16:creationId xmlns:a16="http://schemas.microsoft.com/office/drawing/2014/main" id="{67F830AD-A3BE-1444-957C-C815F9FE5D5E}"/>
                </a:ext>
              </a:extLst>
            </p:cNvPr>
            <p:cNvSpPr>
              <a:spLocks/>
            </p:cNvSpPr>
            <p:nvPr/>
          </p:nvSpPr>
          <p:spPr bwMode="auto">
            <a:xfrm>
              <a:off x="8303191" y="3292858"/>
              <a:ext cx="724415" cy="770770"/>
            </a:xfrm>
            <a:custGeom>
              <a:avLst/>
              <a:gdLst>
                <a:gd name="T0" fmla="*/ 804 w 804"/>
                <a:gd name="T1" fmla="*/ 0 h 773"/>
                <a:gd name="T2" fmla="*/ 351 w 804"/>
                <a:gd name="T3" fmla="*/ 0 h 773"/>
                <a:gd name="T4" fmla="*/ 0 w 804"/>
                <a:gd name="T5" fmla="*/ 350 h 773"/>
                <a:gd name="T6" fmla="*/ 270 w 804"/>
                <a:gd name="T7" fmla="*/ 692 h 773"/>
                <a:gd name="T8" fmla="*/ 351 w 804"/>
                <a:gd name="T9" fmla="*/ 773 h 773"/>
                <a:gd name="T10" fmla="*/ 423 w 804"/>
                <a:gd name="T11" fmla="*/ 701 h 773"/>
                <a:gd name="T12" fmla="*/ 804 w 804"/>
                <a:gd name="T13" fmla="*/ 701 h 773"/>
                <a:gd name="T14" fmla="*/ 804 w 804"/>
                <a:gd name="T15" fmla="*/ 0 h 7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04" h="773">
                  <a:moveTo>
                    <a:pt x="804" y="0"/>
                  </a:moveTo>
                  <a:cubicBezTo>
                    <a:pt x="351" y="0"/>
                    <a:pt x="351" y="0"/>
                    <a:pt x="351" y="0"/>
                  </a:cubicBezTo>
                  <a:cubicBezTo>
                    <a:pt x="157" y="0"/>
                    <a:pt x="0" y="157"/>
                    <a:pt x="0" y="350"/>
                  </a:cubicBezTo>
                  <a:cubicBezTo>
                    <a:pt x="0" y="516"/>
                    <a:pt x="115" y="655"/>
                    <a:pt x="270" y="692"/>
                  </a:cubicBezTo>
                  <a:cubicBezTo>
                    <a:pt x="351" y="773"/>
                    <a:pt x="351" y="773"/>
                    <a:pt x="351" y="773"/>
                  </a:cubicBezTo>
                  <a:cubicBezTo>
                    <a:pt x="423" y="701"/>
                    <a:pt x="423" y="701"/>
                    <a:pt x="423" y="701"/>
                  </a:cubicBezTo>
                  <a:cubicBezTo>
                    <a:pt x="804" y="701"/>
                    <a:pt x="804" y="701"/>
                    <a:pt x="804" y="701"/>
                  </a:cubicBezTo>
                  <a:lnTo>
                    <a:pt x="804" y="0"/>
                  </a:lnTo>
                  <a:close/>
                </a:path>
              </a:pathLst>
            </a:custGeom>
            <a:solidFill>
              <a:srgbClr val="00506A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 sz="1350" dirty="0"/>
            </a:p>
          </p:txBody>
        </p:sp>
        <p:sp>
          <p:nvSpPr>
            <p:cNvPr id="144" name="Oval 73">
              <a:extLst>
                <a:ext uri="{FF2B5EF4-FFF2-40B4-BE49-F238E27FC236}">
                  <a16:creationId xmlns:a16="http://schemas.microsoft.com/office/drawing/2014/main" id="{D40F56FE-714C-A242-A0C7-5C0E83A2B6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10174" y="3358151"/>
              <a:ext cx="539413" cy="537197"/>
            </a:xfrm>
            <a:prstGeom prst="ellipse">
              <a:avLst/>
            </a:prstGeom>
            <a:gradFill flip="none" rotWithShape="1">
              <a:gsLst>
                <a:gs pos="20000">
                  <a:srgbClr val="FFFFFF"/>
                </a:gs>
                <a:gs pos="100000">
                  <a:srgbClr val="DAD9D9"/>
                </a:gs>
              </a:gsLst>
              <a:lin ang="2700000" scaled="1"/>
              <a:tileRect/>
            </a:gradFill>
            <a:ln>
              <a:noFill/>
            </a:ln>
            <a:effectLst>
              <a:outerShdw dist="63500" dir="2700000" algn="tl" rotWithShape="0">
                <a:prstClr val="black">
                  <a:alpha val="2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 sz="1350" dirty="0"/>
            </a:p>
          </p:txBody>
        </p:sp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73ED48DF-6131-6E47-8BB0-0B9F2C0D089F}"/>
                </a:ext>
              </a:extLst>
            </p:cNvPr>
            <p:cNvSpPr txBox="1"/>
            <p:nvPr/>
          </p:nvSpPr>
          <p:spPr>
            <a:xfrm>
              <a:off x="9056568" y="3589647"/>
              <a:ext cx="2518249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100" dirty="0">
                  <a:solidFill>
                    <a:srgbClr val="005875"/>
                  </a:solidFill>
                  <a:latin typeface="Montserrat" pitchFamily="2" charset="77"/>
                </a:rPr>
                <a:t>de productos o servicios para cadenas de valor.</a:t>
              </a:r>
            </a:p>
          </p:txBody>
        </p:sp>
        <p:sp>
          <p:nvSpPr>
            <p:cNvPr id="146" name="TextBox 145">
              <a:extLst>
                <a:ext uri="{FF2B5EF4-FFF2-40B4-BE49-F238E27FC236}">
                  <a16:creationId xmlns:a16="http://schemas.microsoft.com/office/drawing/2014/main" id="{05845766-0103-964B-BE56-013355BBF9DC}"/>
                </a:ext>
              </a:extLst>
            </p:cNvPr>
            <p:cNvSpPr txBox="1"/>
            <p:nvPr/>
          </p:nvSpPr>
          <p:spPr>
            <a:xfrm>
              <a:off x="9083398" y="3445304"/>
              <a:ext cx="218063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200" b="1" dirty="0">
                  <a:solidFill>
                    <a:srgbClr val="00506A"/>
                  </a:solidFill>
                  <a:latin typeface="Montserrat" pitchFamily="2" charset="77"/>
                </a:rPr>
                <a:t>20 certificaciones</a:t>
              </a:r>
              <a:endParaRPr lang="es-ES_tradnl" sz="1200" b="1" dirty="0">
                <a:solidFill>
                  <a:srgbClr val="00506A"/>
                </a:solidFill>
              </a:endParaRPr>
            </a:p>
          </p:txBody>
        </p:sp>
        <p:sp>
          <p:nvSpPr>
            <p:cNvPr id="147" name="Right Bracket 146">
              <a:extLst>
                <a:ext uri="{FF2B5EF4-FFF2-40B4-BE49-F238E27FC236}">
                  <a16:creationId xmlns:a16="http://schemas.microsoft.com/office/drawing/2014/main" id="{AAF01B68-B35C-C644-BE6C-F751DA1B4490}"/>
                </a:ext>
              </a:extLst>
            </p:cNvPr>
            <p:cNvSpPr/>
            <p:nvPr/>
          </p:nvSpPr>
          <p:spPr>
            <a:xfrm>
              <a:off x="11487997" y="3298550"/>
              <a:ext cx="45719" cy="687225"/>
            </a:xfrm>
            <a:prstGeom prst="rightBracket">
              <a:avLst/>
            </a:prstGeom>
            <a:ln w="15875">
              <a:solidFill>
                <a:srgbClr val="00506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48" name="Freeform 19">
              <a:extLst>
                <a:ext uri="{FF2B5EF4-FFF2-40B4-BE49-F238E27FC236}">
                  <a16:creationId xmlns:a16="http://schemas.microsoft.com/office/drawing/2014/main" id="{A1EBF5EE-B153-D34D-9168-48C8F8DD7CB4}"/>
                </a:ext>
              </a:extLst>
            </p:cNvPr>
            <p:cNvSpPr>
              <a:spLocks/>
            </p:cNvSpPr>
            <p:nvPr/>
          </p:nvSpPr>
          <p:spPr bwMode="auto">
            <a:xfrm>
              <a:off x="8304611" y="4080129"/>
              <a:ext cx="724415" cy="770770"/>
            </a:xfrm>
            <a:custGeom>
              <a:avLst/>
              <a:gdLst>
                <a:gd name="T0" fmla="*/ 804 w 804"/>
                <a:gd name="T1" fmla="*/ 0 h 773"/>
                <a:gd name="T2" fmla="*/ 351 w 804"/>
                <a:gd name="T3" fmla="*/ 0 h 773"/>
                <a:gd name="T4" fmla="*/ 0 w 804"/>
                <a:gd name="T5" fmla="*/ 350 h 773"/>
                <a:gd name="T6" fmla="*/ 270 w 804"/>
                <a:gd name="T7" fmla="*/ 692 h 773"/>
                <a:gd name="T8" fmla="*/ 351 w 804"/>
                <a:gd name="T9" fmla="*/ 773 h 773"/>
                <a:gd name="T10" fmla="*/ 423 w 804"/>
                <a:gd name="T11" fmla="*/ 701 h 773"/>
                <a:gd name="T12" fmla="*/ 804 w 804"/>
                <a:gd name="T13" fmla="*/ 701 h 773"/>
                <a:gd name="T14" fmla="*/ 804 w 804"/>
                <a:gd name="T15" fmla="*/ 0 h 7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04" h="773">
                  <a:moveTo>
                    <a:pt x="804" y="0"/>
                  </a:moveTo>
                  <a:cubicBezTo>
                    <a:pt x="351" y="0"/>
                    <a:pt x="351" y="0"/>
                    <a:pt x="351" y="0"/>
                  </a:cubicBezTo>
                  <a:cubicBezTo>
                    <a:pt x="157" y="0"/>
                    <a:pt x="0" y="157"/>
                    <a:pt x="0" y="350"/>
                  </a:cubicBezTo>
                  <a:cubicBezTo>
                    <a:pt x="0" y="516"/>
                    <a:pt x="115" y="655"/>
                    <a:pt x="270" y="692"/>
                  </a:cubicBezTo>
                  <a:cubicBezTo>
                    <a:pt x="351" y="773"/>
                    <a:pt x="351" y="773"/>
                    <a:pt x="351" y="773"/>
                  </a:cubicBezTo>
                  <a:cubicBezTo>
                    <a:pt x="423" y="701"/>
                    <a:pt x="423" y="701"/>
                    <a:pt x="423" y="701"/>
                  </a:cubicBezTo>
                  <a:cubicBezTo>
                    <a:pt x="804" y="701"/>
                    <a:pt x="804" y="701"/>
                    <a:pt x="804" y="701"/>
                  </a:cubicBezTo>
                  <a:lnTo>
                    <a:pt x="804" y="0"/>
                  </a:lnTo>
                  <a:close/>
                </a:path>
              </a:pathLst>
            </a:custGeom>
            <a:solidFill>
              <a:srgbClr val="00506A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 sz="1350" dirty="0"/>
            </a:p>
          </p:txBody>
        </p:sp>
        <p:sp>
          <p:nvSpPr>
            <p:cNvPr id="149" name="Oval 148">
              <a:extLst>
                <a:ext uri="{FF2B5EF4-FFF2-40B4-BE49-F238E27FC236}">
                  <a16:creationId xmlns:a16="http://schemas.microsoft.com/office/drawing/2014/main" id="{D618A274-7D56-F641-AFFB-0409E90B14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11594" y="4145422"/>
              <a:ext cx="539413" cy="537197"/>
            </a:xfrm>
            <a:prstGeom prst="ellipse">
              <a:avLst/>
            </a:prstGeom>
            <a:gradFill flip="none" rotWithShape="1">
              <a:gsLst>
                <a:gs pos="20000">
                  <a:srgbClr val="FFFFFF"/>
                </a:gs>
                <a:gs pos="100000">
                  <a:srgbClr val="DAD9D9"/>
                </a:gs>
              </a:gsLst>
              <a:lin ang="2700000" scaled="1"/>
              <a:tileRect/>
            </a:gradFill>
            <a:ln>
              <a:noFill/>
            </a:ln>
            <a:effectLst>
              <a:outerShdw dist="63500" dir="2700000" algn="tl" rotWithShape="0">
                <a:prstClr val="black">
                  <a:alpha val="2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 sz="1350" dirty="0"/>
            </a:p>
          </p:txBody>
        </p:sp>
        <p:sp>
          <p:nvSpPr>
            <p:cNvPr id="150" name="TextBox 149">
              <a:extLst>
                <a:ext uri="{FF2B5EF4-FFF2-40B4-BE49-F238E27FC236}">
                  <a16:creationId xmlns:a16="http://schemas.microsoft.com/office/drawing/2014/main" id="{CD7F97B1-1571-D84F-A38C-A99BA0E0F8FC}"/>
                </a:ext>
              </a:extLst>
            </p:cNvPr>
            <p:cNvSpPr txBox="1"/>
            <p:nvPr/>
          </p:nvSpPr>
          <p:spPr>
            <a:xfrm>
              <a:off x="9057988" y="4273885"/>
              <a:ext cx="234663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100" dirty="0">
                  <a:solidFill>
                    <a:srgbClr val="005875"/>
                  </a:solidFill>
                  <a:latin typeface="Montserrat" pitchFamily="2" charset="77"/>
                </a:rPr>
                <a:t>de Vinculación para Acelerar la Innovación (IVAIs).</a:t>
              </a:r>
            </a:p>
          </p:txBody>
        </p:sp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id="{133BE34F-C5C2-2246-BA53-D35AEFB25398}"/>
                </a:ext>
              </a:extLst>
            </p:cNvPr>
            <p:cNvSpPr txBox="1"/>
            <p:nvPr/>
          </p:nvSpPr>
          <p:spPr>
            <a:xfrm>
              <a:off x="9084818" y="4118322"/>
              <a:ext cx="231980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200" b="1" dirty="0">
                  <a:solidFill>
                    <a:srgbClr val="00506A"/>
                  </a:solidFill>
                  <a:latin typeface="Montserrat" pitchFamily="2" charset="77"/>
                </a:rPr>
                <a:t>8 iniciativas</a:t>
              </a:r>
              <a:endParaRPr lang="es-ES_tradnl" sz="1200" b="1" dirty="0">
                <a:solidFill>
                  <a:srgbClr val="00506A"/>
                </a:solidFill>
              </a:endParaRPr>
            </a:p>
          </p:txBody>
        </p:sp>
        <p:sp>
          <p:nvSpPr>
            <p:cNvPr id="152" name="Right Bracket 151">
              <a:extLst>
                <a:ext uri="{FF2B5EF4-FFF2-40B4-BE49-F238E27FC236}">
                  <a16:creationId xmlns:a16="http://schemas.microsoft.com/office/drawing/2014/main" id="{27780E3D-A9C3-9546-B646-E4042EF6FBA3}"/>
                </a:ext>
              </a:extLst>
            </p:cNvPr>
            <p:cNvSpPr/>
            <p:nvPr/>
          </p:nvSpPr>
          <p:spPr>
            <a:xfrm>
              <a:off x="11489417" y="4085821"/>
              <a:ext cx="45719" cy="687225"/>
            </a:xfrm>
            <a:prstGeom prst="rightBracket">
              <a:avLst/>
            </a:prstGeom>
            <a:ln w="15875">
              <a:solidFill>
                <a:srgbClr val="00506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53" name="Freeform 19">
              <a:extLst>
                <a:ext uri="{FF2B5EF4-FFF2-40B4-BE49-F238E27FC236}">
                  <a16:creationId xmlns:a16="http://schemas.microsoft.com/office/drawing/2014/main" id="{CACCC2CB-FCD8-6A4B-AE0B-12E0AB820C32}"/>
                </a:ext>
              </a:extLst>
            </p:cNvPr>
            <p:cNvSpPr>
              <a:spLocks/>
            </p:cNvSpPr>
            <p:nvPr/>
          </p:nvSpPr>
          <p:spPr bwMode="auto">
            <a:xfrm>
              <a:off x="8292172" y="4870713"/>
              <a:ext cx="724415" cy="770770"/>
            </a:xfrm>
            <a:custGeom>
              <a:avLst/>
              <a:gdLst>
                <a:gd name="T0" fmla="*/ 804 w 804"/>
                <a:gd name="T1" fmla="*/ 0 h 773"/>
                <a:gd name="T2" fmla="*/ 351 w 804"/>
                <a:gd name="T3" fmla="*/ 0 h 773"/>
                <a:gd name="T4" fmla="*/ 0 w 804"/>
                <a:gd name="T5" fmla="*/ 350 h 773"/>
                <a:gd name="T6" fmla="*/ 270 w 804"/>
                <a:gd name="T7" fmla="*/ 692 h 773"/>
                <a:gd name="T8" fmla="*/ 351 w 804"/>
                <a:gd name="T9" fmla="*/ 773 h 773"/>
                <a:gd name="T10" fmla="*/ 423 w 804"/>
                <a:gd name="T11" fmla="*/ 701 h 773"/>
                <a:gd name="T12" fmla="*/ 804 w 804"/>
                <a:gd name="T13" fmla="*/ 701 h 773"/>
                <a:gd name="T14" fmla="*/ 804 w 804"/>
                <a:gd name="T15" fmla="*/ 0 h 7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04" h="773">
                  <a:moveTo>
                    <a:pt x="804" y="0"/>
                  </a:moveTo>
                  <a:cubicBezTo>
                    <a:pt x="351" y="0"/>
                    <a:pt x="351" y="0"/>
                    <a:pt x="351" y="0"/>
                  </a:cubicBezTo>
                  <a:cubicBezTo>
                    <a:pt x="157" y="0"/>
                    <a:pt x="0" y="157"/>
                    <a:pt x="0" y="350"/>
                  </a:cubicBezTo>
                  <a:cubicBezTo>
                    <a:pt x="0" y="516"/>
                    <a:pt x="115" y="655"/>
                    <a:pt x="270" y="692"/>
                  </a:cubicBezTo>
                  <a:cubicBezTo>
                    <a:pt x="351" y="773"/>
                    <a:pt x="351" y="773"/>
                    <a:pt x="351" y="773"/>
                  </a:cubicBezTo>
                  <a:cubicBezTo>
                    <a:pt x="423" y="701"/>
                    <a:pt x="423" y="701"/>
                    <a:pt x="423" y="701"/>
                  </a:cubicBezTo>
                  <a:cubicBezTo>
                    <a:pt x="804" y="701"/>
                    <a:pt x="804" y="701"/>
                    <a:pt x="804" y="701"/>
                  </a:cubicBezTo>
                  <a:lnTo>
                    <a:pt x="804" y="0"/>
                  </a:lnTo>
                  <a:close/>
                </a:path>
              </a:pathLst>
            </a:custGeom>
            <a:solidFill>
              <a:srgbClr val="00506A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 sz="1350" dirty="0"/>
            </a:p>
          </p:txBody>
        </p:sp>
        <p:sp>
          <p:nvSpPr>
            <p:cNvPr id="154" name="Oval 73">
              <a:extLst>
                <a:ext uri="{FF2B5EF4-FFF2-40B4-BE49-F238E27FC236}">
                  <a16:creationId xmlns:a16="http://schemas.microsoft.com/office/drawing/2014/main" id="{BDBAE9C4-BD9D-CA47-A58A-BD91CDCF42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99155" y="4936006"/>
              <a:ext cx="539413" cy="537197"/>
            </a:xfrm>
            <a:prstGeom prst="ellipse">
              <a:avLst/>
            </a:prstGeom>
            <a:gradFill flip="none" rotWithShape="1">
              <a:gsLst>
                <a:gs pos="20000">
                  <a:srgbClr val="FFFFFF"/>
                </a:gs>
                <a:gs pos="100000">
                  <a:srgbClr val="DAD9D9"/>
                </a:gs>
              </a:gsLst>
              <a:lin ang="2700000" scaled="1"/>
              <a:tileRect/>
            </a:gradFill>
            <a:ln>
              <a:noFill/>
            </a:ln>
            <a:effectLst>
              <a:outerShdw dist="63500" dir="2700000" algn="tl" rotWithShape="0">
                <a:prstClr val="black">
                  <a:alpha val="2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 sz="1350" dirty="0"/>
            </a:p>
          </p:txBody>
        </p:sp>
        <p:sp>
          <p:nvSpPr>
            <p:cNvPr id="155" name="TextBox 154">
              <a:extLst>
                <a:ext uri="{FF2B5EF4-FFF2-40B4-BE49-F238E27FC236}">
                  <a16:creationId xmlns:a16="http://schemas.microsoft.com/office/drawing/2014/main" id="{9859C9CA-7C3C-DD4E-866D-E35AD17A7368}"/>
                </a:ext>
              </a:extLst>
            </p:cNvPr>
            <p:cNvSpPr txBox="1"/>
            <p:nvPr/>
          </p:nvSpPr>
          <p:spPr>
            <a:xfrm>
              <a:off x="9045549" y="4985930"/>
              <a:ext cx="2375541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100" dirty="0">
                  <a:solidFill>
                    <a:srgbClr val="005875"/>
                  </a:solidFill>
                  <a:latin typeface="Montserrat" pitchFamily="2" charset="77"/>
                </a:rPr>
                <a:t>de transferencia tecnológica (OTT) implementadas en universidades o IPI.</a:t>
              </a:r>
            </a:p>
          </p:txBody>
        </p:sp>
        <p:sp>
          <p:nvSpPr>
            <p:cNvPr id="156" name="TextBox 155">
              <a:extLst>
                <a:ext uri="{FF2B5EF4-FFF2-40B4-BE49-F238E27FC236}">
                  <a16:creationId xmlns:a16="http://schemas.microsoft.com/office/drawing/2014/main" id="{62264F2F-3A26-9147-A4D9-26C3F6BA39E6}"/>
                </a:ext>
              </a:extLst>
            </p:cNvPr>
            <p:cNvSpPr txBox="1"/>
            <p:nvPr/>
          </p:nvSpPr>
          <p:spPr>
            <a:xfrm>
              <a:off x="9072379" y="4824757"/>
              <a:ext cx="118968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200" b="1" dirty="0">
                  <a:solidFill>
                    <a:srgbClr val="00506A"/>
                  </a:solidFill>
                  <a:latin typeface="Montserrat" pitchFamily="2" charset="77"/>
                </a:rPr>
                <a:t>5 oficinas</a:t>
              </a:r>
              <a:endParaRPr lang="es-ES_tradnl" sz="1200" b="1" dirty="0">
                <a:solidFill>
                  <a:srgbClr val="00506A"/>
                </a:solidFill>
              </a:endParaRPr>
            </a:p>
          </p:txBody>
        </p:sp>
        <p:sp>
          <p:nvSpPr>
            <p:cNvPr id="157" name="Right Bracket 156">
              <a:extLst>
                <a:ext uri="{FF2B5EF4-FFF2-40B4-BE49-F238E27FC236}">
                  <a16:creationId xmlns:a16="http://schemas.microsoft.com/office/drawing/2014/main" id="{A1843AC7-6E7C-5F4C-BD01-C6E454FE0490}"/>
                </a:ext>
              </a:extLst>
            </p:cNvPr>
            <p:cNvSpPr/>
            <p:nvPr/>
          </p:nvSpPr>
          <p:spPr>
            <a:xfrm>
              <a:off x="11476978" y="4876405"/>
              <a:ext cx="45719" cy="687225"/>
            </a:xfrm>
            <a:prstGeom prst="rightBracket">
              <a:avLst/>
            </a:prstGeom>
            <a:ln w="15875">
              <a:solidFill>
                <a:srgbClr val="00506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73" name="Chemistry bottle">
              <a:extLst>
                <a:ext uri="{FF2B5EF4-FFF2-40B4-BE49-F238E27FC236}">
                  <a16:creationId xmlns:a16="http://schemas.microsoft.com/office/drawing/2014/main" id="{ACF7DA17-4014-DE41-99FF-BF1B94183346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542834" y="3406021"/>
              <a:ext cx="289766" cy="373135"/>
            </a:xfrm>
            <a:custGeom>
              <a:avLst/>
              <a:gdLst>
                <a:gd name="T0" fmla="*/ 119 w 198"/>
                <a:gd name="T1" fmla="*/ 105 h 256"/>
                <a:gd name="T2" fmla="*/ 131 w 198"/>
                <a:gd name="T3" fmla="*/ 64 h 256"/>
                <a:gd name="T4" fmla="*/ 131 w 198"/>
                <a:gd name="T5" fmla="*/ 56 h 256"/>
                <a:gd name="T6" fmla="*/ 63 w 198"/>
                <a:gd name="T7" fmla="*/ 60 h 256"/>
                <a:gd name="T8" fmla="*/ 79 w 198"/>
                <a:gd name="T9" fmla="*/ 64 h 256"/>
                <a:gd name="T10" fmla="*/ 33 w 198"/>
                <a:gd name="T11" fmla="*/ 185 h 256"/>
                <a:gd name="T12" fmla="*/ 3 w 198"/>
                <a:gd name="T13" fmla="*/ 236 h 256"/>
                <a:gd name="T14" fmla="*/ 14 w 198"/>
                <a:gd name="T15" fmla="*/ 256 h 256"/>
                <a:gd name="T16" fmla="*/ 196 w 198"/>
                <a:gd name="T17" fmla="*/ 250 h 256"/>
                <a:gd name="T18" fmla="*/ 86 w 198"/>
                <a:gd name="T19" fmla="*/ 109 h 256"/>
                <a:gd name="T20" fmla="*/ 87 w 198"/>
                <a:gd name="T21" fmla="*/ 64 h 256"/>
                <a:gd name="T22" fmla="*/ 111 w 198"/>
                <a:gd name="T23" fmla="*/ 107 h 256"/>
                <a:gd name="T24" fmla="*/ 155 w 198"/>
                <a:gd name="T25" fmla="*/ 184 h 256"/>
                <a:gd name="T26" fmla="*/ 76 w 198"/>
                <a:gd name="T27" fmla="*/ 173 h 256"/>
                <a:gd name="T28" fmla="*/ 43 w 198"/>
                <a:gd name="T29" fmla="*/ 184 h 256"/>
                <a:gd name="T30" fmla="*/ 189 w 198"/>
                <a:gd name="T31" fmla="*/ 246 h 256"/>
                <a:gd name="T32" fmla="*/ 14 w 198"/>
                <a:gd name="T33" fmla="*/ 248 h 256"/>
                <a:gd name="T34" fmla="*/ 10 w 198"/>
                <a:gd name="T35" fmla="*/ 240 h 256"/>
                <a:gd name="T36" fmla="*/ 65 w 198"/>
                <a:gd name="T37" fmla="*/ 192 h 256"/>
                <a:gd name="T38" fmla="*/ 76 w 198"/>
                <a:gd name="T39" fmla="*/ 181 h 256"/>
                <a:gd name="T40" fmla="*/ 87 w 198"/>
                <a:gd name="T41" fmla="*/ 192 h 256"/>
                <a:gd name="T42" fmla="*/ 188 w 198"/>
                <a:gd name="T43" fmla="*/ 240 h 256"/>
                <a:gd name="T44" fmla="*/ 83 w 198"/>
                <a:gd name="T45" fmla="*/ 32 h 256"/>
                <a:gd name="T46" fmla="*/ 83 w 198"/>
                <a:gd name="T47" fmla="*/ 0 h 256"/>
                <a:gd name="T48" fmla="*/ 83 w 198"/>
                <a:gd name="T49" fmla="*/ 32 h 256"/>
                <a:gd name="T50" fmla="*/ 91 w 198"/>
                <a:gd name="T51" fmla="*/ 16 h 256"/>
                <a:gd name="T52" fmla="*/ 75 w 198"/>
                <a:gd name="T53" fmla="*/ 16 h 256"/>
                <a:gd name="T54" fmla="*/ 115 w 198"/>
                <a:gd name="T55" fmla="*/ 44 h 256"/>
                <a:gd name="T56" fmla="*/ 115 w 198"/>
                <a:gd name="T57" fmla="*/ 36 h 256"/>
                <a:gd name="T58" fmla="*/ 115 w 198"/>
                <a:gd name="T59" fmla="*/ 44 h 256"/>
                <a:gd name="T60" fmla="*/ 103 w 198"/>
                <a:gd name="T61" fmla="*/ 156 h 256"/>
                <a:gd name="T62" fmla="*/ 95 w 198"/>
                <a:gd name="T63" fmla="*/ 156 h 256"/>
                <a:gd name="T64" fmla="*/ 131 w 198"/>
                <a:gd name="T65" fmla="*/ 212 h 256"/>
                <a:gd name="T66" fmla="*/ 131 w 198"/>
                <a:gd name="T67" fmla="*/ 220 h 256"/>
                <a:gd name="T68" fmla="*/ 131 w 198"/>
                <a:gd name="T69" fmla="*/ 212 h 256"/>
                <a:gd name="T70" fmla="*/ 59 w 198"/>
                <a:gd name="T71" fmla="*/ 232 h 256"/>
                <a:gd name="T72" fmla="*/ 67 w 198"/>
                <a:gd name="T73" fmla="*/ 232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98" h="256">
                  <a:moveTo>
                    <a:pt x="195" y="236"/>
                  </a:moveTo>
                  <a:cubicBezTo>
                    <a:pt x="119" y="105"/>
                    <a:pt x="119" y="105"/>
                    <a:pt x="119" y="105"/>
                  </a:cubicBezTo>
                  <a:cubicBezTo>
                    <a:pt x="119" y="64"/>
                    <a:pt x="119" y="64"/>
                    <a:pt x="119" y="64"/>
                  </a:cubicBezTo>
                  <a:cubicBezTo>
                    <a:pt x="131" y="64"/>
                    <a:pt x="131" y="64"/>
                    <a:pt x="131" y="64"/>
                  </a:cubicBezTo>
                  <a:cubicBezTo>
                    <a:pt x="133" y="64"/>
                    <a:pt x="135" y="62"/>
                    <a:pt x="135" y="60"/>
                  </a:cubicBezTo>
                  <a:cubicBezTo>
                    <a:pt x="135" y="58"/>
                    <a:pt x="133" y="56"/>
                    <a:pt x="131" y="56"/>
                  </a:cubicBezTo>
                  <a:cubicBezTo>
                    <a:pt x="67" y="56"/>
                    <a:pt x="67" y="56"/>
                    <a:pt x="67" y="56"/>
                  </a:cubicBezTo>
                  <a:cubicBezTo>
                    <a:pt x="65" y="56"/>
                    <a:pt x="63" y="58"/>
                    <a:pt x="63" y="60"/>
                  </a:cubicBezTo>
                  <a:cubicBezTo>
                    <a:pt x="63" y="62"/>
                    <a:pt x="65" y="64"/>
                    <a:pt x="67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79" y="105"/>
                    <a:pt x="79" y="105"/>
                    <a:pt x="79" y="105"/>
                  </a:cubicBezTo>
                  <a:cubicBezTo>
                    <a:pt x="33" y="185"/>
                    <a:pt x="33" y="185"/>
                    <a:pt x="33" y="185"/>
                  </a:cubicBezTo>
                  <a:cubicBezTo>
                    <a:pt x="32" y="186"/>
                    <a:pt x="32" y="186"/>
                    <a:pt x="32" y="187"/>
                  </a:cubicBezTo>
                  <a:cubicBezTo>
                    <a:pt x="3" y="236"/>
                    <a:pt x="3" y="236"/>
                    <a:pt x="3" y="236"/>
                  </a:cubicBezTo>
                  <a:cubicBezTo>
                    <a:pt x="0" y="241"/>
                    <a:pt x="0" y="246"/>
                    <a:pt x="2" y="250"/>
                  </a:cubicBezTo>
                  <a:cubicBezTo>
                    <a:pt x="4" y="254"/>
                    <a:pt x="9" y="256"/>
                    <a:pt x="14" y="256"/>
                  </a:cubicBezTo>
                  <a:cubicBezTo>
                    <a:pt x="184" y="256"/>
                    <a:pt x="184" y="256"/>
                    <a:pt x="184" y="256"/>
                  </a:cubicBezTo>
                  <a:cubicBezTo>
                    <a:pt x="189" y="256"/>
                    <a:pt x="194" y="254"/>
                    <a:pt x="196" y="250"/>
                  </a:cubicBezTo>
                  <a:cubicBezTo>
                    <a:pt x="198" y="246"/>
                    <a:pt x="198" y="241"/>
                    <a:pt x="195" y="236"/>
                  </a:cubicBezTo>
                  <a:close/>
                  <a:moveTo>
                    <a:pt x="86" y="109"/>
                  </a:moveTo>
                  <a:cubicBezTo>
                    <a:pt x="87" y="108"/>
                    <a:pt x="87" y="107"/>
                    <a:pt x="87" y="107"/>
                  </a:cubicBezTo>
                  <a:cubicBezTo>
                    <a:pt x="87" y="64"/>
                    <a:pt x="87" y="64"/>
                    <a:pt x="87" y="64"/>
                  </a:cubicBezTo>
                  <a:cubicBezTo>
                    <a:pt x="111" y="64"/>
                    <a:pt x="111" y="64"/>
                    <a:pt x="111" y="64"/>
                  </a:cubicBezTo>
                  <a:cubicBezTo>
                    <a:pt x="111" y="107"/>
                    <a:pt x="111" y="107"/>
                    <a:pt x="111" y="107"/>
                  </a:cubicBezTo>
                  <a:cubicBezTo>
                    <a:pt x="111" y="107"/>
                    <a:pt x="111" y="108"/>
                    <a:pt x="112" y="109"/>
                  </a:cubicBezTo>
                  <a:cubicBezTo>
                    <a:pt x="155" y="184"/>
                    <a:pt x="155" y="184"/>
                    <a:pt x="155" y="184"/>
                  </a:cubicBezTo>
                  <a:cubicBezTo>
                    <a:pt x="91" y="184"/>
                    <a:pt x="91" y="184"/>
                    <a:pt x="91" y="184"/>
                  </a:cubicBezTo>
                  <a:cubicBezTo>
                    <a:pt x="89" y="178"/>
                    <a:pt x="83" y="173"/>
                    <a:pt x="76" y="173"/>
                  </a:cubicBezTo>
                  <a:cubicBezTo>
                    <a:pt x="69" y="173"/>
                    <a:pt x="63" y="178"/>
                    <a:pt x="61" y="184"/>
                  </a:cubicBezTo>
                  <a:cubicBezTo>
                    <a:pt x="43" y="184"/>
                    <a:pt x="43" y="184"/>
                    <a:pt x="43" y="184"/>
                  </a:cubicBezTo>
                  <a:lnTo>
                    <a:pt x="86" y="109"/>
                  </a:lnTo>
                  <a:close/>
                  <a:moveTo>
                    <a:pt x="189" y="246"/>
                  </a:moveTo>
                  <a:cubicBezTo>
                    <a:pt x="188" y="247"/>
                    <a:pt x="186" y="248"/>
                    <a:pt x="184" y="248"/>
                  </a:cubicBezTo>
                  <a:cubicBezTo>
                    <a:pt x="14" y="248"/>
                    <a:pt x="14" y="248"/>
                    <a:pt x="14" y="248"/>
                  </a:cubicBezTo>
                  <a:cubicBezTo>
                    <a:pt x="11" y="248"/>
                    <a:pt x="10" y="247"/>
                    <a:pt x="9" y="246"/>
                  </a:cubicBezTo>
                  <a:cubicBezTo>
                    <a:pt x="8" y="245"/>
                    <a:pt x="8" y="243"/>
                    <a:pt x="10" y="240"/>
                  </a:cubicBezTo>
                  <a:cubicBezTo>
                    <a:pt x="38" y="192"/>
                    <a:pt x="38" y="192"/>
                    <a:pt x="38" y="192"/>
                  </a:cubicBezTo>
                  <a:cubicBezTo>
                    <a:pt x="65" y="192"/>
                    <a:pt x="65" y="192"/>
                    <a:pt x="65" y="192"/>
                  </a:cubicBezTo>
                  <a:cubicBezTo>
                    <a:pt x="67" y="192"/>
                    <a:pt x="69" y="190"/>
                    <a:pt x="69" y="188"/>
                  </a:cubicBezTo>
                  <a:cubicBezTo>
                    <a:pt x="69" y="184"/>
                    <a:pt x="72" y="181"/>
                    <a:pt x="76" y="181"/>
                  </a:cubicBezTo>
                  <a:cubicBezTo>
                    <a:pt x="80" y="181"/>
                    <a:pt x="83" y="184"/>
                    <a:pt x="83" y="188"/>
                  </a:cubicBezTo>
                  <a:cubicBezTo>
                    <a:pt x="83" y="190"/>
                    <a:pt x="85" y="192"/>
                    <a:pt x="87" y="192"/>
                  </a:cubicBezTo>
                  <a:cubicBezTo>
                    <a:pt x="160" y="192"/>
                    <a:pt x="160" y="192"/>
                    <a:pt x="160" y="192"/>
                  </a:cubicBezTo>
                  <a:cubicBezTo>
                    <a:pt x="188" y="240"/>
                    <a:pt x="188" y="240"/>
                    <a:pt x="188" y="240"/>
                  </a:cubicBezTo>
                  <a:cubicBezTo>
                    <a:pt x="190" y="243"/>
                    <a:pt x="190" y="245"/>
                    <a:pt x="189" y="246"/>
                  </a:cubicBezTo>
                  <a:close/>
                  <a:moveTo>
                    <a:pt x="83" y="32"/>
                  </a:moveTo>
                  <a:cubicBezTo>
                    <a:pt x="92" y="32"/>
                    <a:pt x="99" y="25"/>
                    <a:pt x="99" y="16"/>
                  </a:cubicBezTo>
                  <a:cubicBezTo>
                    <a:pt x="99" y="7"/>
                    <a:pt x="92" y="0"/>
                    <a:pt x="83" y="0"/>
                  </a:cubicBezTo>
                  <a:cubicBezTo>
                    <a:pt x="74" y="0"/>
                    <a:pt x="67" y="7"/>
                    <a:pt x="67" y="16"/>
                  </a:cubicBezTo>
                  <a:cubicBezTo>
                    <a:pt x="67" y="25"/>
                    <a:pt x="74" y="32"/>
                    <a:pt x="83" y="32"/>
                  </a:cubicBezTo>
                  <a:close/>
                  <a:moveTo>
                    <a:pt x="83" y="8"/>
                  </a:moveTo>
                  <a:cubicBezTo>
                    <a:pt x="87" y="8"/>
                    <a:pt x="91" y="12"/>
                    <a:pt x="91" y="16"/>
                  </a:cubicBezTo>
                  <a:cubicBezTo>
                    <a:pt x="91" y="20"/>
                    <a:pt x="87" y="24"/>
                    <a:pt x="83" y="24"/>
                  </a:cubicBezTo>
                  <a:cubicBezTo>
                    <a:pt x="79" y="24"/>
                    <a:pt x="75" y="20"/>
                    <a:pt x="75" y="16"/>
                  </a:cubicBezTo>
                  <a:cubicBezTo>
                    <a:pt x="75" y="12"/>
                    <a:pt x="79" y="8"/>
                    <a:pt x="83" y="8"/>
                  </a:cubicBezTo>
                  <a:close/>
                  <a:moveTo>
                    <a:pt x="115" y="44"/>
                  </a:moveTo>
                  <a:cubicBezTo>
                    <a:pt x="117" y="44"/>
                    <a:pt x="119" y="42"/>
                    <a:pt x="119" y="40"/>
                  </a:cubicBezTo>
                  <a:cubicBezTo>
                    <a:pt x="119" y="38"/>
                    <a:pt x="117" y="36"/>
                    <a:pt x="115" y="36"/>
                  </a:cubicBezTo>
                  <a:cubicBezTo>
                    <a:pt x="113" y="36"/>
                    <a:pt x="111" y="38"/>
                    <a:pt x="111" y="40"/>
                  </a:cubicBezTo>
                  <a:cubicBezTo>
                    <a:pt x="111" y="42"/>
                    <a:pt x="113" y="44"/>
                    <a:pt x="115" y="44"/>
                  </a:cubicBezTo>
                  <a:close/>
                  <a:moveTo>
                    <a:pt x="99" y="160"/>
                  </a:moveTo>
                  <a:cubicBezTo>
                    <a:pt x="101" y="160"/>
                    <a:pt x="103" y="158"/>
                    <a:pt x="103" y="156"/>
                  </a:cubicBezTo>
                  <a:cubicBezTo>
                    <a:pt x="103" y="154"/>
                    <a:pt x="101" y="152"/>
                    <a:pt x="99" y="152"/>
                  </a:cubicBezTo>
                  <a:cubicBezTo>
                    <a:pt x="97" y="152"/>
                    <a:pt x="95" y="154"/>
                    <a:pt x="95" y="156"/>
                  </a:cubicBezTo>
                  <a:cubicBezTo>
                    <a:pt x="95" y="158"/>
                    <a:pt x="97" y="160"/>
                    <a:pt x="99" y="160"/>
                  </a:cubicBezTo>
                  <a:close/>
                  <a:moveTo>
                    <a:pt x="131" y="212"/>
                  </a:moveTo>
                  <a:cubicBezTo>
                    <a:pt x="129" y="212"/>
                    <a:pt x="127" y="214"/>
                    <a:pt x="127" y="216"/>
                  </a:cubicBezTo>
                  <a:cubicBezTo>
                    <a:pt x="127" y="218"/>
                    <a:pt x="129" y="220"/>
                    <a:pt x="131" y="220"/>
                  </a:cubicBezTo>
                  <a:cubicBezTo>
                    <a:pt x="133" y="220"/>
                    <a:pt x="135" y="218"/>
                    <a:pt x="135" y="216"/>
                  </a:cubicBezTo>
                  <a:cubicBezTo>
                    <a:pt x="135" y="214"/>
                    <a:pt x="133" y="212"/>
                    <a:pt x="131" y="212"/>
                  </a:cubicBezTo>
                  <a:close/>
                  <a:moveTo>
                    <a:pt x="63" y="228"/>
                  </a:moveTo>
                  <a:cubicBezTo>
                    <a:pt x="61" y="228"/>
                    <a:pt x="59" y="230"/>
                    <a:pt x="59" y="232"/>
                  </a:cubicBezTo>
                  <a:cubicBezTo>
                    <a:pt x="59" y="234"/>
                    <a:pt x="61" y="236"/>
                    <a:pt x="63" y="236"/>
                  </a:cubicBezTo>
                  <a:cubicBezTo>
                    <a:pt x="65" y="236"/>
                    <a:pt x="67" y="234"/>
                    <a:pt x="67" y="232"/>
                  </a:cubicBezTo>
                  <a:cubicBezTo>
                    <a:pt x="67" y="230"/>
                    <a:pt x="65" y="228"/>
                    <a:pt x="63" y="228"/>
                  </a:cubicBezTo>
                  <a:close/>
                </a:path>
              </a:pathLst>
            </a:custGeom>
            <a:solidFill>
              <a:srgbClr val="295D76"/>
            </a:solidFill>
            <a:ln>
              <a:solidFill>
                <a:srgbClr val="295D76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4" name="Paper sheet with globe">
              <a:extLst>
                <a:ext uri="{FF2B5EF4-FFF2-40B4-BE49-F238E27FC236}">
                  <a16:creationId xmlns:a16="http://schemas.microsoft.com/office/drawing/2014/main" id="{12A5B75D-9C51-924A-B282-83F31B2A3689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571739" y="2685057"/>
              <a:ext cx="240436" cy="306190"/>
            </a:xfrm>
            <a:custGeom>
              <a:avLst/>
              <a:gdLst>
                <a:gd name="T0" fmla="*/ 199 w 200"/>
                <a:gd name="T1" fmla="*/ 61 h 256"/>
                <a:gd name="T2" fmla="*/ 138 w 200"/>
                <a:gd name="T3" fmla="*/ 0 h 256"/>
                <a:gd name="T4" fmla="*/ 4 w 200"/>
                <a:gd name="T5" fmla="*/ 0 h 256"/>
                <a:gd name="T6" fmla="*/ 0 w 200"/>
                <a:gd name="T7" fmla="*/ 252 h 256"/>
                <a:gd name="T8" fmla="*/ 196 w 200"/>
                <a:gd name="T9" fmla="*/ 256 h 256"/>
                <a:gd name="T10" fmla="*/ 200 w 200"/>
                <a:gd name="T11" fmla="*/ 64 h 256"/>
                <a:gd name="T12" fmla="*/ 140 w 200"/>
                <a:gd name="T13" fmla="*/ 14 h 256"/>
                <a:gd name="T14" fmla="*/ 140 w 200"/>
                <a:gd name="T15" fmla="*/ 60 h 256"/>
                <a:gd name="T16" fmla="*/ 192 w 200"/>
                <a:gd name="T17" fmla="*/ 248 h 256"/>
                <a:gd name="T18" fmla="*/ 8 w 200"/>
                <a:gd name="T19" fmla="*/ 8 h 256"/>
                <a:gd name="T20" fmla="*/ 132 w 200"/>
                <a:gd name="T21" fmla="*/ 64 h 256"/>
                <a:gd name="T22" fmla="*/ 192 w 200"/>
                <a:gd name="T23" fmla="*/ 68 h 256"/>
                <a:gd name="T24" fmla="*/ 36 w 200"/>
                <a:gd name="T25" fmla="*/ 40 h 256"/>
                <a:gd name="T26" fmla="*/ 36 w 200"/>
                <a:gd name="T27" fmla="*/ 32 h 256"/>
                <a:gd name="T28" fmla="*/ 36 w 200"/>
                <a:gd name="T29" fmla="*/ 40 h 256"/>
                <a:gd name="T30" fmla="*/ 68 w 200"/>
                <a:gd name="T31" fmla="*/ 36 h 256"/>
                <a:gd name="T32" fmla="*/ 60 w 200"/>
                <a:gd name="T33" fmla="*/ 36 h 256"/>
                <a:gd name="T34" fmla="*/ 92 w 200"/>
                <a:gd name="T35" fmla="*/ 40 h 256"/>
                <a:gd name="T36" fmla="*/ 92 w 200"/>
                <a:gd name="T37" fmla="*/ 32 h 256"/>
                <a:gd name="T38" fmla="*/ 92 w 200"/>
                <a:gd name="T39" fmla="*/ 40 h 256"/>
                <a:gd name="T40" fmla="*/ 96 w 200"/>
                <a:gd name="T41" fmla="*/ 60 h 256"/>
                <a:gd name="T42" fmla="*/ 36 w 200"/>
                <a:gd name="T43" fmla="*/ 56 h 256"/>
                <a:gd name="T44" fmla="*/ 36 w 200"/>
                <a:gd name="T45" fmla="*/ 64 h 256"/>
                <a:gd name="T46" fmla="*/ 100 w 200"/>
                <a:gd name="T47" fmla="*/ 96 h 256"/>
                <a:gd name="T48" fmla="*/ 36 w 200"/>
                <a:gd name="T49" fmla="*/ 160 h 256"/>
                <a:gd name="T50" fmla="*/ 100 w 200"/>
                <a:gd name="T51" fmla="*/ 224 h 256"/>
                <a:gd name="T52" fmla="*/ 100 w 200"/>
                <a:gd name="T53" fmla="*/ 224 h 256"/>
                <a:gd name="T54" fmla="*/ 100 w 200"/>
                <a:gd name="T55" fmla="*/ 224 h 256"/>
                <a:gd name="T56" fmla="*/ 145 w 200"/>
                <a:gd name="T57" fmla="*/ 115 h 256"/>
                <a:gd name="T58" fmla="*/ 100 w 200"/>
                <a:gd name="T59" fmla="*/ 96 h 256"/>
                <a:gd name="T60" fmla="*/ 64 w 200"/>
                <a:gd name="T61" fmla="*/ 156 h 256"/>
                <a:gd name="T62" fmla="*/ 82 w 200"/>
                <a:gd name="T63" fmla="*/ 107 h 256"/>
                <a:gd name="T64" fmla="*/ 64 w 200"/>
                <a:gd name="T65" fmla="*/ 164 h 256"/>
                <a:gd name="T66" fmla="*/ 44 w 200"/>
                <a:gd name="T67" fmla="*/ 164 h 256"/>
                <a:gd name="T68" fmla="*/ 72 w 200"/>
                <a:gd name="T69" fmla="*/ 164 h 256"/>
                <a:gd name="T70" fmla="*/ 96 w 200"/>
                <a:gd name="T71" fmla="*/ 214 h 256"/>
                <a:gd name="T72" fmla="*/ 72 w 200"/>
                <a:gd name="T73" fmla="*/ 156 h 256"/>
                <a:gd name="T74" fmla="*/ 96 w 200"/>
                <a:gd name="T75" fmla="*/ 156 h 256"/>
                <a:gd name="T76" fmla="*/ 136 w 200"/>
                <a:gd name="T77" fmla="*/ 164 h 256"/>
                <a:gd name="T78" fmla="*/ 118 w 200"/>
                <a:gd name="T79" fmla="*/ 213 h 256"/>
                <a:gd name="T80" fmla="*/ 156 w 200"/>
                <a:gd name="T81" fmla="*/ 156 h 256"/>
                <a:gd name="T82" fmla="*/ 118 w 200"/>
                <a:gd name="T83" fmla="*/ 107 h 256"/>
                <a:gd name="T84" fmla="*/ 104 w 200"/>
                <a:gd name="T85" fmla="*/ 106 h 256"/>
                <a:gd name="T86" fmla="*/ 104 w 200"/>
                <a:gd name="T87" fmla="*/ 156 h 256"/>
                <a:gd name="T88" fmla="*/ 104 w 200"/>
                <a:gd name="T89" fmla="*/ 164 h 256"/>
                <a:gd name="T90" fmla="*/ 104 w 200"/>
                <a:gd name="T91" fmla="*/ 214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00" h="256">
                  <a:moveTo>
                    <a:pt x="200" y="62"/>
                  </a:moveTo>
                  <a:cubicBezTo>
                    <a:pt x="199" y="62"/>
                    <a:pt x="199" y="62"/>
                    <a:pt x="199" y="61"/>
                  </a:cubicBezTo>
                  <a:cubicBezTo>
                    <a:pt x="139" y="1"/>
                    <a:pt x="139" y="1"/>
                    <a:pt x="139" y="1"/>
                  </a:cubicBezTo>
                  <a:cubicBezTo>
                    <a:pt x="138" y="1"/>
                    <a:pt x="138" y="1"/>
                    <a:pt x="138" y="0"/>
                  </a:cubicBezTo>
                  <a:cubicBezTo>
                    <a:pt x="137" y="0"/>
                    <a:pt x="137" y="0"/>
                    <a:pt x="136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52"/>
                    <a:pt x="0" y="252"/>
                    <a:pt x="0" y="252"/>
                  </a:cubicBezTo>
                  <a:cubicBezTo>
                    <a:pt x="0" y="254"/>
                    <a:pt x="2" y="256"/>
                    <a:pt x="4" y="256"/>
                  </a:cubicBezTo>
                  <a:cubicBezTo>
                    <a:pt x="196" y="256"/>
                    <a:pt x="196" y="256"/>
                    <a:pt x="196" y="256"/>
                  </a:cubicBezTo>
                  <a:cubicBezTo>
                    <a:pt x="198" y="256"/>
                    <a:pt x="200" y="254"/>
                    <a:pt x="200" y="252"/>
                  </a:cubicBezTo>
                  <a:cubicBezTo>
                    <a:pt x="200" y="64"/>
                    <a:pt x="200" y="64"/>
                    <a:pt x="200" y="64"/>
                  </a:cubicBezTo>
                  <a:cubicBezTo>
                    <a:pt x="200" y="63"/>
                    <a:pt x="200" y="63"/>
                    <a:pt x="200" y="62"/>
                  </a:cubicBezTo>
                  <a:close/>
                  <a:moveTo>
                    <a:pt x="140" y="14"/>
                  </a:moveTo>
                  <a:cubicBezTo>
                    <a:pt x="186" y="60"/>
                    <a:pt x="186" y="60"/>
                    <a:pt x="186" y="60"/>
                  </a:cubicBezTo>
                  <a:cubicBezTo>
                    <a:pt x="140" y="60"/>
                    <a:pt x="140" y="60"/>
                    <a:pt x="140" y="60"/>
                  </a:cubicBezTo>
                  <a:lnTo>
                    <a:pt x="140" y="14"/>
                  </a:lnTo>
                  <a:close/>
                  <a:moveTo>
                    <a:pt x="192" y="248"/>
                  </a:moveTo>
                  <a:cubicBezTo>
                    <a:pt x="8" y="248"/>
                    <a:pt x="8" y="248"/>
                    <a:pt x="8" y="24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132" y="8"/>
                    <a:pt x="132" y="8"/>
                    <a:pt x="132" y="8"/>
                  </a:cubicBezTo>
                  <a:cubicBezTo>
                    <a:pt x="132" y="64"/>
                    <a:pt x="132" y="64"/>
                    <a:pt x="132" y="64"/>
                  </a:cubicBezTo>
                  <a:cubicBezTo>
                    <a:pt x="132" y="66"/>
                    <a:pt x="134" y="68"/>
                    <a:pt x="136" y="68"/>
                  </a:cubicBezTo>
                  <a:cubicBezTo>
                    <a:pt x="192" y="68"/>
                    <a:pt x="192" y="68"/>
                    <a:pt x="192" y="68"/>
                  </a:cubicBezTo>
                  <a:lnTo>
                    <a:pt x="192" y="248"/>
                  </a:lnTo>
                  <a:close/>
                  <a:moveTo>
                    <a:pt x="36" y="40"/>
                  </a:moveTo>
                  <a:cubicBezTo>
                    <a:pt x="38" y="40"/>
                    <a:pt x="40" y="38"/>
                    <a:pt x="40" y="36"/>
                  </a:cubicBezTo>
                  <a:cubicBezTo>
                    <a:pt x="40" y="34"/>
                    <a:pt x="38" y="32"/>
                    <a:pt x="36" y="32"/>
                  </a:cubicBezTo>
                  <a:cubicBezTo>
                    <a:pt x="34" y="32"/>
                    <a:pt x="32" y="34"/>
                    <a:pt x="32" y="36"/>
                  </a:cubicBezTo>
                  <a:cubicBezTo>
                    <a:pt x="32" y="38"/>
                    <a:pt x="34" y="40"/>
                    <a:pt x="36" y="40"/>
                  </a:cubicBezTo>
                  <a:close/>
                  <a:moveTo>
                    <a:pt x="64" y="40"/>
                  </a:moveTo>
                  <a:cubicBezTo>
                    <a:pt x="66" y="40"/>
                    <a:pt x="68" y="38"/>
                    <a:pt x="68" y="36"/>
                  </a:cubicBezTo>
                  <a:cubicBezTo>
                    <a:pt x="68" y="34"/>
                    <a:pt x="66" y="32"/>
                    <a:pt x="64" y="32"/>
                  </a:cubicBezTo>
                  <a:cubicBezTo>
                    <a:pt x="62" y="32"/>
                    <a:pt x="60" y="34"/>
                    <a:pt x="60" y="36"/>
                  </a:cubicBezTo>
                  <a:cubicBezTo>
                    <a:pt x="60" y="38"/>
                    <a:pt x="62" y="40"/>
                    <a:pt x="64" y="40"/>
                  </a:cubicBezTo>
                  <a:close/>
                  <a:moveTo>
                    <a:pt x="92" y="40"/>
                  </a:moveTo>
                  <a:cubicBezTo>
                    <a:pt x="94" y="40"/>
                    <a:pt x="96" y="38"/>
                    <a:pt x="96" y="36"/>
                  </a:cubicBezTo>
                  <a:cubicBezTo>
                    <a:pt x="96" y="34"/>
                    <a:pt x="94" y="32"/>
                    <a:pt x="92" y="32"/>
                  </a:cubicBezTo>
                  <a:cubicBezTo>
                    <a:pt x="90" y="32"/>
                    <a:pt x="88" y="34"/>
                    <a:pt x="88" y="36"/>
                  </a:cubicBezTo>
                  <a:cubicBezTo>
                    <a:pt x="88" y="38"/>
                    <a:pt x="90" y="40"/>
                    <a:pt x="92" y="40"/>
                  </a:cubicBezTo>
                  <a:close/>
                  <a:moveTo>
                    <a:pt x="92" y="64"/>
                  </a:moveTo>
                  <a:cubicBezTo>
                    <a:pt x="94" y="64"/>
                    <a:pt x="96" y="62"/>
                    <a:pt x="96" y="60"/>
                  </a:cubicBezTo>
                  <a:cubicBezTo>
                    <a:pt x="96" y="58"/>
                    <a:pt x="94" y="56"/>
                    <a:pt x="92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4" y="56"/>
                    <a:pt x="32" y="58"/>
                    <a:pt x="32" y="60"/>
                  </a:cubicBezTo>
                  <a:cubicBezTo>
                    <a:pt x="32" y="62"/>
                    <a:pt x="34" y="64"/>
                    <a:pt x="36" y="64"/>
                  </a:cubicBezTo>
                  <a:lnTo>
                    <a:pt x="92" y="64"/>
                  </a:lnTo>
                  <a:close/>
                  <a:moveTo>
                    <a:pt x="100" y="96"/>
                  </a:moveTo>
                  <a:cubicBezTo>
                    <a:pt x="100" y="96"/>
                    <a:pt x="100" y="96"/>
                    <a:pt x="100" y="96"/>
                  </a:cubicBezTo>
                  <a:cubicBezTo>
                    <a:pt x="65" y="96"/>
                    <a:pt x="36" y="125"/>
                    <a:pt x="36" y="160"/>
                  </a:cubicBezTo>
                  <a:cubicBezTo>
                    <a:pt x="36" y="195"/>
                    <a:pt x="65" y="224"/>
                    <a:pt x="100" y="224"/>
                  </a:cubicBezTo>
                  <a:cubicBezTo>
                    <a:pt x="100" y="224"/>
                    <a:pt x="100" y="224"/>
                    <a:pt x="100" y="224"/>
                  </a:cubicBezTo>
                  <a:cubicBezTo>
                    <a:pt x="100" y="224"/>
                    <a:pt x="100" y="224"/>
                    <a:pt x="100" y="224"/>
                  </a:cubicBezTo>
                  <a:cubicBezTo>
                    <a:pt x="100" y="224"/>
                    <a:pt x="100" y="224"/>
                    <a:pt x="100" y="224"/>
                  </a:cubicBezTo>
                  <a:cubicBezTo>
                    <a:pt x="100" y="224"/>
                    <a:pt x="100" y="224"/>
                    <a:pt x="100" y="224"/>
                  </a:cubicBezTo>
                  <a:cubicBezTo>
                    <a:pt x="100" y="224"/>
                    <a:pt x="100" y="224"/>
                    <a:pt x="100" y="224"/>
                  </a:cubicBezTo>
                  <a:cubicBezTo>
                    <a:pt x="135" y="224"/>
                    <a:pt x="164" y="195"/>
                    <a:pt x="164" y="160"/>
                  </a:cubicBezTo>
                  <a:cubicBezTo>
                    <a:pt x="164" y="143"/>
                    <a:pt x="157" y="127"/>
                    <a:pt x="145" y="115"/>
                  </a:cubicBezTo>
                  <a:cubicBezTo>
                    <a:pt x="133" y="103"/>
                    <a:pt x="117" y="96"/>
                    <a:pt x="100" y="96"/>
                  </a:cubicBezTo>
                  <a:cubicBezTo>
                    <a:pt x="100" y="96"/>
                    <a:pt x="100" y="96"/>
                    <a:pt x="100" y="96"/>
                  </a:cubicBezTo>
                  <a:close/>
                  <a:moveTo>
                    <a:pt x="82" y="107"/>
                  </a:moveTo>
                  <a:cubicBezTo>
                    <a:pt x="72" y="118"/>
                    <a:pt x="65" y="136"/>
                    <a:pt x="64" y="156"/>
                  </a:cubicBezTo>
                  <a:cubicBezTo>
                    <a:pt x="44" y="156"/>
                    <a:pt x="44" y="156"/>
                    <a:pt x="44" y="156"/>
                  </a:cubicBezTo>
                  <a:cubicBezTo>
                    <a:pt x="46" y="133"/>
                    <a:pt x="61" y="114"/>
                    <a:pt x="82" y="107"/>
                  </a:cubicBezTo>
                  <a:close/>
                  <a:moveTo>
                    <a:pt x="44" y="164"/>
                  </a:moveTo>
                  <a:cubicBezTo>
                    <a:pt x="64" y="164"/>
                    <a:pt x="64" y="164"/>
                    <a:pt x="64" y="164"/>
                  </a:cubicBezTo>
                  <a:cubicBezTo>
                    <a:pt x="65" y="184"/>
                    <a:pt x="72" y="202"/>
                    <a:pt x="82" y="213"/>
                  </a:cubicBezTo>
                  <a:cubicBezTo>
                    <a:pt x="61" y="206"/>
                    <a:pt x="46" y="187"/>
                    <a:pt x="44" y="164"/>
                  </a:cubicBezTo>
                  <a:close/>
                  <a:moveTo>
                    <a:pt x="96" y="214"/>
                  </a:moveTo>
                  <a:cubicBezTo>
                    <a:pt x="83" y="206"/>
                    <a:pt x="73" y="187"/>
                    <a:pt x="72" y="164"/>
                  </a:cubicBezTo>
                  <a:cubicBezTo>
                    <a:pt x="96" y="164"/>
                    <a:pt x="96" y="164"/>
                    <a:pt x="96" y="164"/>
                  </a:cubicBezTo>
                  <a:lnTo>
                    <a:pt x="96" y="214"/>
                  </a:lnTo>
                  <a:close/>
                  <a:moveTo>
                    <a:pt x="96" y="156"/>
                  </a:moveTo>
                  <a:cubicBezTo>
                    <a:pt x="72" y="156"/>
                    <a:pt x="72" y="156"/>
                    <a:pt x="72" y="156"/>
                  </a:cubicBezTo>
                  <a:cubicBezTo>
                    <a:pt x="73" y="133"/>
                    <a:pt x="83" y="114"/>
                    <a:pt x="96" y="106"/>
                  </a:cubicBezTo>
                  <a:lnTo>
                    <a:pt x="96" y="156"/>
                  </a:lnTo>
                  <a:close/>
                  <a:moveTo>
                    <a:pt x="118" y="213"/>
                  </a:moveTo>
                  <a:cubicBezTo>
                    <a:pt x="128" y="202"/>
                    <a:pt x="135" y="184"/>
                    <a:pt x="136" y="164"/>
                  </a:cubicBezTo>
                  <a:cubicBezTo>
                    <a:pt x="156" y="164"/>
                    <a:pt x="156" y="164"/>
                    <a:pt x="156" y="164"/>
                  </a:cubicBezTo>
                  <a:cubicBezTo>
                    <a:pt x="154" y="187"/>
                    <a:pt x="139" y="206"/>
                    <a:pt x="118" y="213"/>
                  </a:cubicBezTo>
                  <a:close/>
                  <a:moveTo>
                    <a:pt x="140" y="120"/>
                  </a:moveTo>
                  <a:cubicBezTo>
                    <a:pt x="149" y="130"/>
                    <a:pt x="155" y="143"/>
                    <a:pt x="156" y="156"/>
                  </a:cubicBezTo>
                  <a:cubicBezTo>
                    <a:pt x="136" y="156"/>
                    <a:pt x="136" y="156"/>
                    <a:pt x="136" y="156"/>
                  </a:cubicBezTo>
                  <a:cubicBezTo>
                    <a:pt x="135" y="136"/>
                    <a:pt x="128" y="118"/>
                    <a:pt x="118" y="107"/>
                  </a:cubicBezTo>
                  <a:cubicBezTo>
                    <a:pt x="126" y="110"/>
                    <a:pt x="133" y="114"/>
                    <a:pt x="140" y="120"/>
                  </a:cubicBezTo>
                  <a:close/>
                  <a:moveTo>
                    <a:pt x="104" y="106"/>
                  </a:moveTo>
                  <a:cubicBezTo>
                    <a:pt x="117" y="114"/>
                    <a:pt x="127" y="133"/>
                    <a:pt x="128" y="156"/>
                  </a:cubicBezTo>
                  <a:cubicBezTo>
                    <a:pt x="104" y="156"/>
                    <a:pt x="104" y="156"/>
                    <a:pt x="104" y="156"/>
                  </a:cubicBezTo>
                  <a:lnTo>
                    <a:pt x="104" y="106"/>
                  </a:lnTo>
                  <a:close/>
                  <a:moveTo>
                    <a:pt x="104" y="164"/>
                  </a:moveTo>
                  <a:cubicBezTo>
                    <a:pt x="128" y="164"/>
                    <a:pt x="128" y="164"/>
                    <a:pt x="128" y="164"/>
                  </a:cubicBezTo>
                  <a:cubicBezTo>
                    <a:pt x="127" y="187"/>
                    <a:pt x="117" y="206"/>
                    <a:pt x="104" y="214"/>
                  </a:cubicBezTo>
                  <a:lnTo>
                    <a:pt x="104" y="164"/>
                  </a:lnTo>
                  <a:close/>
                </a:path>
              </a:pathLst>
            </a:custGeom>
            <a:solidFill>
              <a:srgbClr val="295D76"/>
            </a:solidFill>
            <a:ln>
              <a:solidFill>
                <a:srgbClr val="295D76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5" name="Spaceship">
              <a:extLst>
                <a:ext uri="{FF2B5EF4-FFF2-40B4-BE49-F238E27FC236}">
                  <a16:creationId xmlns:a16="http://schemas.microsoft.com/office/drawing/2014/main" id="{1E906F92-747B-454F-A35E-A1419F79EE2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519839" y="4280452"/>
              <a:ext cx="286309" cy="285067"/>
            </a:xfrm>
            <a:custGeom>
              <a:avLst/>
              <a:gdLst>
                <a:gd name="T0" fmla="*/ 251 w 255"/>
                <a:gd name="T1" fmla="*/ 0 h 255"/>
                <a:gd name="T2" fmla="*/ 103 w 255"/>
                <a:gd name="T3" fmla="*/ 72 h 255"/>
                <a:gd name="T4" fmla="*/ 33 w 255"/>
                <a:gd name="T5" fmla="*/ 131 h 255"/>
                <a:gd name="T6" fmla="*/ 38 w 255"/>
                <a:gd name="T7" fmla="*/ 131 h 255"/>
                <a:gd name="T8" fmla="*/ 82 w 255"/>
                <a:gd name="T9" fmla="*/ 119 h 255"/>
                <a:gd name="T10" fmla="*/ 85 w 255"/>
                <a:gd name="T11" fmla="*/ 124 h 255"/>
                <a:gd name="T12" fmla="*/ 74 w 255"/>
                <a:gd name="T13" fmla="*/ 141 h 255"/>
                <a:gd name="T14" fmla="*/ 42 w 255"/>
                <a:gd name="T15" fmla="*/ 181 h 255"/>
                <a:gd name="T16" fmla="*/ 84 w 255"/>
                <a:gd name="T17" fmla="*/ 151 h 255"/>
                <a:gd name="T18" fmla="*/ 0 w 255"/>
                <a:gd name="T19" fmla="*/ 249 h 255"/>
                <a:gd name="T20" fmla="*/ 97 w 255"/>
                <a:gd name="T21" fmla="*/ 164 h 255"/>
                <a:gd name="T22" fmla="*/ 68 w 255"/>
                <a:gd name="T23" fmla="*/ 207 h 255"/>
                <a:gd name="T24" fmla="*/ 110 w 255"/>
                <a:gd name="T25" fmla="*/ 177 h 255"/>
                <a:gd name="T26" fmla="*/ 117 w 255"/>
                <a:gd name="T27" fmla="*/ 182 h 255"/>
                <a:gd name="T28" fmla="*/ 131 w 255"/>
                <a:gd name="T29" fmla="*/ 170 h 255"/>
                <a:gd name="T30" fmla="*/ 136 w 255"/>
                <a:gd name="T31" fmla="*/ 173 h 255"/>
                <a:gd name="T32" fmla="*/ 141 w 255"/>
                <a:gd name="T33" fmla="*/ 172 h 255"/>
                <a:gd name="T34" fmla="*/ 124 w 255"/>
                <a:gd name="T35" fmla="*/ 222 h 255"/>
                <a:gd name="T36" fmla="*/ 128 w 255"/>
                <a:gd name="T37" fmla="*/ 224 h 255"/>
                <a:gd name="T38" fmla="*/ 205 w 255"/>
                <a:gd name="T39" fmla="*/ 133 h 255"/>
                <a:gd name="T40" fmla="*/ 251 w 255"/>
                <a:gd name="T41" fmla="*/ 0 h 255"/>
                <a:gd name="T42" fmla="*/ 42 w 255"/>
                <a:gd name="T43" fmla="*/ 118 h 255"/>
                <a:gd name="T44" fmla="*/ 85 w 255"/>
                <a:gd name="T45" fmla="*/ 106 h 255"/>
                <a:gd name="T46" fmla="*/ 83 w 255"/>
                <a:gd name="T47" fmla="*/ 138 h 255"/>
                <a:gd name="T48" fmla="*/ 110 w 255"/>
                <a:gd name="T49" fmla="*/ 148 h 255"/>
                <a:gd name="T50" fmla="*/ 117 w 255"/>
                <a:gd name="T51" fmla="*/ 172 h 255"/>
                <a:gd name="T52" fmla="*/ 149 w 255"/>
                <a:gd name="T53" fmla="*/ 170 h 255"/>
                <a:gd name="T54" fmla="*/ 137 w 255"/>
                <a:gd name="T55" fmla="*/ 213 h 255"/>
                <a:gd name="T56" fmla="*/ 137 w 255"/>
                <a:gd name="T57" fmla="*/ 165 h 255"/>
                <a:gd name="T58" fmla="*/ 94 w 255"/>
                <a:gd name="T59" fmla="*/ 121 h 255"/>
                <a:gd name="T60" fmla="*/ 90 w 255"/>
                <a:gd name="T61" fmla="*/ 118 h 255"/>
                <a:gd name="T62" fmla="*/ 247 w 255"/>
                <a:gd name="T63" fmla="*/ 8 h 255"/>
                <a:gd name="T64" fmla="*/ 175 w 255"/>
                <a:gd name="T65" fmla="*/ 112 h 255"/>
                <a:gd name="T66" fmla="*/ 207 w 255"/>
                <a:gd name="T67" fmla="*/ 80 h 255"/>
                <a:gd name="T68" fmla="*/ 175 w 255"/>
                <a:gd name="T69" fmla="*/ 48 h 255"/>
                <a:gd name="T70" fmla="*/ 152 w 255"/>
                <a:gd name="T71" fmla="*/ 103 h 255"/>
                <a:gd name="T72" fmla="*/ 175 w 255"/>
                <a:gd name="T73" fmla="*/ 56 h 255"/>
                <a:gd name="T74" fmla="*/ 175 w 255"/>
                <a:gd name="T75" fmla="*/ 104 h 255"/>
                <a:gd name="T76" fmla="*/ 158 w 255"/>
                <a:gd name="T77" fmla="*/ 97 h 255"/>
                <a:gd name="T78" fmla="*/ 175 w 255"/>
                <a:gd name="T79" fmla="*/ 56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55" h="255">
                  <a:moveTo>
                    <a:pt x="251" y="0"/>
                  </a:moveTo>
                  <a:cubicBezTo>
                    <a:pt x="251" y="0"/>
                    <a:pt x="251" y="0"/>
                    <a:pt x="251" y="0"/>
                  </a:cubicBezTo>
                  <a:cubicBezTo>
                    <a:pt x="211" y="0"/>
                    <a:pt x="156" y="15"/>
                    <a:pt x="122" y="50"/>
                  </a:cubicBezTo>
                  <a:cubicBezTo>
                    <a:pt x="114" y="57"/>
                    <a:pt x="108" y="65"/>
                    <a:pt x="103" y="72"/>
                  </a:cubicBezTo>
                  <a:cubicBezTo>
                    <a:pt x="63" y="73"/>
                    <a:pt x="37" y="92"/>
                    <a:pt x="31" y="127"/>
                  </a:cubicBezTo>
                  <a:cubicBezTo>
                    <a:pt x="31" y="129"/>
                    <a:pt x="32" y="130"/>
                    <a:pt x="33" y="131"/>
                  </a:cubicBezTo>
                  <a:cubicBezTo>
                    <a:pt x="34" y="131"/>
                    <a:pt x="34" y="132"/>
                    <a:pt x="35" y="132"/>
                  </a:cubicBezTo>
                  <a:cubicBezTo>
                    <a:pt x="36" y="132"/>
                    <a:pt x="37" y="131"/>
                    <a:pt x="38" y="131"/>
                  </a:cubicBezTo>
                  <a:cubicBezTo>
                    <a:pt x="53" y="117"/>
                    <a:pt x="72" y="114"/>
                    <a:pt x="83" y="114"/>
                  </a:cubicBezTo>
                  <a:cubicBezTo>
                    <a:pt x="82" y="117"/>
                    <a:pt x="82" y="119"/>
                    <a:pt x="82" y="119"/>
                  </a:cubicBezTo>
                  <a:cubicBezTo>
                    <a:pt x="82" y="120"/>
                    <a:pt x="83" y="121"/>
                    <a:pt x="83" y="122"/>
                  </a:cubicBezTo>
                  <a:cubicBezTo>
                    <a:pt x="85" y="124"/>
                    <a:pt x="85" y="124"/>
                    <a:pt x="85" y="124"/>
                  </a:cubicBezTo>
                  <a:cubicBezTo>
                    <a:pt x="74" y="135"/>
                    <a:pt x="74" y="135"/>
                    <a:pt x="74" y="135"/>
                  </a:cubicBezTo>
                  <a:cubicBezTo>
                    <a:pt x="73" y="137"/>
                    <a:pt x="73" y="139"/>
                    <a:pt x="74" y="141"/>
                  </a:cubicBezTo>
                  <a:cubicBezTo>
                    <a:pt x="78" y="145"/>
                    <a:pt x="78" y="145"/>
                    <a:pt x="78" y="145"/>
                  </a:cubicBezTo>
                  <a:cubicBezTo>
                    <a:pt x="42" y="181"/>
                    <a:pt x="42" y="181"/>
                    <a:pt x="42" y="181"/>
                  </a:cubicBezTo>
                  <a:cubicBezTo>
                    <a:pt x="48" y="187"/>
                    <a:pt x="48" y="187"/>
                    <a:pt x="48" y="187"/>
                  </a:cubicBezTo>
                  <a:cubicBezTo>
                    <a:pt x="84" y="151"/>
                    <a:pt x="84" y="151"/>
                    <a:pt x="84" y="151"/>
                  </a:cubicBezTo>
                  <a:cubicBezTo>
                    <a:pt x="91" y="158"/>
                    <a:pt x="91" y="158"/>
                    <a:pt x="91" y="158"/>
                  </a:cubicBezTo>
                  <a:cubicBezTo>
                    <a:pt x="0" y="249"/>
                    <a:pt x="0" y="249"/>
                    <a:pt x="0" y="249"/>
                  </a:cubicBezTo>
                  <a:cubicBezTo>
                    <a:pt x="6" y="255"/>
                    <a:pt x="6" y="255"/>
                    <a:pt x="6" y="25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104" y="171"/>
                    <a:pt x="104" y="171"/>
                    <a:pt x="104" y="171"/>
                  </a:cubicBezTo>
                  <a:cubicBezTo>
                    <a:pt x="68" y="207"/>
                    <a:pt x="68" y="207"/>
                    <a:pt x="68" y="207"/>
                  </a:cubicBezTo>
                  <a:cubicBezTo>
                    <a:pt x="74" y="213"/>
                    <a:pt x="74" y="213"/>
                    <a:pt x="74" y="213"/>
                  </a:cubicBezTo>
                  <a:cubicBezTo>
                    <a:pt x="110" y="177"/>
                    <a:pt x="110" y="177"/>
                    <a:pt x="110" y="177"/>
                  </a:cubicBezTo>
                  <a:cubicBezTo>
                    <a:pt x="114" y="181"/>
                    <a:pt x="114" y="181"/>
                    <a:pt x="114" y="181"/>
                  </a:cubicBezTo>
                  <a:cubicBezTo>
                    <a:pt x="115" y="182"/>
                    <a:pt x="116" y="182"/>
                    <a:pt x="117" y="182"/>
                  </a:cubicBezTo>
                  <a:cubicBezTo>
                    <a:pt x="118" y="182"/>
                    <a:pt x="119" y="182"/>
                    <a:pt x="120" y="181"/>
                  </a:cubicBezTo>
                  <a:cubicBezTo>
                    <a:pt x="131" y="170"/>
                    <a:pt x="131" y="170"/>
                    <a:pt x="131" y="170"/>
                  </a:cubicBezTo>
                  <a:cubicBezTo>
                    <a:pt x="133" y="172"/>
                    <a:pt x="133" y="172"/>
                    <a:pt x="133" y="172"/>
                  </a:cubicBezTo>
                  <a:cubicBezTo>
                    <a:pt x="134" y="172"/>
                    <a:pt x="135" y="173"/>
                    <a:pt x="136" y="173"/>
                  </a:cubicBezTo>
                  <a:cubicBezTo>
                    <a:pt x="136" y="173"/>
                    <a:pt x="136" y="173"/>
                    <a:pt x="136" y="173"/>
                  </a:cubicBezTo>
                  <a:cubicBezTo>
                    <a:pt x="136" y="173"/>
                    <a:pt x="138" y="173"/>
                    <a:pt x="141" y="172"/>
                  </a:cubicBezTo>
                  <a:cubicBezTo>
                    <a:pt x="141" y="183"/>
                    <a:pt x="138" y="202"/>
                    <a:pt x="124" y="217"/>
                  </a:cubicBezTo>
                  <a:cubicBezTo>
                    <a:pt x="123" y="218"/>
                    <a:pt x="123" y="220"/>
                    <a:pt x="124" y="222"/>
                  </a:cubicBezTo>
                  <a:cubicBezTo>
                    <a:pt x="125" y="223"/>
                    <a:pt x="126" y="224"/>
                    <a:pt x="127" y="224"/>
                  </a:cubicBezTo>
                  <a:cubicBezTo>
                    <a:pt x="128" y="224"/>
                    <a:pt x="128" y="224"/>
                    <a:pt x="128" y="224"/>
                  </a:cubicBezTo>
                  <a:cubicBezTo>
                    <a:pt x="163" y="218"/>
                    <a:pt x="182" y="192"/>
                    <a:pt x="183" y="152"/>
                  </a:cubicBezTo>
                  <a:cubicBezTo>
                    <a:pt x="190" y="147"/>
                    <a:pt x="198" y="141"/>
                    <a:pt x="205" y="133"/>
                  </a:cubicBezTo>
                  <a:cubicBezTo>
                    <a:pt x="240" y="99"/>
                    <a:pt x="255" y="44"/>
                    <a:pt x="255" y="4"/>
                  </a:cubicBezTo>
                  <a:cubicBezTo>
                    <a:pt x="255" y="2"/>
                    <a:pt x="253" y="0"/>
                    <a:pt x="251" y="0"/>
                  </a:cubicBezTo>
                  <a:close/>
                  <a:moveTo>
                    <a:pt x="85" y="106"/>
                  </a:moveTo>
                  <a:cubicBezTo>
                    <a:pt x="76" y="106"/>
                    <a:pt x="58" y="107"/>
                    <a:pt x="42" y="118"/>
                  </a:cubicBezTo>
                  <a:cubicBezTo>
                    <a:pt x="51" y="90"/>
                    <a:pt x="75" y="82"/>
                    <a:pt x="97" y="80"/>
                  </a:cubicBezTo>
                  <a:cubicBezTo>
                    <a:pt x="91" y="90"/>
                    <a:pt x="87" y="99"/>
                    <a:pt x="85" y="106"/>
                  </a:cubicBezTo>
                  <a:close/>
                  <a:moveTo>
                    <a:pt x="117" y="172"/>
                  </a:moveTo>
                  <a:cubicBezTo>
                    <a:pt x="83" y="138"/>
                    <a:pt x="83" y="138"/>
                    <a:pt x="83" y="138"/>
                  </a:cubicBezTo>
                  <a:cubicBezTo>
                    <a:pt x="91" y="130"/>
                    <a:pt x="91" y="130"/>
                    <a:pt x="91" y="130"/>
                  </a:cubicBezTo>
                  <a:cubicBezTo>
                    <a:pt x="110" y="148"/>
                    <a:pt x="110" y="148"/>
                    <a:pt x="110" y="148"/>
                  </a:cubicBezTo>
                  <a:cubicBezTo>
                    <a:pt x="125" y="164"/>
                    <a:pt x="125" y="164"/>
                    <a:pt x="125" y="164"/>
                  </a:cubicBezTo>
                  <a:lnTo>
                    <a:pt x="117" y="172"/>
                  </a:lnTo>
                  <a:close/>
                  <a:moveTo>
                    <a:pt x="137" y="213"/>
                  </a:moveTo>
                  <a:cubicBezTo>
                    <a:pt x="148" y="197"/>
                    <a:pt x="149" y="179"/>
                    <a:pt x="149" y="170"/>
                  </a:cubicBezTo>
                  <a:cubicBezTo>
                    <a:pt x="156" y="168"/>
                    <a:pt x="165" y="164"/>
                    <a:pt x="175" y="158"/>
                  </a:cubicBezTo>
                  <a:cubicBezTo>
                    <a:pt x="173" y="180"/>
                    <a:pt x="165" y="204"/>
                    <a:pt x="137" y="213"/>
                  </a:cubicBezTo>
                  <a:close/>
                  <a:moveTo>
                    <a:pt x="200" y="127"/>
                  </a:moveTo>
                  <a:cubicBezTo>
                    <a:pt x="170" y="157"/>
                    <a:pt x="144" y="163"/>
                    <a:pt x="137" y="165"/>
                  </a:cubicBezTo>
                  <a:cubicBezTo>
                    <a:pt x="106" y="134"/>
                    <a:pt x="106" y="134"/>
                    <a:pt x="106" y="134"/>
                  </a:cubicBezTo>
                  <a:cubicBezTo>
                    <a:pt x="94" y="121"/>
                    <a:pt x="94" y="121"/>
                    <a:pt x="94" y="121"/>
                  </a:cubicBezTo>
                  <a:cubicBezTo>
                    <a:pt x="94" y="121"/>
                    <a:pt x="94" y="121"/>
                    <a:pt x="94" y="121"/>
                  </a:cubicBezTo>
                  <a:cubicBezTo>
                    <a:pt x="90" y="118"/>
                    <a:pt x="90" y="118"/>
                    <a:pt x="90" y="118"/>
                  </a:cubicBezTo>
                  <a:cubicBezTo>
                    <a:pt x="92" y="111"/>
                    <a:pt x="98" y="85"/>
                    <a:pt x="128" y="55"/>
                  </a:cubicBezTo>
                  <a:cubicBezTo>
                    <a:pt x="159" y="24"/>
                    <a:pt x="209" y="9"/>
                    <a:pt x="247" y="8"/>
                  </a:cubicBezTo>
                  <a:cubicBezTo>
                    <a:pt x="246" y="46"/>
                    <a:pt x="231" y="96"/>
                    <a:pt x="200" y="127"/>
                  </a:cubicBezTo>
                  <a:close/>
                  <a:moveTo>
                    <a:pt x="175" y="112"/>
                  </a:moveTo>
                  <a:cubicBezTo>
                    <a:pt x="175" y="112"/>
                    <a:pt x="175" y="112"/>
                    <a:pt x="175" y="112"/>
                  </a:cubicBezTo>
                  <a:cubicBezTo>
                    <a:pt x="193" y="112"/>
                    <a:pt x="207" y="98"/>
                    <a:pt x="207" y="80"/>
                  </a:cubicBezTo>
                  <a:cubicBezTo>
                    <a:pt x="207" y="62"/>
                    <a:pt x="193" y="48"/>
                    <a:pt x="175" y="48"/>
                  </a:cubicBezTo>
                  <a:cubicBezTo>
                    <a:pt x="175" y="48"/>
                    <a:pt x="175" y="48"/>
                    <a:pt x="175" y="48"/>
                  </a:cubicBezTo>
                  <a:cubicBezTo>
                    <a:pt x="157" y="48"/>
                    <a:pt x="143" y="62"/>
                    <a:pt x="143" y="80"/>
                  </a:cubicBezTo>
                  <a:cubicBezTo>
                    <a:pt x="143" y="89"/>
                    <a:pt x="146" y="97"/>
                    <a:pt x="152" y="103"/>
                  </a:cubicBezTo>
                  <a:cubicBezTo>
                    <a:pt x="158" y="109"/>
                    <a:pt x="166" y="112"/>
                    <a:pt x="175" y="112"/>
                  </a:cubicBezTo>
                  <a:close/>
                  <a:moveTo>
                    <a:pt x="175" y="56"/>
                  </a:moveTo>
                  <a:cubicBezTo>
                    <a:pt x="188" y="56"/>
                    <a:pt x="199" y="67"/>
                    <a:pt x="199" y="80"/>
                  </a:cubicBezTo>
                  <a:cubicBezTo>
                    <a:pt x="199" y="93"/>
                    <a:pt x="188" y="104"/>
                    <a:pt x="175" y="104"/>
                  </a:cubicBezTo>
                  <a:cubicBezTo>
                    <a:pt x="175" y="104"/>
                    <a:pt x="175" y="104"/>
                    <a:pt x="175" y="104"/>
                  </a:cubicBezTo>
                  <a:cubicBezTo>
                    <a:pt x="169" y="104"/>
                    <a:pt x="163" y="102"/>
                    <a:pt x="158" y="97"/>
                  </a:cubicBezTo>
                  <a:cubicBezTo>
                    <a:pt x="153" y="92"/>
                    <a:pt x="151" y="86"/>
                    <a:pt x="151" y="80"/>
                  </a:cubicBezTo>
                  <a:cubicBezTo>
                    <a:pt x="151" y="67"/>
                    <a:pt x="162" y="56"/>
                    <a:pt x="175" y="56"/>
                  </a:cubicBezTo>
                  <a:close/>
                </a:path>
              </a:pathLst>
            </a:custGeom>
            <a:solidFill>
              <a:srgbClr val="295D76"/>
            </a:solidFill>
            <a:ln>
              <a:solidFill>
                <a:srgbClr val="295D76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6" name="Scripting">
              <a:extLst>
                <a:ext uri="{FF2B5EF4-FFF2-40B4-BE49-F238E27FC236}">
                  <a16:creationId xmlns:a16="http://schemas.microsoft.com/office/drawing/2014/main" id="{7EACF020-DB11-F34B-9846-3DE8EF6690FB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565224" y="1904483"/>
              <a:ext cx="269707" cy="317992"/>
            </a:xfrm>
            <a:custGeom>
              <a:avLst/>
              <a:gdLst>
                <a:gd name="T0" fmla="*/ 21 w 216"/>
                <a:gd name="T1" fmla="*/ 0 h 256"/>
                <a:gd name="T2" fmla="*/ 20 w 216"/>
                <a:gd name="T3" fmla="*/ 0 h 256"/>
                <a:gd name="T4" fmla="*/ 0 w 216"/>
                <a:gd name="T5" fmla="*/ 48 h 256"/>
                <a:gd name="T6" fmla="*/ 32 w 216"/>
                <a:gd name="T7" fmla="*/ 52 h 256"/>
                <a:gd name="T8" fmla="*/ 40 w 216"/>
                <a:gd name="T9" fmla="*/ 256 h 256"/>
                <a:gd name="T10" fmla="*/ 36 w 216"/>
                <a:gd name="T11" fmla="*/ 8 h 256"/>
                <a:gd name="T12" fmla="*/ 208 w 216"/>
                <a:gd name="T13" fmla="*/ 20 h 256"/>
                <a:gd name="T14" fmla="*/ 216 w 216"/>
                <a:gd name="T15" fmla="*/ 256 h 256"/>
                <a:gd name="T16" fmla="*/ 196 w 216"/>
                <a:gd name="T17" fmla="*/ 0 h 256"/>
                <a:gd name="T18" fmla="*/ 8 w 216"/>
                <a:gd name="T19" fmla="*/ 44 h 256"/>
                <a:gd name="T20" fmla="*/ 20 w 216"/>
                <a:gd name="T21" fmla="*/ 8 h 256"/>
                <a:gd name="T22" fmla="*/ 32 w 216"/>
                <a:gd name="T23" fmla="*/ 44 h 256"/>
                <a:gd name="T24" fmla="*/ 76 w 216"/>
                <a:gd name="T25" fmla="*/ 164 h 256"/>
                <a:gd name="T26" fmla="*/ 76 w 216"/>
                <a:gd name="T27" fmla="*/ 156 h 256"/>
                <a:gd name="T28" fmla="*/ 100 w 216"/>
                <a:gd name="T29" fmla="*/ 160 h 256"/>
                <a:gd name="T30" fmla="*/ 108 w 216"/>
                <a:gd name="T31" fmla="*/ 160 h 256"/>
                <a:gd name="T32" fmla="*/ 100 w 216"/>
                <a:gd name="T33" fmla="*/ 160 h 256"/>
                <a:gd name="T34" fmla="*/ 132 w 216"/>
                <a:gd name="T35" fmla="*/ 164 h 256"/>
                <a:gd name="T36" fmla="*/ 132 w 216"/>
                <a:gd name="T37" fmla="*/ 156 h 256"/>
                <a:gd name="T38" fmla="*/ 72 w 216"/>
                <a:gd name="T39" fmla="*/ 188 h 256"/>
                <a:gd name="T40" fmla="*/ 168 w 216"/>
                <a:gd name="T41" fmla="*/ 180 h 256"/>
                <a:gd name="T42" fmla="*/ 72 w 216"/>
                <a:gd name="T43" fmla="*/ 188 h 256"/>
                <a:gd name="T44" fmla="*/ 152 w 216"/>
                <a:gd name="T45" fmla="*/ 212 h 256"/>
                <a:gd name="T46" fmla="*/ 72 w 216"/>
                <a:gd name="T47" fmla="*/ 204 h 256"/>
                <a:gd name="T48" fmla="*/ 138 w 216"/>
                <a:gd name="T49" fmla="*/ 37 h 256"/>
                <a:gd name="T50" fmla="*/ 113 w 216"/>
                <a:gd name="T51" fmla="*/ 122 h 256"/>
                <a:gd name="T52" fmla="*/ 138 w 216"/>
                <a:gd name="T53" fmla="*/ 37 h 256"/>
                <a:gd name="T54" fmla="*/ 70 w 216"/>
                <a:gd name="T55" fmla="*/ 80 h 256"/>
                <a:gd name="T56" fmla="*/ 92 w 216"/>
                <a:gd name="T57" fmla="*/ 51 h 256"/>
                <a:gd name="T58" fmla="*/ 60 w 216"/>
                <a:gd name="T59" fmla="*/ 80 h 256"/>
                <a:gd name="T60" fmla="*/ 92 w 216"/>
                <a:gd name="T61" fmla="*/ 109 h 256"/>
                <a:gd name="T62" fmla="*/ 160 w 216"/>
                <a:gd name="T63" fmla="*/ 51 h 256"/>
                <a:gd name="T64" fmla="*/ 182 w 216"/>
                <a:gd name="T65" fmla="*/ 80 h 256"/>
                <a:gd name="T66" fmla="*/ 160 w 216"/>
                <a:gd name="T67" fmla="*/ 109 h 256"/>
                <a:gd name="T68" fmla="*/ 192 w 216"/>
                <a:gd name="T69" fmla="*/ 80 h 256"/>
                <a:gd name="T70" fmla="*/ 160 w 216"/>
                <a:gd name="T71" fmla="*/ 5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16" h="256">
                  <a:moveTo>
                    <a:pt x="196" y="0"/>
                  </a:moveTo>
                  <a:cubicBezTo>
                    <a:pt x="21" y="0"/>
                    <a:pt x="21" y="0"/>
                    <a:pt x="21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1" y="0"/>
                    <a:pt x="20" y="0"/>
                    <a:pt x="20" y="0"/>
                  </a:cubicBezTo>
                  <a:cubicBezTo>
                    <a:pt x="9" y="0"/>
                    <a:pt x="0" y="9"/>
                    <a:pt x="0" y="20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50"/>
                    <a:pt x="2" y="52"/>
                    <a:pt x="4" y="52"/>
                  </a:cubicBezTo>
                  <a:cubicBezTo>
                    <a:pt x="32" y="52"/>
                    <a:pt x="32" y="52"/>
                    <a:pt x="32" y="52"/>
                  </a:cubicBezTo>
                  <a:cubicBezTo>
                    <a:pt x="32" y="256"/>
                    <a:pt x="32" y="256"/>
                    <a:pt x="32" y="256"/>
                  </a:cubicBezTo>
                  <a:cubicBezTo>
                    <a:pt x="40" y="256"/>
                    <a:pt x="40" y="256"/>
                    <a:pt x="40" y="256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0" y="16"/>
                    <a:pt x="38" y="11"/>
                    <a:pt x="36" y="8"/>
                  </a:cubicBezTo>
                  <a:cubicBezTo>
                    <a:pt x="196" y="8"/>
                    <a:pt x="196" y="8"/>
                    <a:pt x="196" y="8"/>
                  </a:cubicBezTo>
                  <a:cubicBezTo>
                    <a:pt x="203" y="8"/>
                    <a:pt x="208" y="13"/>
                    <a:pt x="208" y="20"/>
                  </a:cubicBezTo>
                  <a:cubicBezTo>
                    <a:pt x="208" y="256"/>
                    <a:pt x="208" y="256"/>
                    <a:pt x="208" y="256"/>
                  </a:cubicBezTo>
                  <a:cubicBezTo>
                    <a:pt x="216" y="256"/>
                    <a:pt x="216" y="256"/>
                    <a:pt x="216" y="256"/>
                  </a:cubicBezTo>
                  <a:cubicBezTo>
                    <a:pt x="216" y="20"/>
                    <a:pt x="216" y="20"/>
                    <a:pt x="216" y="20"/>
                  </a:cubicBezTo>
                  <a:cubicBezTo>
                    <a:pt x="216" y="9"/>
                    <a:pt x="207" y="0"/>
                    <a:pt x="196" y="0"/>
                  </a:cubicBezTo>
                  <a:close/>
                  <a:moveTo>
                    <a:pt x="32" y="44"/>
                  </a:moveTo>
                  <a:cubicBezTo>
                    <a:pt x="8" y="44"/>
                    <a:pt x="8" y="44"/>
                    <a:pt x="8" y="44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8" y="13"/>
                    <a:pt x="13" y="8"/>
                    <a:pt x="20" y="8"/>
                  </a:cubicBezTo>
                  <a:cubicBezTo>
                    <a:pt x="27" y="8"/>
                    <a:pt x="32" y="13"/>
                    <a:pt x="32" y="20"/>
                  </a:cubicBezTo>
                  <a:lnTo>
                    <a:pt x="32" y="44"/>
                  </a:lnTo>
                  <a:close/>
                  <a:moveTo>
                    <a:pt x="72" y="160"/>
                  </a:moveTo>
                  <a:cubicBezTo>
                    <a:pt x="72" y="162"/>
                    <a:pt x="74" y="164"/>
                    <a:pt x="76" y="164"/>
                  </a:cubicBezTo>
                  <a:cubicBezTo>
                    <a:pt x="78" y="164"/>
                    <a:pt x="80" y="162"/>
                    <a:pt x="80" y="160"/>
                  </a:cubicBezTo>
                  <a:cubicBezTo>
                    <a:pt x="80" y="158"/>
                    <a:pt x="78" y="156"/>
                    <a:pt x="76" y="156"/>
                  </a:cubicBezTo>
                  <a:cubicBezTo>
                    <a:pt x="74" y="156"/>
                    <a:pt x="72" y="158"/>
                    <a:pt x="72" y="160"/>
                  </a:cubicBezTo>
                  <a:close/>
                  <a:moveTo>
                    <a:pt x="100" y="160"/>
                  </a:moveTo>
                  <a:cubicBezTo>
                    <a:pt x="100" y="162"/>
                    <a:pt x="102" y="164"/>
                    <a:pt x="104" y="164"/>
                  </a:cubicBezTo>
                  <a:cubicBezTo>
                    <a:pt x="106" y="164"/>
                    <a:pt x="108" y="162"/>
                    <a:pt x="108" y="160"/>
                  </a:cubicBezTo>
                  <a:cubicBezTo>
                    <a:pt x="108" y="158"/>
                    <a:pt x="106" y="156"/>
                    <a:pt x="104" y="156"/>
                  </a:cubicBezTo>
                  <a:cubicBezTo>
                    <a:pt x="102" y="156"/>
                    <a:pt x="100" y="158"/>
                    <a:pt x="100" y="160"/>
                  </a:cubicBezTo>
                  <a:close/>
                  <a:moveTo>
                    <a:pt x="128" y="160"/>
                  </a:moveTo>
                  <a:cubicBezTo>
                    <a:pt x="128" y="162"/>
                    <a:pt x="130" y="164"/>
                    <a:pt x="132" y="164"/>
                  </a:cubicBezTo>
                  <a:cubicBezTo>
                    <a:pt x="134" y="164"/>
                    <a:pt x="136" y="162"/>
                    <a:pt x="136" y="160"/>
                  </a:cubicBezTo>
                  <a:cubicBezTo>
                    <a:pt x="136" y="158"/>
                    <a:pt x="134" y="156"/>
                    <a:pt x="132" y="156"/>
                  </a:cubicBezTo>
                  <a:cubicBezTo>
                    <a:pt x="130" y="156"/>
                    <a:pt x="128" y="158"/>
                    <a:pt x="128" y="160"/>
                  </a:cubicBezTo>
                  <a:close/>
                  <a:moveTo>
                    <a:pt x="72" y="188"/>
                  </a:moveTo>
                  <a:cubicBezTo>
                    <a:pt x="168" y="188"/>
                    <a:pt x="168" y="188"/>
                    <a:pt x="168" y="188"/>
                  </a:cubicBezTo>
                  <a:cubicBezTo>
                    <a:pt x="168" y="180"/>
                    <a:pt x="168" y="180"/>
                    <a:pt x="168" y="180"/>
                  </a:cubicBezTo>
                  <a:cubicBezTo>
                    <a:pt x="72" y="180"/>
                    <a:pt x="72" y="180"/>
                    <a:pt x="72" y="180"/>
                  </a:cubicBezTo>
                  <a:lnTo>
                    <a:pt x="72" y="188"/>
                  </a:lnTo>
                  <a:close/>
                  <a:moveTo>
                    <a:pt x="72" y="212"/>
                  </a:moveTo>
                  <a:cubicBezTo>
                    <a:pt x="152" y="212"/>
                    <a:pt x="152" y="212"/>
                    <a:pt x="152" y="212"/>
                  </a:cubicBezTo>
                  <a:cubicBezTo>
                    <a:pt x="152" y="204"/>
                    <a:pt x="152" y="204"/>
                    <a:pt x="152" y="204"/>
                  </a:cubicBezTo>
                  <a:cubicBezTo>
                    <a:pt x="72" y="204"/>
                    <a:pt x="72" y="204"/>
                    <a:pt x="72" y="204"/>
                  </a:cubicBezTo>
                  <a:lnTo>
                    <a:pt x="72" y="212"/>
                  </a:lnTo>
                  <a:close/>
                  <a:moveTo>
                    <a:pt x="138" y="37"/>
                  </a:moveTo>
                  <a:cubicBezTo>
                    <a:pt x="105" y="119"/>
                    <a:pt x="105" y="119"/>
                    <a:pt x="105" y="119"/>
                  </a:cubicBezTo>
                  <a:cubicBezTo>
                    <a:pt x="113" y="122"/>
                    <a:pt x="113" y="122"/>
                    <a:pt x="113" y="122"/>
                  </a:cubicBezTo>
                  <a:cubicBezTo>
                    <a:pt x="146" y="40"/>
                    <a:pt x="146" y="40"/>
                    <a:pt x="146" y="40"/>
                  </a:cubicBezTo>
                  <a:lnTo>
                    <a:pt x="138" y="37"/>
                  </a:lnTo>
                  <a:close/>
                  <a:moveTo>
                    <a:pt x="97" y="103"/>
                  </a:moveTo>
                  <a:cubicBezTo>
                    <a:pt x="70" y="80"/>
                    <a:pt x="70" y="80"/>
                    <a:pt x="70" y="80"/>
                  </a:cubicBezTo>
                  <a:cubicBezTo>
                    <a:pt x="97" y="57"/>
                    <a:pt x="97" y="57"/>
                    <a:pt x="97" y="57"/>
                  </a:cubicBezTo>
                  <a:cubicBezTo>
                    <a:pt x="92" y="51"/>
                    <a:pt x="92" y="51"/>
                    <a:pt x="92" y="51"/>
                  </a:cubicBezTo>
                  <a:cubicBezTo>
                    <a:pt x="61" y="77"/>
                    <a:pt x="61" y="77"/>
                    <a:pt x="61" y="77"/>
                  </a:cubicBezTo>
                  <a:cubicBezTo>
                    <a:pt x="61" y="78"/>
                    <a:pt x="60" y="79"/>
                    <a:pt x="60" y="80"/>
                  </a:cubicBezTo>
                  <a:cubicBezTo>
                    <a:pt x="60" y="81"/>
                    <a:pt x="61" y="82"/>
                    <a:pt x="61" y="83"/>
                  </a:cubicBezTo>
                  <a:cubicBezTo>
                    <a:pt x="92" y="109"/>
                    <a:pt x="92" y="109"/>
                    <a:pt x="92" y="109"/>
                  </a:cubicBezTo>
                  <a:lnTo>
                    <a:pt x="97" y="103"/>
                  </a:lnTo>
                  <a:close/>
                  <a:moveTo>
                    <a:pt x="160" y="51"/>
                  </a:moveTo>
                  <a:cubicBezTo>
                    <a:pt x="155" y="57"/>
                    <a:pt x="155" y="57"/>
                    <a:pt x="155" y="57"/>
                  </a:cubicBezTo>
                  <a:cubicBezTo>
                    <a:pt x="182" y="80"/>
                    <a:pt x="182" y="80"/>
                    <a:pt x="182" y="80"/>
                  </a:cubicBezTo>
                  <a:cubicBezTo>
                    <a:pt x="155" y="103"/>
                    <a:pt x="155" y="103"/>
                    <a:pt x="155" y="103"/>
                  </a:cubicBezTo>
                  <a:cubicBezTo>
                    <a:pt x="160" y="109"/>
                    <a:pt x="160" y="109"/>
                    <a:pt x="160" y="109"/>
                  </a:cubicBezTo>
                  <a:cubicBezTo>
                    <a:pt x="191" y="83"/>
                    <a:pt x="191" y="83"/>
                    <a:pt x="191" y="83"/>
                  </a:cubicBezTo>
                  <a:cubicBezTo>
                    <a:pt x="191" y="82"/>
                    <a:pt x="192" y="81"/>
                    <a:pt x="192" y="80"/>
                  </a:cubicBezTo>
                  <a:cubicBezTo>
                    <a:pt x="192" y="79"/>
                    <a:pt x="191" y="78"/>
                    <a:pt x="191" y="77"/>
                  </a:cubicBezTo>
                  <a:lnTo>
                    <a:pt x="160" y="51"/>
                  </a:lnTo>
                  <a:close/>
                </a:path>
              </a:pathLst>
            </a:custGeom>
            <a:solidFill>
              <a:srgbClr val="295D76"/>
            </a:solidFill>
            <a:ln>
              <a:solidFill>
                <a:srgbClr val="295D76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7" name="Skyscreaper">
              <a:extLst>
                <a:ext uri="{FF2B5EF4-FFF2-40B4-BE49-F238E27FC236}">
                  <a16:creationId xmlns:a16="http://schemas.microsoft.com/office/drawing/2014/main" id="{DCC7A95E-844B-4D4A-B2F8-C4C541D8E3B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542834" y="4994397"/>
              <a:ext cx="248401" cy="379139"/>
            </a:xfrm>
            <a:custGeom>
              <a:avLst/>
              <a:gdLst>
                <a:gd name="T0" fmla="*/ 168 w 168"/>
                <a:gd name="T1" fmla="*/ 191 h 258"/>
                <a:gd name="T2" fmla="*/ 167 w 168"/>
                <a:gd name="T3" fmla="*/ 189 h 258"/>
                <a:gd name="T4" fmla="*/ 144 w 168"/>
                <a:gd name="T5" fmla="*/ 165 h 258"/>
                <a:gd name="T6" fmla="*/ 140 w 168"/>
                <a:gd name="T7" fmla="*/ 96 h 258"/>
                <a:gd name="T8" fmla="*/ 124 w 168"/>
                <a:gd name="T9" fmla="*/ 68 h 258"/>
                <a:gd name="T10" fmla="*/ 100 w 168"/>
                <a:gd name="T11" fmla="*/ 64 h 258"/>
                <a:gd name="T12" fmla="*/ 96 w 168"/>
                <a:gd name="T13" fmla="*/ 36 h 258"/>
                <a:gd name="T14" fmla="*/ 88 w 168"/>
                <a:gd name="T15" fmla="*/ 4 h 258"/>
                <a:gd name="T16" fmla="*/ 80 w 168"/>
                <a:gd name="T17" fmla="*/ 4 h 258"/>
                <a:gd name="T18" fmla="*/ 72 w 168"/>
                <a:gd name="T19" fmla="*/ 36 h 258"/>
                <a:gd name="T20" fmla="*/ 68 w 168"/>
                <a:gd name="T21" fmla="*/ 64 h 258"/>
                <a:gd name="T22" fmla="*/ 44 w 168"/>
                <a:gd name="T23" fmla="*/ 68 h 258"/>
                <a:gd name="T24" fmla="*/ 28 w 168"/>
                <a:gd name="T25" fmla="*/ 96 h 258"/>
                <a:gd name="T26" fmla="*/ 24 w 168"/>
                <a:gd name="T27" fmla="*/ 166 h 258"/>
                <a:gd name="T28" fmla="*/ 0 w 168"/>
                <a:gd name="T29" fmla="*/ 190 h 258"/>
                <a:gd name="T30" fmla="*/ 0 w 168"/>
                <a:gd name="T31" fmla="*/ 258 h 258"/>
                <a:gd name="T32" fmla="*/ 8 w 168"/>
                <a:gd name="T33" fmla="*/ 196 h 258"/>
                <a:gd name="T34" fmla="*/ 160 w 168"/>
                <a:gd name="T35" fmla="*/ 258 h 258"/>
                <a:gd name="T36" fmla="*/ 168 w 168"/>
                <a:gd name="T37" fmla="*/ 192 h 258"/>
                <a:gd name="T38" fmla="*/ 76 w 168"/>
                <a:gd name="T39" fmla="*/ 44 h 258"/>
                <a:gd name="T40" fmla="*/ 92 w 168"/>
                <a:gd name="T41" fmla="*/ 64 h 258"/>
                <a:gd name="T42" fmla="*/ 76 w 168"/>
                <a:gd name="T43" fmla="*/ 44 h 258"/>
                <a:gd name="T44" fmla="*/ 116 w 168"/>
                <a:gd name="T45" fmla="*/ 72 h 258"/>
                <a:gd name="T46" fmla="*/ 52 w 168"/>
                <a:gd name="T47" fmla="*/ 96 h 258"/>
                <a:gd name="T48" fmla="*/ 32 w 168"/>
                <a:gd name="T49" fmla="*/ 104 h 258"/>
                <a:gd name="T50" fmla="*/ 136 w 168"/>
                <a:gd name="T51" fmla="*/ 164 h 258"/>
                <a:gd name="T52" fmla="*/ 120 w 168"/>
                <a:gd name="T53" fmla="*/ 120 h 258"/>
                <a:gd name="T54" fmla="*/ 112 w 168"/>
                <a:gd name="T55" fmla="*/ 164 h 258"/>
                <a:gd name="T56" fmla="*/ 88 w 168"/>
                <a:gd name="T57" fmla="*/ 120 h 258"/>
                <a:gd name="T58" fmla="*/ 80 w 168"/>
                <a:gd name="T59" fmla="*/ 164 h 258"/>
                <a:gd name="T60" fmla="*/ 56 w 168"/>
                <a:gd name="T61" fmla="*/ 120 h 258"/>
                <a:gd name="T62" fmla="*/ 48 w 168"/>
                <a:gd name="T63" fmla="*/ 164 h 258"/>
                <a:gd name="T64" fmla="*/ 32 w 168"/>
                <a:gd name="T65" fmla="*/ 104 h 258"/>
                <a:gd name="T66" fmla="*/ 30 w 168"/>
                <a:gd name="T67" fmla="*/ 172 h 258"/>
                <a:gd name="T68" fmla="*/ 155 w 168"/>
                <a:gd name="T69" fmla="*/ 188 h 258"/>
                <a:gd name="T70" fmla="*/ 128 w 168"/>
                <a:gd name="T71" fmla="*/ 256 h 258"/>
                <a:gd name="T72" fmla="*/ 136 w 168"/>
                <a:gd name="T73" fmla="*/ 212 h 258"/>
                <a:gd name="T74" fmla="*/ 128 w 168"/>
                <a:gd name="T75" fmla="*/ 256 h 258"/>
                <a:gd name="T76" fmla="*/ 104 w 168"/>
                <a:gd name="T77" fmla="*/ 256 h 258"/>
                <a:gd name="T78" fmla="*/ 96 w 168"/>
                <a:gd name="T79" fmla="*/ 212 h 258"/>
                <a:gd name="T80" fmla="*/ 64 w 168"/>
                <a:gd name="T81" fmla="*/ 256 h 258"/>
                <a:gd name="T82" fmla="*/ 72 w 168"/>
                <a:gd name="T83" fmla="*/ 212 h 258"/>
                <a:gd name="T84" fmla="*/ 64 w 168"/>
                <a:gd name="T85" fmla="*/ 256 h 258"/>
                <a:gd name="T86" fmla="*/ 40 w 168"/>
                <a:gd name="T87" fmla="*/ 256 h 258"/>
                <a:gd name="T88" fmla="*/ 32 w 168"/>
                <a:gd name="T89" fmla="*/ 212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68" h="258">
                  <a:moveTo>
                    <a:pt x="168" y="191"/>
                  </a:moveTo>
                  <a:cubicBezTo>
                    <a:pt x="168" y="191"/>
                    <a:pt x="168" y="191"/>
                    <a:pt x="168" y="191"/>
                  </a:cubicBezTo>
                  <a:cubicBezTo>
                    <a:pt x="168" y="190"/>
                    <a:pt x="167" y="190"/>
                    <a:pt x="167" y="190"/>
                  </a:cubicBezTo>
                  <a:cubicBezTo>
                    <a:pt x="167" y="190"/>
                    <a:pt x="167" y="189"/>
                    <a:pt x="167" y="189"/>
                  </a:cubicBezTo>
                  <a:cubicBezTo>
                    <a:pt x="145" y="165"/>
                    <a:pt x="145" y="165"/>
                    <a:pt x="145" y="165"/>
                  </a:cubicBezTo>
                  <a:cubicBezTo>
                    <a:pt x="145" y="165"/>
                    <a:pt x="144" y="165"/>
                    <a:pt x="144" y="165"/>
                  </a:cubicBezTo>
                  <a:cubicBezTo>
                    <a:pt x="144" y="100"/>
                    <a:pt x="144" y="100"/>
                    <a:pt x="144" y="100"/>
                  </a:cubicBezTo>
                  <a:cubicBezTo>
                    <a:pt x="144" y="98"/>
                    <a:pt x="142" y="96"/>
                    <a:pt x="140" y="96"/>
                  </a:cubicBezTo>
                  <a:cubicBezTo>
                    <a:pt x="124" y="96"/>
                    <a:pt x="124" y="96"/>
                    <a:pt x="124" y="96"/>
                  </a:cubicBezTo>
                  <a:cubicBezTo>
                    <a:pt x="124" y="68"/>
                    <a:pt x="124" y="68"/>
                    <a:pt x="124" y="68"/>
                  </a:cubicBezTo>
                  <a:cubicBezTo>
                    <a:pt x="124" y="66"/>
                    <a:pt x="122" y="64"/>
                    <a:pt x="120" y="64"/>
                  </a:cubicBezTo>
                  <a:cubicBezTo>
                    <a:pt x="100" y="64"/>
                    <a:pt x="100" y="64"/>
                    <a:pt x="100" y="64"/>
                  </a:cubicBezTo>
                  <a:cubicBezTo>
                    <a:pt x="100" y="40"/>
                    <a:pt x="100" y="40"/>
                    <a:pt x="100" y="40"/>
                  </a:cubicBezTo>
                  <a:cubicBezTo>
                    <a:pt x="100" y="38"/>
                    <a:pt x="98" y="36"/>
                    <a:pt x="96" y="36"/>
                  </a:cubicBezTo>
                  <a:cubicBezTo>
                    <a:pt x="88" y="36"/>
                    <a:pt x="88" y="36"/>
                    <a:pt x="88" y="36"/>
                  </a:cubicBezTo>
                  <a:cubicBezTo>
                    <a:pt x="88" y="4"/>
                    <a:pt x="88" y="4"/>
                    <a:pt x="88" y="4"/>
                  </a:cubicBezTo>
                  <a:cubicBezTo>
                    <a:pt x="88" y="2"/>
                    <a:pt x="86" y="0"/>
                    <a:pt x="84" y="0"/>
                  </a:cubicBezTo>
                  <a:cubicBezTo>
                    <a:pt x="82" y="0"/>
                    <a:pt x="80" y="2"/>
                    <a:pt x="80" y="4"/>
                  </a:cubicBezTo>
                  <a:cubicBezTo>
                    <a:pt x="80" y="36"/>
                    <a:pt x="80" y="36"/>
                    <a:pt x="80" y="36"/>
                  </a:cubicBezTo>
                  <a:cubicBezTo>
                    <a:pt x="72" y="36"/>
                    <a:pt x="72" y="36"/>
                    <a:pt x="72" y="36"/>
                  </a:cubicBezTo>
                  <a:cubicBezTo>
                    <a:pt x="70" y="36"/>
                    <a:pt x="68" y="38"/>
                    <a:pt x="68" y="40"/>
                  </a:cubicBezTo>
                  <a:cubicBezTo>
                    <a:pt x="68" y="64"/>
                    <a:pt x="68" y="64"/>
                    <a:pt x="68" y="64"/>
                  </a:cubicBezTo>
                  <a:cubicBezTo>
                    <a:pt x="48" y="64"/>
                    <a:pt x="48" y="64"/>
                    <a:pt x="48" y="64"/>
                  </a:cubicBezTo>
                  <a:cubicBezTo>
                    <a:pt x="46" y="64"/>
                    <a:pt x="44" y="66"/>
                    <a:pt x="44" y="68"/>
                  </a:cubicBezTo>
                  <a:cubicBezTo>
                    <a:pt x="44" y="96"/>
                    <a:pt x="44" y="96"/>
                    <a:pt x="44" y="96"/>
                  </a:cubicBezTo>
                  <a:cubicBezTo>
                    <a:pt x="28" y="96"/>
                    <a:pt x="28" y="96"/>
                    <a:pt x="28" y="96"/>
                  </a:cubicBezTo>
                  <a:cubicBezTo>
                    <a:pt x="26" y="96"/>
                    <a:pt x="24" y="98"/>
                    <a:pt x="24" y="100"/>
                  </a:cubicBezTo>
                  <a:cubicBezTo>
                    <a:pt x="24" y="166"/>
                    <a:pt x="24" y="166"/>
                    <a:pt x="24" y="166"/>
                  </a:cubicBezTo>
                  <a:cubicBezTo>
                    <a:pt x="1" y="189"/>
                    <a:pt x="1" y="189"/>
                    <a:pt x="1" y="189"/>
                  </a:cubicBezTo>
                  <a:cubicBezTo>
                    <a:pt x="1" y="190"/>
                    <a:pt x="1" y="190"/>
                    <a:pt x="0" y="190"/>
                  </a:cubicBezTo>
                  <a:cubicBezTo>
                    <a:pt x="0" y="191"/>
                    <a:pt x="0" y="191"/>
                    <a:pt x="0" y="192"/>
                  </a:cubicBezTo>
                  <a:cubicBezTo>
                    <a:pt x="0" y="258"/>
                    <a:pt x="0" y="258"/>
                    <a:pt x="0" y="258"/>
                  </a:cubicBezTo>
                  <a:cubicBezTo>
                    <a:pt x="8" y="258"/>
                    <a:pt x="8" y="258"/>
                    <a:pt x="8" y="258"/>
                  </a:cubicBezTo>
                  <a:cubicBezTo>
                    <a:pt x="8" y="196"/>
                    <a:pt x="8" y="196"/>
                    <a:pt x="8" y="196"/>
                  </a:cubicBezTo>
                  <a:cubicBezTo>
                    <a:pt x="160" y="196"/>
                    <a:pt x="160" y="196"/>
                    <a:pt x="160" y="196"/>
                  </a:cubicBezTo>
                  <a:cubicBezTo>
                    <a:pt x="160" y="258"/>
                    <a:pt x="160" y="258"/>
                    <a:pt x="160" y="258"/>
                  </a:cubicBezTo>
                  <a:cubicBezTo>
                    <a:pt x="168" y="258"/>
                    <a:pt x="168" y="258"/>
                    <a:pt x="168" y="258"/>
                  </a:cubicBezTo>
                  <a:cubicBezTo>
                    <a:pt x="168" y="192"/>
                    <a:pt x="168" y="192"/>
                    <a:pt x="168" y="192"/>
                  </a:cubicBezTo>
                  <a:cubicBezTo>
                    <a:pt x="168" y="192"/>
                    <a:pt x="168" y="192"/>
                    <a:pt x="168" y="191"/>
                  </a:cubicBezTo>
                  <a:close/>
                  <a:moveTo>
                    <a:pt x="76" y="44"/>
                  </a:moveTo>
                  <a:cubicBezTo>
                    <a:pt x="92" y="44"/>
                    <a:pt x="92" y="44"/>
                    <a:pt x="92" y="44"/>
                  </a:cubicBezTo>
                  <a:cubicBezTo>
                    <a:pt x="92" y="64"/>
                    <a:pt x="92" y="64"/>
                    <a:pt x="92" y="64"/>
                  </a:cubicBezTo>
                  <a:cubicBezTo>
                    <a:pt x="76" y="64"/>
                    <a:pt x="76" y="64"/>
                    <a:pt x="76" y="64"/>
                  </a:cubicBezTo>
                  <a:lnTo>
                    <a:pt x="76" y="44"/>
                  </a:lnTo>
                  <a:close/>
                  <a:moveTo>
                    <a:pt x="52" y="72"/>
                  </a:moveTo>
                  <a:cubicBezTo>
                    <a:pt x="116" y="72"/>
                    <a:pt x="116" y="72"/>
                    <a:pt x="116" y="72"/>
                  </a:cubicBezTo>
                  <a:cubicBezTo>
                    <a:pt x="116" y="96"/>
                    <a:pt x="116" y="96"/>
                    <a:pt x="116" y="96"/>
                  </a:cubicBezTo>
                  <a:cubicBezTo>
                    <a:pt x="52" y="96"/>
                    <a:pt x="52" y="96"/>
                    <a:pt x="52" y="96"/>
                  </a:cubicBezTo>
                  <a:lnTo>
                    <a:pt x="52" y="72"/>
                  </a:lnTo>
                  <a:close/>
                  <a:moveTo>
                    <a:pt x="32" y="104"/>
                  </a:moveTo>
                  <a:cubicBezTo>
                    <a:pt x="136" y="104"/>
                    <a:pt x="136" y="104"/>
                    <a:pt x="136" y="104"/>
                  </a:cubicBezTo>
                  <a:cubicBezTo>
                    <a:pt x="136" y="164"/>
                    <a:pt x="136" y="164"/>
                    <a:pt x="136" y="164"/>
                  </a:cubicBezTo>
                  <a:cubicBezTo>
                    <a:pt x="120" y="164"/>
                    <a:pt x="120" y="164"/>
                    <a:pt x="120" y="164"/>
                  </a:cubicBezTo>
                  <a:cubicBezTo>
                    <a:pt x="120" y="120"/>
                    <a:pt x="120" y="120"/>
                    <a:pt x="120" y="120"/>
                  </a:cubicBezTo>
                  <a:cubicBezTo>
                    <a:pt x="112" y="120"/>
                    <a:pt x="112" y="120"/>
                    <a:pt x="112" y="120"/>
                  </a:cubicBezTo>
                  <a:cubicBezTo>
                    <a:pt x="112" y="164"/>
                    <a:pt x="112" y="164"/>
                    <a:pt x="112" y="164"/>
                  </a:cubicBezTo>
                  <a:cubicBezTo>
                    <a:pt x="88" y="164"/>
                    <a:pt x="88" y="164"/>
                    <a:pt x="88" y="164"/>
                  </a:cubicBezTo>
                  <a:cubicBezTo>
                    <a:pt x="88" y="120"/>
                    <a:pt x="88" y="120"/>
                    <a:pt x="88" y="120"/>
                  </a:cubicBezTo>
                  <a:cubicBezTo>
                    <a:pt x="80" y="120"/>
                    <a:pt x="80" y="120"/>
                    <a:pt x="80" y="120"/>
                  </a:cubicBezTo>
                  <a:cubicBezTo>
                    <a:pt x="80" y="164"/>
                    <a:pt x="80" y="164"/>
                    <a:pt x="80" y="164"/>
                  </a:cubicBezTo>
                  <a:cubicBezTo>
                    <a:pt x="56" y="164"/>
                    <a:pt x="56" y="164"/>
                    <a:pt x="56" y="164"/>
                  </a:cubicBezTo>
                  <a:cubicBezTo>
                    <a:pt x="56" y="120"/>
                    <a:pt x="56" y="120"/>
                    <a:pt x="5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64"/>
                    <a:pt x="48" y="164"/>
                    <a:pt x="48" y="164"/>
                  </a:cubicBezTo>
                  <a:cubicBezTo>
                    <a:pt x="32" y="164"/>
                    <a:pt x="32" y="164"/>
                    <a:pt x="32" y="164"/>
                  </a:cubicBezTo>
                  <a:lnTo>
                    <a:pt x="32" y="104"/>
                  </a:lnTo>
                  <a:close/>
                  <a:moveTo>
                    <a:pt x="14" y="188"/>
                  </a:moveTo>
                  <a:cubicBezTo>
                    <a:pt x="30" y="172"/>
                    <a:pt x="30" y="172"/>
                    <a:pt x="30" y="172"/>
                  </a:cubicBezTo>
                  <a:cubicBezTo>
                    <a:pt x="140" y="172"/>
                    <a:pt x="140" y="172"/>
                    <a:pt x="140" y="172"/>
                  </a:cubicBezTo>
                  <a:cubicBezTo>
                    <a:pt x="155" y="188"/>
                    <a:pt x="155" y="188"/>
                    <a:pt x="155" y="188"/>
                  </a:cubicBezTo>
                  <a:lnTo>
                    <a:pt x="14" y="188"/>
                  </a:lnTo>
                  <a:close/>
                  <a:moveTo>
                    <a:pt x="128" y="256"/>
                  </a:moveTo>
                  <a:cubicBezTo>
                    <a:pt x="136" y="256"/>
                    <a:pt x="136" y="256"/>
                    <a:pt x="136" y="256"/>
                  </a:cubicBezTo>
                  <a:cubicBezTo>
                    <a:pt x="136" y="212"/>
                    <a:pt x="136" y="212"/>
                    <a:pt x="136" y="212"/>
                  </a:cubicBezTo>
                  <a:cubicBezTo>
                    <a:pt x="128" y="212"/>
                    <a:pt x="128" y="212"/>
                    <a:pt x="128" y="212"/>
                  </a:cubicBezTo>
                  <a:lnTo>
                    <a:pt x="128" y="256"/>
                  </a:lnTo>
                  <a:close/>
                  <a:moveTo>
                    <a:pt x="96" y="256"/>
                  </a:moveTo>
                  <a:cubicBezTo>
                    <a:pt x="104" y="256"/>
                    <a:pt x="104" y="256"/>
                    <a:pt x="104" y="256"/>
                  </a:cubicBezTo>
                  <a:cubicBezTo>
                    <a:pt x="104" y="212"/>
                    <a:pt x="104" y="212"/>
                    <a:pt x="104" y="212"/>
                  </a:cubicBezTo>
                  <a:cubicBezTo>
                    <a:pt x="96" y="212"/>
                    <a:pt x="96" y="212"/>
                    <a:pt x="96" y="212"/>
                  </a:cubicBezTo>
                  <a:lnTo>
                    <a:pt x="96" y="256"/>
                  </a:lnTo>
                  <a:close/>
                  <a:moveTo>
                    <a:pt x="64" y="256"/>
                  </a:moveTo>
                  <a:cubicBezTo>
                    <a:pt x="72" y="256"/>
                    <a:pt x="72" y="256"/>
                    <a:pt x="72" y="256"/>
                  </a:cubicBezTo>
                  <a:cubicBezTo>
                    <a:pt x="72" y="212"/>
                    <a:pt x="72" y="212"/>
                    <a:pt x="72" y="212"/>
                  </a:cubicBezTo>
                  <a:cubicBezTo>
                    <a:pt x="64" y="212"/>
                    <a:pt x="64" y="212"/>
                    <a:pt x="64" y="212"/>
                  </a:cubicBezTo>
                  <a:lnTo>
                    <a:pt x="64" y="256"/>
                  </a:lnTo>
                  <a:close/>
                  <a:moveTo>
                    <a:pt x="32" y="256"/>
                  </a:moveTo>
                  <a:cubicBezTo>
                    <a:pt x="40" y="256"/>
                    <a:pt x="40" y="256"/>
                    <a:pt x="40" y="256"/>
                  </a:cubicBezTo>
                  <a:cubicBezTo>
                    <a:pt x="40" y="212"/>
                    <a:pt x="40" y="212"/>
                    <a:pt x="40" y="212"/>
                  </a:cubicBezTo>
                  <a:cubicBezTo>
                    <a:pt x="32" y="212"/>
                    <a:pt x="32" y="212"/>
                    <a:pt x="32" y="212"/>
                  </a:cubicBezTo>
                  <a:lnTo>
                    <a:pt x="32" y="256"/>
                  </a:lnTo>
                  <a:close/>
                </a:path>
              </a:pathLst>
            </a:custGeom>
            <a:solidFill>
              <a:srgbClr val="295D76"/>
            </a:solidFill>
            <a:ln>
              <a:solidFill>
                <a:srgbClr val="295D76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0229151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4B8CDA36-69D1-9779-98E3-97C5766634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694" y="750608"/>
            <a:ext cx="5818239" cy="507791"/>
          </a:xfrm>
        </p:spPr>
        <p:txBody>
          <a:bodyPr/>
          <a:lstStyle/>
          <a:p>
            <a:r>
              <a:rPr lang="es-PE" dirty="0"/>
              <a:t>MECANISMOS DE CONTROL</a:t>
            </a:r>
            <a:endParaRPr lang="es-PE" sz="2400" dirty="0">
              <a:solidFill>
                <a:srgbClr val="C00000"/>
              </a:solidFill>
            </a:endParaRP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2910C66-A842-D41E-0C09-AC3F4DD62B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694" y="1353671"/>
            <a:ext cx="10707578" cy="4482925"/>
          </a:xfrm>
        </p:spPr>
        <p:txBody>
          <a:bodyPr>
            <a:normAutofit fontScale="25000" lnSpcReduction="20000"/>
          </a:bodyPr>
          <a:lstStyle/>
          <a:p>
            <a:pPr algn="just">
              <a:lnSpc>
                <a:spcPct val="120000"/>
              </a:lnSpc>
            </a:pPr>
            <a:endParaRPr lang="es-PE" sz="1900" dirty="0">
              <a:solidFill>
                <a:srgbClr val="003C5B"/>
              </a:solidFill>
              <a:latin typeface="Montserrat" pitchFamily="2" charset="77"/>
            </a:endParaRPr>
          </a:p>
          <a:p>
            <a:pPr algn="just">
              <a:lnSpc>
                <a:spcPct val="120000"/>
              </a:lnSpc>
            </a:pPr>
            <a:r>
              <a:rPr lang="es-PE" sz="5600" b="1" dirty="0">
                <a:solidFill>
                  <a:srgbClr val="003C5B"/>
                </a:solidFill>
                <a:latin typeface="Montserrat" pitchFamily="2" charset="77"/>
              </a:rPr>
              <a:t>El BM brinda la No-Objeción al Plan Operativo Anual (POA), </a:t>
            </a:r>
            <a:r>
              <a:rPr lang="es-PE" sz="5600" dirty="0">
                <a:solidFill>
                  <a:srgbClr val="003C5B"/>
                </a:solidFill>
                <a:latin typeface="Montserrat" pitchFamily="2" charset="77"/>
              </a:rPr>
              <a:t>aprobado por el Comité Directivo del proyecto. </a:t>
            </a:r>
          </a:p>
          <a:p>
            <a:pPr algn="just">
              <a:lnSpc>
                <a:spcPct val="120000"/>
              </a:lnSpc>
            </a:pPr>
            <a:r>
              <a:rPr lang="es-ES_tradnl" sz="5600" b="1" dirty="0">
                <a:solidFill>
                  <a:srgbClr val="003C5B"/>
                </a:solidFill>
                <a:effectLst/>
                <a:latin typeface="Montserrat" pitchFamily="2" charset="77"/>
                <a:ea typeface="Times New Roman" panose="02020603050405020304" pitchFamily="18" charset="0"/>
                <a:cs typeface="Arial" panose="020B0604020202020204" pitchFamily="34" charset="0"/>
              </a:rPr>
              <a:t>Regulaciones de Adquisiciones para Prestatarios en Proyectos de Inversión del BM</a:t>
            </a:r>
            <a:r>
              <a:rPr lang="es-PE" sz="5600" b="1" dirty="0">
                <a:solidFill>
                  <a:srgbClr val="003C5B"/>
                </a:solidFill>
                <a:effectLst/>
                <a:latin typeface="Montserrat" pitchFamily="2" charset="77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r>
              <a:rPr lang="es-PE" sz="5600" b="1" i="1" dirty="0">
                <a:solidFill>
                  <a:srgbClr val="003C5B"/>
                </a:solidFill>
                <a:effectLst/>
                <a:latin typeface="Montserrat" pitchFamily="2" charset="77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s-ES_tradnl" sz="5600" dirty="0">
                <a:solidFill>
                  <a:srgbClr val="003C5B"/>
                </a:solidFill>
                <a:effectLst/>
                <a:latin typeface="Montserrat" pitchFamily="2" charset="77"/>
                <a:ea typeface="Times New Roman" panose="02020603050405020304" pitchFamily="18" charset="0"/>
                <a:cs typeface="Arial" panose="020B0604020202020204" pitchFamily="34" charset="0"/>
              </a:rPr>
              <a:t>contratación de consultorías, servicios de no consultoría y bienes deben contar con la no-objeción del BM.</a:t>
            </a:r>
          </a:p>
          <a:p>
            <a:pPr algn="just">
              <a:lnSpc>
                <a:spcPct val="120000"/>
              </a:lnSpc>
            </a:pPr>
            <a:r>
              <a:rPr lang="es-MX" sz="5600" b="1" dirty="0">
                <a:solidFill>
                  <a:srgbClr val="003C5B"/>
                </a:solidFill>
                <a:effectLst/>
                <a:latin typeface="Montserrat" pitchFamily="2" charset="77"/>
                <a:ea typeface="Arial MT"/>
                <a:cs typeface="Arial MT"/>
              </a:rPr>
              <a:t>El BM aprueba técnicamente todos los </a:t>
            </a:r>
            <a:r>
              <a:rPr lang="es-MX" sz="5600" b="1" dirty="0" err="1">
                <a:solidFill>
                  <a:srgbClr val="003C5B"/>
                </a:solidFill>
                <a:effectLst/>
                <a:latin typeface="Montserrat" pitchFamily="2" charset="77"/>
                <a:ea typeface="Arial MT"/>
                <a:cs typeface="Arial MT"/>
              </a:rPr>
              <a:t>TDRs</a:t>
            </a:r>
            <a:r>
              <a:rPr lang="es-MX" sz="5600" b="1" dirty="0">
                <a:solidFill>
                  <a:srgbClr val="003C5B"/>
                </a:solidFill>
                <a:effectLst/>
                <a:latin typeface="Montserrat" pitchFamily="2" charset="77"/>
                <a:ea typeface="Arial MT"/>
                <a:cs typeface="Arial MT"/>
              </a:rPr>
              <a:t> y EETT: </a:t>
            </a:r>
            <a:r>
              <a:rPr lang="es-MX" sz="5600" dirty="0">
                <a:solidFill>
                  <a:srgbClr val="003C5B"/>
                </a:solidFill>
                <a:effectLst/>
                <a:latin typeface="Montserrat" pitchFamily="2" charset="77"/>
                <a:ea typeface="Arial MT"/>
                <a:cs typeface="Arial MT"/>
              </a:rPr>
              <a:t>no-objeciones en la plataforma STEP (</a:t>
            </a:r>
            <a:r>
              <a:rPr lang="en-US" sz="5600" b="0" i="0" dirty="0">
                <a:solidFill>
                  <a:srgbClr val="003C5B"/>
                </a:solidFill>
                <a:effectLst/>
                <a:latin typeface="Montserrat" pitchFamily="2" charset="77"/>
              </a:rPr>
              <a:t>Systematic Tracking of Exchanges in Procurement)</a:t>
            </a:r>
            <a:r>
              <a:rPr lang="es-MX" sz="5600" dirty="0">
                <a:solidFill>
                  <a:srgbClr val="003C5B"/>
                </a:solidFill>
                <a:effectLst/>
                <a:latin typeface="Montserrat" pitchFamily="2" charset="77"/>
                <a:ea typeface="Arial MT"/>
                <a:cs typeface="Arial MT"/>
              </a:rPr>
              <a:t>.</a:t>
            </a:r>
          </a:p>
          <a:p>
            <a:pPr algn="just">
              <a:lnSpc>
                <a:spcPct val="120000"/>
              </a:lnSpc>
            </a:pPr>
            <a:r>
              <a:rPr lang="es-MX" sz="5600" b="1" dirty="0">
                <a:solidFill>
                  <a:srgbClr val="003C5B"/>
                </a:solidFill>
                <a:latin typeface="Montserrat" pitchFamily="2" charset="77"/>
                <a:ea typeface="Arial MT"/>
                <a:cs typeface="Arial MT"/>
              </a:rPr>
              <a:t>El 73.4% del presupuesto va a subvenciones a través de concursos: </a:t>
            </a:r>
            <a:r>
              <a:rPr lang="es-MX" sz="5600" dirty="0">
                <a:solidFill>
                  <a:srgbClr val="003C5B"/>
                </a:solidFill>
                <a:latin typeface="Montserrat" pitchFamily="2" charset="77"/>
                <a:ea typeface="Arial MT"/>
                <a:cs typeface="Arial MT"/>
              </a:rPr>
              <a:t>bases son revisadas por el BM y aprobadas por el Comité Directivo del proyecto.</a:t>
            </a:r>
            <a:endParaRPr lang="es-PE" sz="5600" dirty="0">
              <a:solidFill>
                <a:srgbClr val="003C5B"/>
              </a:solidFill>
              <a:latin typeface="Montserrat" pitchFamily="2" charset="77"/>
            </a:endParaRPr>
          </a:p>
          <a:p>
            <a:pPr algn="just">
              <a:lnSpc>
                <a:spcPct val="120000"/>
              </a:lnSpc>
            </a:pPr>
            <a:r>
              <a:rPr lang="es-PE" sz="5600" b="1" dirty="0">
                <a:solidFill>
                  <a:srgbClr val="003C5B"/>
                </a:solidFill>
                <a:latin typeface="Montserrat" pitchFamily="2" charset="77"/>
              </a:rPr>
              <a:t>Auditoría anual por una sociedad de auditoría independiente: </a:t>
            </a:r>
            <a:r>
              <a:rPr lang="es-PE" sz="5600" dirty="0">
                <a:solidFill>
                  <a:srgbClr val="003C5B"/>
                </a:solidFill>
                <a:latin typeface="Montserrat" pitchFamily="2" charset="77"/>
              </a:rPr>
              <a:t>sus </a:t>
            </a:r>
            <a:r>
              <a:rPr lang="es-PE" sz="5600" dirty="0" err="1">
                <a:solidFill>
                  <a:srgbClr val="003C5B"/>
                </a:solidFill>
                <a:latin typeface="Montserrat" pitchFamily="2" charset="77"/>
              </a:rPr>
              <a:t>TDRs</a:t>
            </a:r>
            <a:r>
              <a:rPr lang="es-PE" sz="5600" dirty="0">
                <a:solidFill>
                  <a:srgbClr val="003C5B"/>
                </a:solidFill>
                <a:latin typeface="Montserrat" pitchFamily="2" charset="77"/>
              </a:rPr>
              <a:t> tienen No-Objeción del BM y autorización de la Contraloría General de la República (CGR).</a:t>
            </a:r>
            <a:r>
              <a:rPr lang="es-PE" sz="5600" b="1" dirty="0">
                <a:solidFill>
                  <a:srgbClr val="003C5B"/>
                </a:solidFill>
                <a:latin typeface="Montserrat" pitchFamily="2" charset="77"/>
              </a:rPr>
              <a:t> </a:t>
            </a:r>
            <a:endParaRPr lang="es-PE" sz="5600" dirty="0">
              <a:solidFill>
                <a:srgbClr val="003C5B"/>
              </a:solidFill>
              <a:latin typeface="Montserrat" pitchFamily="2" charset="77"/>
            </a:endParaRPr>
          </a:p>
          <a:p>
            <a:pPr algn="just">
              <a:lnSpc>
                <a:spcPct val="120000"/>
              </a:lnSpc>
            </a:pPr>
            <a:r>
              <a:rPr lang="es-PE" sz="5600" b="1" dirty="0">
                <a:solidFill>
                  <a:srgbClr val="003C5B"/>
                </a:solidFill>
                <a:latin typeface="Montserrat" pitchFamily="2" charset="77"/>
              </a:rPr>
              <a:t>Control concurrente desarrollado por la CGR: en el marco </a:t>
            </a:r>
            <a:r>
              <a:rPr lang="es-ES_tradnl" sz="5600" b="1" dirty="0">
                <a:solidFill>
                  <a:srgbClr val="003C5B"/>
                </a:solidFill>
                <a:latin typeface="Montserrat" pitchFamily="2" charset="77"/>
              </a:rPr>
              <a:t>de la Ley </a:t>
            </a:r>
            <a:r>
              <a:rPr lang="es-ES_tradnl" sz="5600" b="1" dirty="0" err="1">
                <a:solidFill>
                  <a:srgbClr val="003C5B"/>
                </a:solidFill>
                <a:latin typeface="Montserrat" pitchFamily="2" charset="77"/>
              </a:rPr>
              <a:t>N°</a:t>
            </a:r>
            <a:r>
              <a:rPr lang="es-ES_tradnl" sz="5600" b="1" dirty="0">
                <a:solidFill>
                  <a:srgbClr val="003C5B"/>
                </a:solidFill>
                <a:latin typeface="Montserrat" pitchFamily="2" charset="77"/>
              </a:rPr>
              <a:t> 31358 </a:t>
            </a:r>
            <a:r>
              <a:rPr lang="es-ES_tradnl" sz="5600" dirty="0">
                <a:solidFill>
                  <a:srgbClr val="003C5B"/>
                </a:solidFill>
                <a:latin typeface="Montserrat" pitchFamily="2" charset="77"/>
              </a:rPr>
              <a:t>- Ley que establece medidas para la expansión del control concurrente.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es-ES_tradnl" sz="5600" dirty="0">
                <a:solidFill>
                  <a:srgbClr val="003C5B"/>
                </a:solidFill>
                <a:latin typeface="Montserrat" pitchFamily="2" charset="77"/>
              </a:rPr>
              <a:t>Estos mecanismos aseguran que los fondos del proyecto, tanto del Estado peruano como del préstamo del BM, son aplicados en estricto alineamiento con el proyecto de inversión aprobado por la </a:t>
            </a:r>
            <a:r>
              <a:rPr lang="es-ES_tradnl" sz="5600" b="1" dirty="0">
                <a:solidFill>
                  <a:srgbClr val="003C5B"/>
                </a:solidFill>
                <a:latin typeface="Montserrat" pitchFamily="2" charset="77"/>
              </a:rPr>
              <a:t>Junta Directiva del BM</a:t>
            </a:r>
            <a:r>
              <a:rPr lang="es-ES_tradnl" sz="5600" dirty="0">
                <a:solidFill>
                  <a:srgbClr val="003C5B"/>
                </a:solidFill>
                <a:latin typeface="Montserrat" pitchFamily="2" charset="77"/>
              </a:rPr>
              <a:t>, en base a regulaciones de adquisiciones, de manera que no sean empleados de manera discrecional por los gestores de la intervención.</a:t>
            </a:r>
            <a:endParaRPr lang="es-PE" dirty="0">
              <a:solidFill>
                <a:srgbClr val="003C5B"/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6935270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412F938-542F-C14C-B536-EC4B990ABCF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8459928" y="809192"/>
            <a:ext cx="4077306" cy="3614059"/>
          </a:xfrm>
          <a:prstGeom prst="rect">
            <a:avLst/>
          </a:prstGeom>
        </p:spPr>
      </p:pic>
      <p:sp>
        <p:nvSpPr>
          <p:cNvPr id="35" name="Rectángulo redondeado 34">
            <a:extLst>
              <a:ext uri="{FF2B5EF4-FFF2-40B4-BE49-F238E27FC236}">
                <a16:creationId xmlns:a16="http://schemas.microsoft.com/office/drawing/2014/main" id="{186169F3-5A6F-F04F-9297-3A920413F98C}"/>
              </a:ext>
            </a:extLst>
          </p:cNvPr>
          <p:cNvSpPr/>
          <p:nvPr/>
        </p:nvSpPr>
        <p:spPr>
          <a:xfrm>
            <a:off x="3513163" y="3679902"/>
            <a:ext cx="5165675" cy="665290"/>
          </a:xfrm>
          <a:prstGeom prst="roundRect">
            <a:avLst>
              <a:gd name="adj" fmla="val 50000"/>
            </a:avLst>
          </a:prstGeom>
          <a:solidFill>
            <a:srgbClr val="295D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2400" b="1" dirty="0">
                <a:solidFill>
                  <a:schemeClr val="bg1"/>
                </a:solidFill>
                <a:latin typeface="Montserrat ExtraBold" pitchFamily="2" charset="77"/>
                <a:ea typeface="Calibri"/>
                <a:cs typeface="Calibri"/>
                <a:sym typeface="Calibri"/>
              </a:rPr>
              <a:t>OBJETIVOS ESPECÍFICOS</a:t>
            </a:r>
          </a:p>
        </p:txBody>
      </p:sp>
      <p:sp>
        <p:nvSpPr>
          <p:cNvPr id="33" name="Rectángulo redondeado 32">
            <a:extLst>
              <a:ext uri="{FF2B5EF4-FFF2-40B4-BE49-F238E27FC236}">
                <a16:creationId xmlns:a16="http://schemas.microsoft.com/office/drawing/2014/main" id="{2D5503BA-0B4A-FC40-B55C-6AEA090F421A}"/>
              </a:ext>
            </a:extLst>
          </p:cNvPr>
          <p:cNvSpPr/>
          <p:nvPr/>
        </p:nvSpPr>
        <p:spPr>
          <a:xfrm>
            <a:off x="1302622" y="1320351"/>
            <a:ext cx="9586756" cy="1043966"/>
          </a:xfrm>
          <a:prstGeom prst="roundRect">
            <a:avLst>
              <a:gd name="adj" fmla="val 50000"/>
            </a:avLst>
          </a:prstGeom>
          <a:solidFill>
            <a:srgbClr val="A6C6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buClr>
                <a:schemeClr val="lt1"/>
              </a:buClr>
              <a:buSzPts val="2400"/>
            </a:pPr>
            <a:r>
              <a:rPr lang="es-ES" b="1" dirty="0">
                <a:solidFill>
                  <a:srgbClr val="00506A"/>
                </a:solidFill>
                <a:latin typeface="Montserrat" pitchFamily="2" charset="77"/>
                <a:ea typeface="Arial"/>
                <a:cs typeface="Arial"/>
                <a:sym typeface="Arial"/>
              </a:rPr>
              <a:t>ESTÁNDARES AMBIENTALES Y SOCIALES  - PROYECTO II</a:t>
            </a:r>
            <a:endParaRPr lang="es-ES" b="1" dirty="0">
              <a:solidFill>
                <a:srgbClr val="00506A"/>
              </a:solidFill>
              <a:latin typeface="Montserrat" pitchFamily="2" charset="77"/>
            </a:endParaRPr>
          </a:p>
          <a:p>
            <a:pPr lvl="0" algn="ctr">
              <a:lnSpc>
                <a:spcPct val="90000"/>
              </a:lnSpc>
              <a:buClr>
                <a:schemeClr val="lt1"/>
              </a:buClr>
              <a:buSzPts val="2400"/>
            </a:pPr>
            <a:r>
              <a:rPr lang="es-ES" sz="2400" b="1" dirty="0">
                <a:latin typeface="Montserrat ExtraBold" pitchFamily="2" charset="77"/>
                <a:ea typeface="Arial"/>
                <a:cs typeface="Arial"/>
                <a:sym typeface="Arial"/>
              </a:rPr>
              <a:t>OBJETIVO</a:t>
            </a:r>
            <a:endParaRPr lang="es-ES" sz="2800" b="1" dirty="0">
              <a:latin typeface="Montserrat ExtraBold" pitchFamily="2" charset="77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16;p4">
            <a:extLst>
              <a:ext uri="{FF2B5EF4-FFF2-40B4-BE49-F238E27FC236}">
                <a16:creationId xmlns:a16="http://schemas.microsoft.com/office/drawing/2014/main" id="{13C432FA-C494-F349-A4DE-324A193D4753}"/>
              </a:ext>
            </a:extLst>
          </p:cNvPr>
          <p:cNvSpPr txBox="1"/>
          <p:nvPr/>
        </p:nvSpPr>
        <p:spPr>
          <a:xfrm>
            <a:off x="924967" y="609158"/>
            <a:ext cx="5905241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sz="2000" b="1" dirty="0">
                <a:solidFill>
                  <a:srgbClr val="5AC7DE"/>
                </a:solidFill>
                <a:latin typeface="Montserrat"/>
                <a:ea typeface="Montserrat"/>
                <a:cs typeface="Montserrat"/>
                <a:sym typeface="Montserrat"/>
              </a:rPr>
              <a:t>MARCO DE GESTIÓN AMBIENTAL Y SOCIAL</a:t>
            </a:r>
            <a:endParaRPr lang="es-PE" sz="2000" b="1" i="0" u="none" strike="noStrike" cap="none" dirty="0">
              <a:solidFill>
                <a:srgbClr val="5AC7DE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2C10D46-D523-CC46-9402-1EC81F44385A}"/>
              </a:ext>
            </a:extLst>
          </p:cNvPr>
          <p:cNvCxnSpPr>
            <a:cxnSpLocks/>
          </p:cNvCxnSpPr>
          <p:nvPr/>
        </p:nvCxnSpPr>
        <p:spPr>
          <a:xfrm>
            <a:off x="1020151" y="1077548"/>
            <a:ext cx="605618" cy="0"/>
          </a:xfrm>
          <a:prstGeom prst="line">
            <a:avLst/>
          </a:prstGeom>
          <a:ln w="38100">
            <a:solidFill>
              <a:srgbClr val="49C5D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59E2A54B-9C46-E144-8BA6-9D57771BF5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8500" y="-5136"/>
            <a:ext cx="6413500" cy="876300"/>
          </a:xfrm>
          <a:prstGeom prst="rect">
            <a:avLst/>
          </a:prstGeom>
        </p:spPr>
      </p:pic>
      <p:grpSp>
        <p:nvGrpSpPr>
          <p:cNvPr id="8" name="Grupo 7">
            <a:extLst>
              <a:ext uri="{FF2B5EF4-FFF2-40B4-BE49-F238E27FC236}">
                <a16:creationId xmlns:a16="http://schemas.microsoft.com/office/drawing/2014/main" id="{0523108C-8678-174E-ACDF-C9FF707C445E}"/>
              </a:ext>
            </a:extLst>
          </p:cNvPr>
          <p:cNvGrpSpPr/>
          <p:nvPr/>
        </p:nvGrpSpPr>
        <p:grpSpPr>
          <a:xfrm>
            <a:off x="2323105" y="4423252"/>
            <a:ext cx="7545790" cy="2044456"/>
            <a:chOff x="1632661" y="4423252"/>
            <a:chExt cx="7545790" cy="2044456"/>
          </a:xfrm>
        </p:grpSpPr>
        <p:sp>
          <p:nvSpPr>
            <p:cNvPr id="6" name="Elipse 5">
              <a:extLst>
                <a:ext uri="{FF2B5EF4-FFF2-40B4-BE49-F238E27FC236}">
                  <a16:creationId xmlns:a16="http://schemas.microsoft.com/office/drawing/2014/main" id="{0796C7DD-9715-8341-A340-44E386C1C420}"/>
                </a:ext>
              </a:extLst>
            </p:cNvPr>
            <p:cNvSpPr/>
            <p:nvPr/>
          </p:nvSpPr>
          <p:spPr>
            <a:xfrm>
              <a:off x="1632661" y="4423252"/>
              <a:ext cx="2044456" cy="2044456"/>
            </a:xfrm>
            <a:prstGeom prst="ellipse">
              <a:avLst/>
            </a:prstGeom>
            <a:solidFill>
              <a:srgbClr val="A6C645">
                <a:alpha val="61000"/>
              </a:srgbClr>
            </a:solidFill>
            <a:ln>
              <a:solidFill>
                <a:srgbClr val="8BA93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dirty="0">
                <a:latin typeface="Montserrat" panose="00000500000000000000" pitchFamily="2" charset="0"/>
              </a:endParaRPr>
            </a:p>
          </p:txBody>
        </p:sp>
        <p:sp>
          <p:nvSpPr>
            <p:cNvPr id="41" name="Elipse 40">
              <a:extLst>
                <a:ext uri="{FF2B5EF4-FFF2-40B4-BE49-F238E27FC236}">
                  <a16:creationId xmlns:a16="http://schemas.microsoft.com/office/drawing/2014/main" id="{82282031-529F-4341-A887-4258F979A2A8}"/>
                </a:ext>
              </a:extLst>
            </p:cNvPr>
            <p:cNvSpPr/>
            <p:nvPr/>
          </p:nvSpPr>
          <p:spPr>
            <a:xfrm>
              <a:off x="3466439" y="4423252"/>
              <a:ext cx="2044456" cy="2044456"/>
            </a:xfrm>
            <a:prstGeom prst="ellipse">
              <a:avLst/>
            </a:prstGeom>
            <a:solidFill>
              <a:srgbClr val="A6C645">
                <a:alpha val="61000"/>
              </a:srgbClr>
            </a:solidFill>
            <a:ln>
              <a:solidFill>
                <a:srgbClr val="8BA93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dirty="0"/>
            </a:p>
          </p:txBody>
        </p:sp>
        <p:sp>
          <p:nvSpPr>
            <p:cNvPr id="42" name="Elipse 41">
              <a:extLst>
                <a:ext uri="{FF2B5EF4-FFF2-40B4-BE49-F238E27FC236}">
                  <a16:creationId xmlns:a16="http://schemas.microsoft.com/office/drawing/2014/main" id="{82A54620-DFE9-5F45-A5F9-B9C7BE4F3630}"/>
                </a:ext>
              </a:extLst>
            </p:cNvPr>
            <p:cNvSpPr/>
            <p:nvPr/>
          </p:nvSpPr>
          <p:spPr>
            <a:xfrm>
              <a:off x="5300217" y="4423252"/>
              <a:ext cx="2044456" cy="2044456"/>
            </a:xfrm>
            <a:prstGeom prst="ellipse">
              <a:avLst/>
            </a:prstGeom>
            <a:solidFill>
              <a:srgbClr val="A6C645">
                <a:alpha val="61000"/>
              </a:srgbClr>
            </a:solidFill>
            <a:ln>
              <a:solidFill>
                <a:srgbClr val="8BA93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dirty="0"/>
            </a:p>
          </p:txBody>
        </p:sp>
        <p:sp>
          <p:nvSpPr>
            <p:cNvPr id="43" name="Elipse 42">
              <a:extLst>
                <a:ext uri="{FF2B5EF4-FFF2-40B4-BE49-F238E27FC236}">
                  <a16:creationId xmlns:a16="http://schemas.microsoft.com/office/drawing/2014/main" id="{509ECE23-AC52-F944-B19C-ACECC02730EB}"/>
                </a:ext>
              </a:extLst>
            </p:cNvPr>
            <p:cNvSpPr/>
            <p:nvPr/>
          </p:nvSpPr>
          <p:spPr>
            <a:xfrm>
              <a:off x="7133995" y="4423252"/>
              <a:ext cx="2044456" cy="2044456"/>
            </a:xfrm>
            <a:prstGeom prst="ellipse">
              <a:avLst/>
            </a:prstGeom>
            <a:solidFill>
              <a:srgbClr val="A6C645">
                <a:alpha val="61000"/>
              </a:srgbClr>
            </a:solidFill>
            <a:ln>
              <a:solidFill>
                <a:srgbClr val="8BA93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dirty="0"/>
            </a:p>
          </p:txBody>
        </p:sp>
        <p:sp>
          <p:nvSpPr>
            <p:cNvPr id="53" name="Google Shape;240;p6">
              <a:extLst>
                <a:ext uri="{FF2B5EF4-FFF2-40B4-BE49-F238E27FC236}">
                  <a16:creationId xmlns:a16="http://schemas.microsoft.com/office/drawing/2014/main" id="{0322576B-A08D-745A-4C04-2B21CD4F541F}"/>
                </a:ext>
              </a:extLst>
            </p:cNvPr>
            <p:cNvSpPr txBox="1"/>
            <p:nvPr/>
          </p:nvSpPr>
          <p:spPr>
            <a:xfrm>
              <a:off x="1926328" y="4965977"/>
              <a:ext cx="1457122" cy="95900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9550" tIns="17775" rIns="99550" bIns="177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r>
                <a:rPr lang="es-PE" sz="1100" b="0" i="0" u="none" strike="noStrike" cap="none" dirty="0">
                  <a:solidFill>
                    <a:srgbClr val="00506A"/>
                  </a:solidFill>
                  <a:latin typeface="Montserrat" panose="00000500000000000000" pitchFamily="2" charset="0"/>
                  <a:ea typeface="Arial"/>
                  <a:cs typeface="Arial"/>
                  <a:sym typeface="Arial"/>
                </a:rPr>
                <a:t>Identificar y evaluar potenciales riesgos e impactos ambientales y sociales</a:t>
              </a:r>
              <a:endParaRPr sz="1100" b="0" i="0" u="none" strike="noStrike" cap="none" dirty="0">
                <a:solidFill>
                  <a:srgbClr val="00506A"/>
                </a:solidFill>
                <a:latin typeface="Montserrat" panose="00000500000000000000" pitchFamily="2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Google Shape;242;p6">
              <a:extLst>
                <a:ext uri="{FF2B5EF4-FFF2-40B4-BE49-F238E27FC236}">
                  <a16:creationId xmlns:a16="http://schemas.microsoft.com/office/drawing/2014/main" id="{B488F6C9-1F9B-A516-FBED-6FCE2B7726F8}"/>
                </a:ext>
              </a:extLst>
            </p:cNvPr>
            <p:cNvSpPr txBox="1"/>
            <p:nvPr/>
          </p:nvSpPr>
          <p:spPr>
            <a:xfrm>
              <a:off x="3678909" y="4687630"/>
              <a:ext cx="1619515" cy="1515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9550" tIns="17775" rIns="99550" bIns="177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r>
                <a:rPr lang="es-PE" sz="1100" b="0" i="0" u="none" strike="noStrike" cap="none" dirty="0">
                  <a:solidFill>
                    <a:srgbClr val="00506A"/>
                  </a:solidFill>
                  <a:latin typeface="Montserrat" panose="00000500000000000000" pitchFamily="2" charset="0"/>
                  <a:ea typeface="Arial"/>
                  <a:cs typeface="Arial"/>
                  <a:sym typeface="Arial"/>
                </a:rPr>
                <a:t>Identificar y establecer medidas de manejo de riesgos, prevención y mitigación de impactos adversos y acciones ambientales y sociales para resaltar efectos positivos</a:t>
              </a:r>
              <a:endParaRPr sz="1100" dirty="0">
                <a:solidFill>
                  <a:srgbClr val="00506A"/>
                </a:solidFill>
                <a:latin typeface="Montserrat" panose="00000500000000000000" pitchFamily="2" charset="0"/>
              </a:endParaRPr>
            </a:p>
          </p:txBody>
        </p:sp>
        <p:sp>
          <p:nvSpPr>
            <p:cNvPr id="57" name="Google Shape;244;p6">
              <a:extLst>
                <a:ext uri="{FF2B5EF4-FFF2-40B4-BE49-F238E27FC236}">
                  <a16:creationId xmlns:a16="http://schemas.microsoft.com/office/drawing/2014/main" id="{AEAA819E-24E5-30FC-4760-52CA888D6913}"/>
                </a:ext>
              </a:extLst>
            </p:cNvPr>
            <p:cNvSpPr txBox="1"/>
            <p:nvPr/>
          </p:nvSpPr>
          <p:spPr>
            <a:xfrm>
              <a:off x="5449766" y="4618116"/>
              <a:ext cx="1737206" cy="16547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9550" tIns="17775" rIns="99550" bIns="177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r>
                <a:rPr lang="es-PE" sz="1100" b="0" i="0" u="none" strike="noStrike" cap="none" dirty="0">
                  <a:solidFill>
                    <a:srgbClr val="00506A"/>
                  </a:solidFill>
                  <a:latin typeface="Montserrat" panose="00000500000000000000" pitchFamily="2" charset="0"/>
                  <a:ea typeface="Arial"/>
                  <a:cs typeface="Arial"/>
                  <a:sym typeface="Arial"/>
                </a:rPr>
                <a:t>Identificar los roles institucionales y responsabilidades correspondientes sobre la aplicación y seguimiento de las orientaciones, lineamientos y procedimientos</a:t>
              </a:r>
              <a:endParaRPr sz="1100" dirty="0">
                <a:solidFill>
                  <a:srgbClr val="00506A"/>
                </a:solidFill>
                <a:latin typeface="Montserrat" panose="00000500000000000000" pitchFamily="2" charset="0"/>
              </a:endParaRPr>
            </a:p>
          </p:txBody>
        </p:sp>
        <p:sp>
          <p:nvSpPr>
            <p:cNvPr id="59" name="Google Shape;246;p6">
              <a:extLst>
                <a:ext uri="{FF2B5EF4-FFF2-40B4-BE49-F238E27FC236}">
                  <a16:creationId xmlns:a16="http://schemas.microsoft.com/office/drawing/2014/main" id="{09008F97-7C87-6FB9-7123-4AF2D104D877}"/>
                </a:ext>
              </a:extLst>
            </p:cNvPr>
            <p:cNvSpPr txBox="1"/>
            <p:nvPr/>
          </p:nvSpPr>
          <p:spPr>
            <a:xfrm>
              <a:off x="7419447" y="4660434"/>
              <a:ext cx="1473551" cy="156183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9550" tIns="17775" rIns="99550" bIns="177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r>
                <a:rPr lang="es-PE" sz="1100" b="0" i="0" u="none" strike="noStrike" cap="none" dirty="0">
                  <a:solidFill>
                    <a:srgbClr val="00506A"/>
                  </a:solidFill>
                  <a:latin typeface="Montserrat" panose="00000500000000000000" pitchFamily="2" charset="0"/>
                  <a:ea typeface="Arial"/>
                  <a:cs typeface="Arial"/>
                  <a:sym typeface="Arial"/>
                </a:rPr>
                <a:t>Identificar y analizar los instrumentos de gestión y marco normativo del país que permita abordar la gestión de los potenciales riesgos e impactos</a:t>
              </a:r>
              <a:endParaRPr sz="1100" b="1" i="0" u="none" strike="noStrike" cap="none" dirty="0">
                <a:solidFill>
                  <a:srgbClr val="00506A"/>
                </a:solidFill>
                <a:latin typeface="Montserrat" panose="00000500000000000000" pitchFamily="2" charset="0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" name="Rectángulo redondeado 2">
            <a:extLst>
              <a:ext uri="{FF2B5EF4-FFF2-40B4-BE49-F238E27FC236}">
                <a16:creationId xmlns:a16="http://schemas.microsoft.com/office/drawing/2014/main" id="{793E8080-133E-8242-A92A-7EB26E47A7CB}"/>
              </a:ext>
            </a:extLst>
          </p:cNvPr>
          <p:cNvSpPr/>
          <p:nvPr/>
        </p:nvSpPr>
        <p:spPr>
          <a:xfrm>
            <a:off x="1693419" y="2400136"/>
            <a:ext cx="8805162" cy="758283"/>
          </a:xfrm>
          <a:prstGeom prst="roundRect">
            <a:avLst>
              <a:gd name="adj" fmla="val 50000"/>
            </a:avLst>
          </a:prstGeom>
          <a:solidFill>
            <a:srgbClr val="5AC7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400" dirty="0">
                <a:solidFill>
                  <a:schemeClr val="bg1"/>
                </a:solidFill>
                <a:latin typeface="Montserrat" panose="00000500000000000000" pitchFamily="2" charset="0"/>
                <a:ea typeface="Arial"/>
                <a:cs typeface="Arial"/>
                <a:sym typeface="Arial"/>
              </a:rPr>
              <a:t>Orientar </a:t>
            </a:r>
            <a:r>
              <a:rPr lang="es-PE" sz="1600" dirty="0">
                <a:solidFill>
                  <a:schemeClr val="bg1"/>
                </a:solidFill>
                <a:latin typeface="Montserrat" panose="00000500000000000000" pitchFamily="2" charset="0"/>
                <a:ea typeface="Arial"/>
                <a:cs typeface="Arial"/>
                <a:sym typeface="Arial"/>
              </a:rPr>
              <a:t>y describir la gestión ambiental, social, de seguridad y salud para todos los componentes del Proyecto y de los subproyectos en el marco del préstamo.</a:t>
            </a:r>
            <a:endParaRPr lang="es-PE" sz="1400" dirty="0">
              <a:solidFill>
                <a:schemeClr val="bg1"/>
              </a:solidFill>
              <a:latin typeface="Montserrat" panose="00000500000000000000" pitchFamily="2" charset="0"/>
              <a:ea typeface="Arial"/>
              <a:cs typeface="Arial"/>
              <a:sym typeface="Arial"/>
            </a:endParaRPr>
          </a:p>
        </p:txBody>
      </p:sp>
      <p:grpSp>
        <p:nvGrpSpPr>
          <p:cNvPr id="87" name="Google Shape;252;p6" descr="Lluvia de ideas de grupo">
            <a:extLst>
              <a:ext uri="{FF2B5EF4-FFF2-40B4-BE49-F238E27FC236}">
                <a16:creationId xmlns:a16="http://schemas.microsoft.com/office/drawing/2014/main" id="{43650439-795C-45A5-67A3-B3027FCBE3C9}"/>
              </a:ext>
            </a:extLst>
          </p:cNvPr>
          <p:cNvGrpSpPr/>
          <p:nvPr/>
        </p:nvGrpSpPr>
        <p:grpSpPr>
          <a:xfrm>
            <a:off x="1777345" y="1485304"/>
            <a:ext cx="550398" cy="556380"/>
            <a:chOff x="1209518" y="779730"/>
            <a:chExt cx="1012459" cy="1039489"/>
          </a:xfrm>
        </p:grpSpPr>
        <p:sp>
          <p:nvSpPr>
            <p:cNvPr id="98" name="Google Shape;253;p6">
              <a:extLst>
                <a:ext uri="{FF2B5EF4-FFF2-40B4-BE49-F238E27FC236}">
                  <a16:creationId xmlns:a16="http://schemas.microsoft.com/office/drawing/2014/main" id="{A46A2251-E8BF-B98E-3D1B-31994912C777}"/>
                </a:ext>
              </a:extLst>
            </p:cNvPr>
            <p:cNvSpPr/>
            <p:nvPr/>
          </p:nvSpPr>
          <p:spPr>
            <a:xfrm>
              <a:off x="1633902" y="1178601"/>
              <a:ext cx="164650" cy="41824"/>
            </a:xfrm>
            <a:custGeom>
              <a:avLst/>
              <a:gdLst/>
              <a:ahLst/>
              <a:cxnLst/>
              <a:rect l="l" t="t" r="r" b="b"/>
              <a:pathLst>
                <a:path w="164650" h="41824" extrusionOk="0">
                  <a:moveTo>
                    <a:pt x="143739" y="0"/>
                  </a:moveTo>
                  <a:lnTo>
                    <a:pt x="20912" y="0"/>
                  </a:lnTo>
                  <a:cubicBezTo>
                    <a:pt x="9363" y="0"/>
                    <a:pt x="0" y="9363"/>
                    <a:pt x="0" y="20912"/>
                  </a:cubicBezTo>
                  <a:cubicBezTo>
                    <a:pt x="0" y="32462"/>
                    <a:pt x="9363" y="41825"/>
                    <a:pt x="20912" y="41825"/>
                  </a:cubicBezTo>
                  <a:lnTo>
                    <a:pt x="143739" y="41825"/>
                  </a:lnTo>
                  <a:cubicBezTo>
                    <a:pt x="155288" y="41825"/>
                    <a:pt x="164651" y="32462"/>
                    <a:pt x="164651" y="20912"/>
                  </a:cubicBezTo>
                  <a:cubicBezTo>
                    <a:pt x="164651" y="9363"/>
                    <a:pt x="155288" y="0"/>
                    <a:pt x="1437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" name="Google Shape;254;p6">
              <a:extLst>
                <a:ext uri="{FF2B5EF4-FFF2-40B4-BE49-F238E27FC236}">
                  <a16:creationId xmlns:a16="http://schemas.microsoft.com/office/drawing/2014/main" id="{AF2D8C3D-585B-D7A8-53C8-81280BB82742}"/>
                </a:ext>
              </a:extLst>
            </p:cNvPr>
            <p:cNvSpPr/>
            <p:nvPr/>
          </p:nvSpPr>
          <p:spPr>
            <a:xfrm>
              <a:off x="1671684" y="1247612"/>
              <a:ext cx="89087" cy="41824"/>
            </a:xfrm>
            <a:custGeom>
              <a:avLst/>
              <a:gdLst/>
              <a:ahLst/>
              <a:cxnLst/>
              <a:rect l="l" t="t" r="r" b="b"/>
              <a:pathLst>
                <a:path w="89087" h="41824" extrusionOk="0">
                  <a:moveTo>
                    <a:pt x="44474" y="41825"/>
                  </a:moveTo>
                  <a:cubicBezTo>
                    <a:pt x="68037" y="41803"/>
                    <a:pt x="87545" y="23513"/>
                    <a:pt x="89087" y="0"/>
                  </a:cubicBezTo>
                  <a:lnTo>
                    <a:pt x="0" y="0"/>
                  </a:lnTo>
                  <a:cubicBezTo>
                    <a:pt x="1471" y="23490"/>
                    <a:pt x="20938" y="41797"/>
                    <a:pt x="44474" y="4182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" name="Google Shape;255;p6">
              <a:extLst>
                <a:ext uri="{FF2B5EF4-FFF2-40B4-BE49-F238E27FC236}">
                  <a16:creationId xmlns:a16="http://schemas.microsoft.com/office/drawing/2014/main" id="{02607A00-69BA-2789-D888-61BA1FB5CA18}"/>
                </a:ext>
              </a:extLst>
            </p:cNvPr>
            <p:cNvSpPr/>
            <p:nvPr/>
          </p:nvSpPr>
          <p:spPr>
            <a:xfrm>
              <a:off x="1537984" y="779730"/>
              <a:ext cx="356488" cy="370987"/>
            </a:xfrm>
            <a:custGeom>
              <a:avLst/>
              <a:gdLst/>
              <a:ahLst/>
              <a:cxnLst/>
              <a:rect l="l" t="t" r="r" b="b"/>
              <a:pathLst>
                <a:path w="356488" h="370987" extrusionOk="0">
                  <a:moveTo>
                    <a:pt x="178174" y="0"/>
                  </a:moveTo>
                  <a:lnTo>
                    <a:pt x="178174" y="0"/>
                  </a:lnTo>
                  <a:cubicBezTo>
                    <a:pt x="80806" y="665"/>
                    <a:pt x="1739" y="78867"/>
                    <a:pt x="0" y="176223"/>
                  </a:cubicBezTo>
                  <a:lnTo>
                    <a:pt x="0" y="182357"/>
                  </a:lnTo>
                  <a:cubicBezTo>
                    <a:pt x="473" y="203739"/>
                    <a:pt x="4672" y="224876"/>
                    <a:pt x="12408" y="244815"/>
                  </a:cubicBezTo>
                  <a:cubicBezTo>
                    <a:pt x="19613" y="263443"/>
                    <a:pt x="30096" y="280630"/>
                    <a:pt x="43359" y="295563"/>
                  </a:cubicBezTo>
                  <a:cubicBezTo>
                    <a:pt x="59892" y="316442"/>
                    <a:pt x="73928" y="339182"/>
                    <a:pt x="85183" y="363320"/>
                  </a:cubicBezTo>
                  <a:cubicBezTo>
                    <a:pt x="87523" y="367964"/>
                    <a:pt x="92253" y="370919"/>
                    <a:pt x="97452" y="370987"/>
                  </a:cubicBezTo>
                  <a:lnTo>
                    <a:pt x="259175" y="370987"/>
                  </a:lnTo>
                  <a:cubicBezTo>
                    <a:pt x="264374" y="370919"/>
                    <a:pt x="269105" y="367964"/>
                    <a:pt x="271444" y="363320"/>
                  </a:cubicBezTo>
                  <a:cubicBezTo>
                    <a:pt x="282709" y="339188"/>
                    <a:pt x="296745" y="316449"/>
                    <a:pt x="313269" y="295563"/>
                  </a:cubicBezTo>
                  <a:cubicBezTo>
                    <a:pt x="326447" y="280593"/>
                    <a:pt x="336878" y="263414"/>
                    <a:pt x="344080" y="244815"/>
                  </a:cubicBezTo>
                  <a:cubicBezTo>
                    <a:pt x="351606" y="225057"/>
                    <a:pt x="355799" y="204185"/>
                    <a:pt x="356488" y="183054"/>
                  </a:cubicBezTo>
                  <a:lnTo>
                    <a:pt x="356488" y="176920"/>
                  </a:lnTo>
                  <a:cubicBezTo>
                    <a:pt x="355049" y="79269"/>
                    <a:pt x="275833" y="672"/>
                    <a:pt x="178174" y="0"/>
                  </a:cubicBezTo>
                  <a:close/>
                  <a:moveTo>
                    <a:pt x="315360" y="181242"/>
                  </a:moveTo>
                  <a:cubicBezTo>
                    <a:pt x="314783" y="197702"/>
                    <a:pt x="311484" y="213956"/>
                    <a:pt x="305601" y="229340"/>
                  </a:cubicBezTo>
                  <a:cubicBezTo>
                    <a:pt x="300105" y="243155"/>
                    <a:pt x="292225" y="255896"/>
                    <a:pt x="282319" y="266983"/>
                  </a:cubicBezTo>
                  <a:cubicBezTo>
                    <a:pt x="266655" y="285966"/>
                    <a:pt x="253229" y="306690"/>
                    <a:pt x="242306" y="328744"/>
                  </a:cubicBezTo>
                  <a:lnTo>
                    <a:pt x="114182" y="328744"/>
                  </a:lnTo>
                  <a:cubicBezTo>
                    <a:pt x="103209" y="306687"/>
                    <a:pt x="89737" y="285963"/>
                    <a:pt x="74030" y="266983"/>
                  </a:cubicBezTo>
                  <a:cubicBezTo>
                    <a:pt x="64166" y="255891"/>
                    <a:pt x="56333" y="243149"/>
                    <a:pt x="50887" y="229340"/>
                  </a:cubicBezTo>
                  <a:cubicBezTo>
                    <a:pt x="45004" y="213956"/>
                    <a:pt x="41705" y="197702"/>
                    <a:pt x="41128" y="181242"/>
                  </a:cubicBezTo>
                  <a:lnTo>
                    <a:pt x="41128" y="176223"/>
                  </a:lnTo>
                  <a:cubicBezTo>
                    <a:pt x="42415" y="101324"/>
                    <a:pt x="103266" y="41153"/>
                    <a:pt x="178174" y="40710"/>
                  </a:cubicBezTo>
                  <a:lnTo>
                    <a:pt x="178174" y="40710"/>
                  </a:lnTo>
                  <a:cubicBezTo>
                    <a:pt x="253107" y="41152"/>
                    <a:pt x="314000" y="101301"/>
                    <a:pt x="315360" y="17622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" name="Google Shape;256;p6">
              <a:extLst>
                <a:ext uri="{FF2B5EF4-FFF2-40B4-BE49-F238E27FC236}">
                  <a16:creationId xmlns:a16="http://schemas.microsoft.com/office/drawing/2014/main" id="{8AF91745-89CA-19A1-0C5D-580691619DA1}"/>
                </a:ext>
              </a:extLst>
            </p:cNvPr>
            <p:cNvSpPr/>
            <p:nvPr/>
          </p:nvSpPr>
          <p:spPr>
            <a:xfrm>
              <a:off x="1648959" y="857246"/>
              <a:ext cx="150291" cy="209124"/>
            </a:xfrm>
            <a:custGeom>
              <a:avLst/>
              <a:gdLst/>
              <a:ahLst/>
              <a:cxnLst/>
              <a:rect l="l" t="t" r="r" b="b"/>
              <a:pathLst>
                <a:path w="150291" h="209124" extrusionOk="0">
                  <a:moveTo>
                    <a:pt x="0" y="144017"/>
                  </a:moveTo>
                  <a:lnTo>
                    <a:pt x="73751" y="0"/>
                  </a:lnTo>
                  <a:lnTo>
                    <a:pt x="73751" y="83371"/>
                  </a:lnTo>
                  <a:lnTo>
                    <a:pt x="150291" y="68175"/>
                  </a:lnTo>
                  <a:lnTo>
                    <a:pt x="73751" y="209125"/>
                  </a:lnTo>
                  <a:lnTo>
                    <a:pt x="73751" y="127287"/>
                  </a:lnTo>
                  <a:lnTo>
                    <a:pt x="0" y="14401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" name="Google Shape;257;p6">
              <a:extLst>
                <a:ext uri="{FF2B5EF4-FFF2-40B4-BE49-F238E27FC236}">
                  <a16:creationId xmlns:a16="http://schemas.microsoft.com/office/drawing/2014/main" id="{12E5B862-680A-6ABE-8B91-8CDAD09EA979}"/>
                </a:ext>
              </a:extLst>
            </p:cNvPr>
            <p:cNvSpPr/>
            <p:nvPr/>
          </p:nvSpPr>
          <p:spPr>
            <a:xfrm>
              <a:off x="1896563" y="1272010"/>
              <a:ext cx="216932" cy="216932"/>
            </a:xfrm>
            <a:custGeom>
              <a:avLst/>
              <a:gdLst/>
              <a:ahLst/>
              <a:cxnLst/>
              <a:rect l="l" t="t" r="r" b="b"/>
              <a:pathLst>
                <a:path w="216932" h="216932" extrusionOk="0">
                  <a:moveTo>
                    <a:pt x="216932" y="108466"/>
                  </a:moveTo>
                  <a:cubicBezTo>
                    <a:pt x="216932" y="168370"/>
                    <a:pt x="168370" y="216932"/>
                    <a:pt x="108466" y="216932"/>
                  </a:cubicBezTo>
                  <a:cubicBezTo>
                    <a:pt x="48562" y="216932"/>
                    <a:pt x="0" y="168370"/>
                    <a:pt x="0" y="108466"/>
                  </a:cubicBezTo>
                  <a:cubicBezTo>
                    <a:pt x="0" y="48562"/>
                    <a:pt x="48562" y="0"/>
                    <a:pt x="108466" y="0"/>
                  </a:cubicBezTo>
                  <a:cubicBezTo>
                    <a:pt x="168370" y="0"/>
                    <a:pt x="216932" y="48562"/>
                    <a:pt x="216932" y="10846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" name="Google Shape;258;p6">
              <a:extLst>
                <a:ext uri="{FF2B5EF4-FFF2-40B4-BE49-F238E27FC236}">
                  <a16:creationId xmlns:a16="http://schemas.microsoft.com/office/drawing/2014/main" id="{7CFBB711-7ED6-8406-3A36-4C3366EFAA66}"/>
                </a:ext>
              </a:extLst>
            </p:cNvPr>
            <p:cNvSpPr/>
            <p:nvPr/>
          </p:nvSpPr>
          <p:spPr>
            <a:xfrm>
              <a:off x="1317984" y="1272010"/>
              <a:ext cx="216932" cy="216932"/>
            </a:xfrm>
            <a:custGeom>
              <a:avLst/>
              <a:gdLst/>
              <a:ahLst/>
              <a:cxnLst/>
              <a:rect l="l" t="t" r="r" b="b"/>
              <a:pathLst>
                <a:path w="216932" h="216932" extrusionOk="0">
                  <a:moveTo>
                    <a:pt x="216932" y="108466"/>
                  </a:moveTo>
                  <a:cubicBezTo>
                    <a:pt x="216932" y="168370"/>
                    <a:pt x="168370" y="216932"/>
                    <a:pt x="108466" y="216932"/>
                  </a:cubicBezTo>
                  <a:cubicBezTo>
                    <a:pt x="48562" y="216932"/>
                    <a:pt x="0" y="168370"/>
                    <a:pt x="0" y="108466"/>
                  </a:cubicBezTo>
                  <a:cubicBezTo>
                    <a:pt x="0" y="48562"/>
                    <a:pt x="48562" y="0"/>
                    <a:pt x="108466" y="0"/>
                  </a:cubicBezTo>
                  <a:cubicBezTo>
                    <a:pt x="168370" y="0"/>
                    <a:pt x="216932" y="48562"/>
                    <a:pt x="216932" y="10846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" name="Google Shape;259;p6">
              <a:extLst>
                <a:ext uri="{FF2B5EF4-FFF2-40B4-BE49-F238E27FC236}">
                  <a16:creationId xmlns:a16="http://schemas.microsoft.com/office/drawing/2014/main" id="{113C9821-F309-7618-28C2-E73351998CCB}"/>
                </a:ext>
              </a:extLst>
            </p:cNvPr>
            <p:cNvSpPr/>
            <p:nvPr/>
          </p:nvSpPr>
          <p:spPr>
            <a:xfrm>
              <a:off x="1828807" y="1518359"/>
              <a:ext cx="393170" cy="217211"/>
            </a:xfrm>
            <a:custGeom>
              <a:avLst/>
              <a:gdLst/>
              <a:ahLst/>
              <a:cxnLst/>
              <a:rect l="l" t="t" r="r" b="b"/>
              <a:pathLst>
                <a:path w="393170" h="217211" extrusionOk="0">
                  <a:moveTo>
                    <a:pt x="371406" y="64551"/>
                  </a:moveTo>
                  <a:cubicBezTo>
                    <a:pt x="340163" y="40217"/>
                    <a:pt x="304012" y="22951"/>
                    <a:pt x="265449" y="13942"/>
                  </a:cubicBezTo>
                  <a:cubicBezTo>
                    <a:pt x="236430" y="5477"/>
                    <a:pt x="206441" y="791"/>
                    <a:pt x="176223" y="1"/>
                  </a:cubicBezTo>
                  <a:cubicBezTo>
                    <a:pt x="145933" y="-66"/>
                    <a:pt x="115822" y="4639"/>
                    <a:pt x="86996" y="13942"/>
                  </a:cubicBezTo>
                  <a:cubicBezTo>
                    <a:pt x="58119" y="21638"/>
                    <a:pt x="30507" y="33472"/>
                    <a:pt x="5019" y="49075"/>
                  </a:cubicBezTo>
                  <a:cubicBezTo>
                    <a:pt x="3346" y="51027"/>
                    <a:pt x="1812" y="52979"/>
                    <a:pt x="0" y="54791"/>
                  </a:cubicBezTo>
                  <a:cubicBezTo>
                    <a:pt x="40545" y="65704"/>
                    <a:pt x="78476" y="84670"/>
                    <a:pt x="111533" y="110558"/>
                  </a:cubicBezTo>
                  <a:cubicBezTo>
                    <a:pt x="137618" y="129597"/>
                    <a:pt x="152847" y="160105"/>
                    <a:pt x="152382" y="192396"/>
                  </a:cubicBezTo>
                  <a:lnTo>
                    <a:pt x="152382" y="217212"/>
                  </a:lnTo>
                  <a:lnTo>
                    <a:pt x="393155" y="217212"/>
                  </a:lnTo>
                  <a:lnTo>
                    <a:pt x="393155" y="108049"/>
                  </a:lnTo>
                  <a:cubicBezTo>
                    <a:pt x="393574" y="90838"/>
                    <a:pt x="385425" y="74541"/>
                    <a:pt x="371406" y="6455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" name="Google Shape;260;p6">
              <a:extLst>
                <a:ext uri="{FF2B5EF4-FFF2-40B4-BE49-F238E27FC236}">
                  <a16:creationId xmlns:a16="http://schemas.microsoft.com/office/drawing/2014/main" id="{C78F26F8-0DA2-3A2C-9C3F-FF4727A4B7DA}"/>
                </a:ext>
              </a:extLst>
            </p:cNvPr>
            <p:cNvSpPr/>
            <p:nvPr/>
          </p:nvSpPr>
          <p:spPr>
            <a:xfrm>
              <a:off x="1209518" y="1518359"/>
              <a:ext cx="393154" cy="217211"/>
            </a:xfrm>
            <a:custGeom>
              <a:avLst/>
              <a:gdLst/>
              <a:ahLst/>
              <a:cxnLst/>
              <a:rect l="l" t="t" r="r" b="b"/>
              <a:pathLst>
                <a:path w="393154" h="217211" extrusionOk="0">
                  <a:moveTo>
                    <a:pt x="241051" y="192395"/>
                  </a:moveTo>
                  <a:cubicBezTo>
                    <a:pt x="241082" y="161024"/>
                    <a:pt x="255463" y="131390"/>
                    <a:pt x="280088" y="111952"/>
                  </a:cubicBezTo>
                  <a:lnTo>
                    <a:pt x="281761" y="110558"/>
                  </a:lnTo>
                  <a:lnTo>
                    <a:pt x="283573" y="109303"/>
                  </a:lnTo>
                  <a:cubicBezTo>
                    <a:pt x="317008" y="85519"/>
                    <a:pt x="353991" y="67169"/>
                    <a:pt x="393155" y="54931"/>
                  </a:cubicBezTo>
                  <a:cubicBezTo>
                    <a:pt x="390366" y="52003"/>
                    <a:pt x="387857" y="48936"/>
                    <a:pt x="385208" y="45869"/>
                  </a:cubicBezTo>
                  <a:cubicBezTo>
                    <a:pt x="360707" y="31525"/>
                    <a:pt x="334274" y="20774"/>
                    <a:pt x="306716" y="13942"/>
                  </a:cubicBezTo>
                  <a:cubicBezTo>
                    <a:pt x="277700" y="5466"/>
                    <a:pt x="247708" y="778"/>
                    <a:pt x="217490" y="1"/>
                  </a:cubicBezTo>
                  <a:cubicBezTo>
                    <a:pt x="187200" y="-57"/>
                    <a:pt x="157092" y="4649"/>
                    <a:pt x="128263" y="13942"/>
                  </a:cubicBezTo>
                  <a:cubicBezTo>
                    <a:pt x="90237" y="24433"/>
                    <a:pt x="54367" y="41568"/>
                    <a:pt x="22307" y="64550"/>
                  </a:cubicBezTo>
                  <a:cubicBezTo>
                    <a:pt x="8574" y="74845"/>
                    <a:pt x="346" y="90889"/>
                    <a:pt x="0" y="108048"/>
                  </a:cubicBezTo>
                  <a:lnTo>
                    <a:pt x="0" y="217212"/>
                  </a:lnTo>
                  <a:lnTo>
                    <a:pt x="241051" y="217212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" name="Google Shape;261;p6">
              <a:extLst>
                <a:ext uri="{FF2B5EF4-FFF2-40B4-BE49-F238E27FC236}">
                  <a16:creationId xmlns:a16="http://schemas.microsoft.com/office/drawing/2014/main" id="{3003E705-45D4-8BE0-3C8F-0BB5374A7651}"/>
                </a:ext>
              </a:extLst>
            </p:cNvPr>
            <p:cNvSpPr/>
            <p:nvPr/>
          </p:nvSpPr>
          <p:spPr>
            <a:xfrm>
              <a:off x="1498808" y="1602843"/>
              <a:ext cx="433882" cy="216376"/>
            </a:xfrm>
            <a:custGeom>
              <a:avLst/>
              <a:gdLst/>
              <a:ahLst/>
              <a:cxnLst/>
              <a:rect l="l" t="t" r="r" b="b"/>
              <a:pathLst>
                <a:path w="433882" h="216376" extrusionOk="0">
                  <a:moveTo>
                    <a:pt x="0" y="216377"/>
                  </a:moveTo>
                  <a:lnTo>
                    <a:pt x="0" y="107911"/>
                  </a:lnTo>
                  <a:cubicBezTo>
                    <a:pt x="66" y="90850"/>
                    <a:pt x="8114" y="74805"/>
                    <a:pt x="21749" y="64552"/>
                  </a:cubicBezTo>
                  <a:cubicBezTo>
                    <a:pt x="53751" y="41472"/>
                    <a:pt x="89641" y="24329"/>
                    <a:pt x="127706" y="13944"/>
                  </a:cubicBezTo>
                  <a:cubicBezTo>
                    <a:pt x="156519" y="4586"/>
                    <a:pt x="186638" y="-120"/>
                    <a:pt x="216932" y="2"/>
                  </a:cubicBezTo>
                  <a:cubicBezTo>
                    <a:pt x="247158" y="712"/>
                    <a:pt x="277157" y="5401"/>
                    <a:pt x="306159" y="13944"/>
                  </a:cubicBezTo>
                  <a:cubicBezTo>
                    <a:pt x="344797" y="22861"/>
                    <a:pt x="381010" y="40136"/>
                    <a:pt x="412255" y="64552"/>
                  </a:cubicBezTo>
                  <a:cubicBezTo>
                    <a:pt x="426219" y="74513"/>
                    <a:pt x="434317" y="90764"/>
                    <a:pt x="433864" y="107911"/>
                  </a:cubicBezTo>
                  <a:lnTo>
                    <a:pt x="433864" y="21637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" name="Google Shape;262;p6">
              <a:extLst>
                <a:ext uri="{FF2B5EF4-FFF2-40B4-BE49-F238E27FC236}">
                  <a16:creationId xmlns:a16="http://schemas.microsoft.com/office/drawing/2014/main" id="{80FCBA94-D708-4026-2D04-44C235C751A4}"/>
                </a:ext>
              </a:extLst>
            </p:cNvPr>
            <p:cNvSpPr/>
            <p:nvPr/>
          </p:nvSpPr>
          <p:spPr>
            <a:xfrm>
              <a:off x="1607274" y="1356357"/>
              <a:ext cx="216932" cy="216932"/>
            </a:xfrm>
            <a:custGeom>
              <a:avLst/>
              <a:gdLst/>
              <a:ahLst/>
              <a:cxnLst/>
              <a:rect l="l" t="t" r="r" b="b"/>
              <a:pathLst>
                <a:path w="216932" h="216932" extrusionOk="0">
                  <a:moveTo>
                    <a:pt x="216932" y="108466"/>
                  </a:moveTo>
                  <a:cubicBezTo>
                    <a:pt x="216932" y="168370"/>
                    <a:pt x="168370" y="216932"/>
                    <a:pt x="108466" y="216932"/>
                  </a:cubicBezTo>
                  <a:cubicBezTo>
                    <a:pt x="48562" y="216932"/>
                    <a:pt x="0" y="168370"/>
                    <a:pt x="0" y="108466"/>
                  </a:cubicBezTo>
                  <a:cubicBezTo>
                    <a:pt x="0" y="48562"/>
                    <a:pt x="48562" y="0"/>
                    <a:pt x="108466" y="0"/>
                  </a:cubicBezTo>
                  <a:cubicBezTo>
                    <a:pt x="168370" y="0"/>
                    <a:pt x="216932" y="48562"/>
                    <a:pt x="216932" y="10846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" name="Flecha abajo 8">
            <a:extLst>
              <a:ext uri="{FF2B5EF4-FFF2-40B4-BE49-F238E27FC236}">
                <a16:creationId xmlns:a16="http://schemas.microsoft.com/office/drawing/2014/main" id="{4EFA88F2-2CC1-7049-8934-4D3AE52E04A0}"/>
              </a:ext>
            </a:extLst>
          </p:cNvPr>
          <p:cNvSpPr/>
          <p:nvPr/>
        </p:nvSpPr>
        <p:spPr>
          <a:xfrm>
            <a:off x="5790175" y="3212367"/>
            <a:ext cx="611650" cy="511064"/>
          </a:xfrm>
          <a:prstGeom prst="downArrow">
            <a:avLst/>
          </a:prstGeom>
          <a:solidFill>
            <a:srgbClr val="295D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rgbClr val="295D7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0492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Imagen 48">
            <a:extLst>
              <a:ext uri="{FF2B5EF4-FFF2-40B4-BE49-F238E27FC236}">
                <a16:creationId xmlns:a16="http://schemas.microsoft.com/office/drawing/2014/main" id="{DFFB4617-8F49-0B45-973A-9E4D76C7B40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8459928" y="809192"/>
            <a:ext cx="4077306" cy="3614059"/>
          </a:xfrm>
          <a:prstGeom prst="rect">
            <a:avLst/>
          </a:prstGeom>
        </p:spPr>
      </p:pic>
      <p:sp>
        <p:nvSpPr>
          <p:cNvPr id="16" name="Google Shape;116;p4">
            <a:extLst>
              <a:ext uri="{FF2B5EF4-FFF2-40B4-BE49-F238E27FC236}">
                <a16:creationId xmlns:a16="http://schemas.microsoft.com/office/drawing/2014/main" id="{13C432FA-C494-F349-A4DE-324A193D4753}"/>
              </a:ext>
            </a:extLst>
          </p:cNvPr>
          <p:cNvSpPr txBox="1"/>
          <p:nvPr/>
        </p:nvSpPr>
        <p:spPr>
          <a:xfrm>
            <a:off x="924967" y="609158"/>
            <a:ext cx="5905241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sz="2000" b="1" dirty="0">
                <a:solidFill>
                  <a:srgbClr val="5AC7DE"/>
                </a:solidFill>
                <a:latin typeface="Montserrat"/>
                <a:ea typeface="Montserrat"/>
                <a:cs typeface="Montserrat"/>
                <a:sym typeface="Montserrat"/>
              </a:rPr>
              <a:t>MARCO DE GESTIÓN AMBIENTAL Y SOCIAL</a:t>
            </a:r>
            <a:endParaRPr lang="es-PE" sz="2000" b="1" i="0" u="none" strike="noStrike" cap="none" dirty="0">
              <a:solidFill>
                <a:srgbClr val="5AC7DE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2C10D46-D523-CC46-9402-1EC81F44385A}"/>
              </a:ext>
            </a:extLst>
          </p:cNvPr>
          <p:cNvCxnSpPr>
            <a:cxnSpLocks/>
          </p:cNvCxnSpPr>
          <p:nvPr/>
        </p:nvCxnSpPr>
        <p:spPr>
          <a:xfrm>
            <a:off x="1020151" y="1077548"/>
            <a:ext cx="605618" cy="0"/>
          </a:xfrm>
          <a:prstGeom prst="line">
            <a:avLst/>
          </a:prstGeom>
          <a:ln w="38100">
            <a:solidFill>
              <a:srgbClr val="49C5D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59E2A54B-9C46-E144-8BA6-9D57771BF5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8500" y="-5136"/>
            <a:ext cx="6413500" cy="876300"/>
          </a:xfrm>
          <a:prstGeom prst="rect">
            <a:avLst/>
          </a:prstGeom>
        </p:spPr>
      </p:pic>
      <p:grpSp>
        <p:nvGrpSpPr>
          <p:cNvPr id="8" name="Grupo 7">
            <a:extLst>
              <a:ext uri="{FF2B5EF4-FFF2-40B4-BE49-F238E27FC236}">
                <a16:creationId xmlns:a16="http://schemas.microsoft.com/office/drawing/2014/main" id="{7E7E33D4-806F-4B4D-848C-BBFD206678B0}"/>
              </a:ext>
            </a:extLst>
          </p:cNvPr>
          <p:cNvGrpSpPr/>
          <p:nvPr/>
        </p:nvGrpSpPr>
        <p:grpSpPr>
          <a:xfrm>
            <a:off x="1792974" y="1880612"/>
            <a:ext cx="8606052" cy="4475490"/>
            <a:chOff x="1700566" y="1992122"/>
            <a:chExt cx="8606052" cy="4475490"/>
          </a:xfrm>
        </p:grpSpPr>
        <p:sp>
          <p:nvSpPr>
            <p:cNvPr id="4" name="Google Shape;198;p5">
              <a:extLst>
                <a:ext uri="{FF2B5EF4-FFF2-40B4-BE49-F238E27FC236}">
                  <a16:creationId xmlns:a16="http://schemas.microsoft.com/office/drawing/2014/main" id="{15821A5D-125A-4BEC-D08A-A9193207F735}"/>
                </a:ext>
              </a:extLst>
            </p:cNvPr>
            <p:cNvSpPr/>
            <p:nvPr/>
          </p:nvSpPr>
          <p:spPr>
            <a:xfrm>
              <a:off x="1700566" y="1992648"/>
              <a:ext cx="7383817" cy="565703"/>
            </a:xfrm>
            <a:prstGeom prst="roundRect">
              <a:avLst>
                <a:gd name="adj" fmla="val 50000"/>
              </a:avLst>
            </a:prstGeom>
            <a:solidFill>
              <a:srgbClr val="5CA038"/>
            </a:solidFill>
            <a:ln w="19050" cap="flat" cmpd="sng">
              <a:noFill/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1" algn="just">
                <a:lnSpc>
                  <a:spcPct val="90000"/>
                </a:lnSpc>
                <a:buClr>
                  <a:schemeClr val="dk1"/>
                </a:buClr>
                <a:buSzPts val="1600"/>
              </a:pPr>
              <a:r>
                <a:rPr lang="es-PE" sz="1400" dirty="0">
                  <a:solidFill>
                    <a:schemeClr val="bg1"/>
                  </a:solidFill>
                  <a:latin typeface="Montserrat Medium" pitchFamily="2" charset="77"/>
                  <a:ea typeface="Arial"/>
                  <a:cs typeface="Arial"/>
                  <a:sym typeface="Arial"/>
                </a:rPr>
                <a:t>1. (</a:t>
              </a:r>
              <a:r>
                <a:rPr lang="es-PE" sz="1400" b="1" dirty="0">
                  <a:solidFill>
                    <a:schemeClr val="bg1"/>
                  </a:solidFill>
                  <a:latin typeface="Montserrat ExtraBold" pitchFamily="2" charset="77"/>
                  <a:ea typeface="Arial"/>
                  <a:cs typeface="Arial"/>
                  <a:sym typeface="Arial"/>
                </a:rPr>
                <a:t>EAS1</a:t>
              </a:r>
              <a:r>
                <a:rPr lang="es-PE" sz="1400" dirty="0">
                  <a:solidFill>
                    <a:schemeClr val="bg1"/>
                  </a:solidFill>
                  <a:latin typeface="Montserrat Medium" pitchFamily="2" charset="77"/>
                  <a:ea typeface="Arial"/>
                  <a:cs typeface="Arial"/>
                  <a:sym typeface="Arial"/>
                </a:rPr>
                <a:t>): Evaluación y gestión de los riesgos e impactos ambientales </a:t>
              </a:r>
              <a:endParaRPr lang="es-PE" sz="1400" dirty="0">
                <a:solidFill>
                  <a:schemeClr val="bg1"/>
                </a:solidFill>
                <a:latin typeface="Montserrat Medium" pitchFamily="2" charset="77"/>
              </a:endParaRPr>
            </a:p>
          </p:txBody>
        </p:sp>
        <p:sp>
          <p:nvSpPr>
            <p:cNvPr id="10" name="Google Shape;202;p5">
              <a:extLst>
                <a:ext uri="{FF2B5EF4-FFF2-40B4-BE49-F238E27FC236}">
                  <a16:creationId xmlns:a16="http://schemas.microsoft.com/office/drawing/2014/main" id="{7A7847BA-509D-B9F6-D024-34E599D56597}"/>
                </a:ext>
              </a:extLst>
            </p:cNvPr>
            <p:cNvSpPr/>
            <p:nvPr/>
          </p:nvSpPr>
          <p:spPr>
            <a:xfrm>
              <a:off x="1700566" y="2643571"/>
              <a:ext cx="7383817" cy="565703"/>
            </a:xfrm>
            <a:prstGeom prst="roundRect">
              <a:avLst>
                <a:gd name="adj" fmla="val 50000"/>
              </a:avLst>
            </a:prstGeom>
            <a:solidFill>
              <a:srgbClr val="005F2A"/>
            </a:solidFill>
            <a:ln w="19050" cap="flat" cmpd="sng">
              <a:noFill/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1"/>
              <a:r>
                <a:rPr lang="es-PE" sz="1400" dirty="0">
                  <a:solidFill>
                    <a:schemeClr val="bg1"/>
                  </a:solidFill>
                  <a:latin typeface="Montserrat Medium" pitchFamily="2" charset="77"/>
                  <a:ea typeface="Arial"/>
                  <a:cs typeface="Arial"/>
                  <a:sym typeface="Arial"/>
                </a:rPr>
                <a:t>2. (</a:t>
              </a:r>
              <a:r>
                <a:rPr lang="es-PE" sz="1400" b="1" dirty="0">
                  <a:solidFill>
                    <a:schemeClr val="bg1"/>
                  </a:solidFill>
                  <a:latin typeface="Montserrat ExtraBold" pitchFamily="2" charset="77"/>
                  <a:ea typeface="Arial"/>
                  <a:cs typeface="Arial"/>
                  <a:sym typeface="Arial"/>
                </a:rPr>
                <a:t>EAS2</a:t>
              </a:r>
              <a:r>
                <a:rPr lang="es-PE" sz="1400" dirty="0">
                  <a:solidFill>
                    <a:schemeClr val="bg1"/>
                  </a:solidFill>
                  <a:latin typeface="Montserrat Medium" pitchFamily="2" charset="77"/>
                  <a:ea typeface="Arial"/>
                  <a:cs typeface="Arial"/>
                  <a:sym typeface="Arial"/>
                </a:rPr>
                <a:t>): Trabajo y condiciones laborales</a:t>
              </a:r>
              <a:endParaRPr lang="es-PE" sz="1400" dirty="0">
                <a:solidFill>
                  <a:schemeClr val="bg1"/>
                </a:solidFill>
                <a:latin typeface="Montserrat Medium" pitchFamily="2" charset="77"/>
              </a:endParaRPr>
            </a:p>
          </p:txBody>
        </p:sp>
        <p:sp>
          <p:nvSpPr>
            <p:cNvPr id="14" name="Google Shape;206;p5">
              <a:extLst>
                <a:ext uri="{FF2B5EF4-FFF2-40B4-BE49-F238E27FC236}">
                  <a16:creationId xmlns:a16="http://schemas.microsoft.com/office/drawing/2014/main" id="{8E06EA25-4B4A-F3DA-E21A-88A809CB61C8}"/>
                </a:ext>
              </a:extLst>
            </p:cNvPr>
            <p:cNvSpPr/>
            <p:nvPr/>
          </p:nvSpPr>
          <p:spPr>
            <a:xfrm>
              <a:off x="1700566" y="3294494"/>
              <a:ext cx="7383817" cy="565703"/>
            </a:xfrm>
            <a:prstGeom prst="roundRect">
              <a:avLst>
                <a:gd name="adj" fmla="val 50000"/>
              </a:avLst>
            </a:prstGeom>
            <a:solidFill>
              <a:srgbClr val="01A7BA"/>
            </a:solidFill>
            <a:ln w="19050" cap="flat" cmpd="sng">
              <a:noFill/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1"/>
              <a:r>
                <a:rPr lang="es-PE" sz="1400" dirty="0">
                  <a:solidFill>
                    <a:schemeClr val="bg1"/>
                  </a:solidFill>
                  <a:latin typeface="Montserrat Medium" pitchFamily="2" charset="77"/>
                  <a:ea typeface="Arial"/>
                  <a:cs typeface="Arial"/>
                  <a:sym typeface="Arial"/>
                </a:rPr>
                <a:t>3. (</a:t>
              </a:r>
              <a:r>
                <a:rPr lang="es-PE" sz="1400" b="1" dirty="0">
                  <a:solidFill>
                    <a:schemeClr val="bg1"/>
                  </a:solidFill>
                  <a:latin typeface="Montserrat ExtraBold" pitchFamily="2" charset="77"/>
                  <a:ea typeface="Arial"/>
                  <a:cs typeface="Arial"/>
                  <a:sym typeface="Arial"/>
                </a:rPr>
                <a:t>EAS3</a:t>
              </a:r>
              <a:r>
                <a:rPr lang="es-PE" sz="1400" dirty="0">
                  <a:solidFill>
                    <a:schemeClr val="bg1"/>
                  </a:solidFill>
                  <a:latin typeface="Montserrat Medium" pitchFamily="2" charset="77"/>
                  <a:ea typeface="Arial"/>
                  <a:cs typeface="Arial"/>
                  <a:sym typeface="Arial"/>
                </a:rPr>
                <a:t>): Eficiencia en el uso de los recursos y prevención y gestión de la contaminación</a:t>
              </a:r>
            </a:p>
          </p:txBody>
        </p:sp>
        <p:sp>
          <p:nvSpPr>
            <p:cNvPr id="27" name="Google Shape;210;p5">
              <a:extLst>
                <a:ext uri="{FF2B5EF4-FFF2-40B4-BE49-F238E27FC236}">
                  <a16:creationId xmlns:a16="http://schemas.microsoft.com/office/drawing/2014/main" id="{779C591C-DB79-1ECC-E8C6-BF52B1CF92C7}"/>
                </a:ext>
              </a:extLst>
            </p:cNvPr>
            <p:cNvSpPr/>
            <p:nvPr/>
          </p:nvSpPr>
          <p:spPr>
            <a:xfrm>
              <a:off x="1700566" y="3945417"/>
              <a:ext cx="7383817" cy="565703"/>
            </a:xfrm>
            <a:prstGeom prst="roundRect">
              <a:avLst>
                <a:gd name="adj" fmla="val 50000"/>
              </a:avLst>
            </a:prstGeom>
            <a:solidFill>
              <a:srgbClr val="48BB74"/>
            </a:solidFill>
            <a:ln w="19050" cap="flat" cmpd="sng">
              <a:noFill/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1"/>
              <a:r>
                <a:rPr lang="es-PE" sz="1400" dirty="0">
                  <a:solidFill>
                    <a:schemeClr val="bg1"/>
                  </a:solidFill>
                  <a:latin typeface="Montserrat Medium" pitchFamily="2" charset="77"/>
                  <a:ea typeface="Arial"/>
                  <a:cs typeface="Arial"/>
                  <a:sym typeface="Arial"/>
                </a:rPr>
                <a:t>4. (</a:t>
              </a:r>
              <a:r>
                <a:rPr lang="es-PE" sz="1400" b="1" dirty="0">
                  <a:solidFill>
                    <a:schemeClr val="bg1"/>
                  </a:solidFill>
                  <a:latin typeface="Montserrat ExtraBold" pitchFamily="2" charset="77"/>
                  <a:ea typeface="Arial"/>
                  <a:cs typeface="Arial"/>
                  <a:sym typeface="Arial"/>
                </a:rPr>
                <a:t>EAS4</a:t>
              </a:r>
              <a:r>
                <a:rPr lang="es-PE" sz="1400" dirty="0">
                  <a:solidFill>
                    <a:schemeClr val="bg1"/>
                  </a:solidFill>
                  <a:latin typeface="Montserrat Medium" pitchFamily="2" charset="77"/>
                  <a:ea typeface="Arial"/>
                  <a:cs typeface="Arial"/>
                  <a:sym typeface="Arial"/>
                </a:rPr>
                <a:t>): Salud y seguridad de la comunidad</a:t>
              </a:r>
            </a:p>
          </p:txBody>
        </p:sp>
        <p:sp>
          <p:nvSpPr>
            <p:cNvPr id="31" name="Google Shape;214;p5">
              <a:extLst>
                <a:ext uri="{FF2B5EF4-FFF2-40B4-BE49-F238E27FC236}">
                  <a16:creationId xmlns:a16="http://schemas.microsoft.com/office/drawing/2014/main" id="{050D04DF-69D0-E35D-E6B4-8192CD573ADF}"/>
                </a:ext>
              </a:extLst>
            </p:cNvPr>
            <p:cNvSpPr/>
            <p:nvPr/>
          </p:nvSpPr>
          <p:spPr>
            <a:xfrm>
              <a:off x="1700566" y="4596340"/>
              <a:ext cx="7383817" cy="565703"/>
            </a:xfrm>
            <a:prstGeom prst="roundRect">
              <a:avLst>
                <a:gd name="adj" fmla="val 50000"/>
              </a:avLst>
            </a:prstGeom>
            <a:solidFill>
              <a:srgbClr val="003C5B"/>
            </a:solidFill>
            <a:ln w="19050" cap="flat" cmpd="sng">
              <a:noFill/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1"/>
              <a:r>
                <a:rPr lang="es-PE" sz="1400" dirty="0">
                  <a:solidFill>
                    <a:schemeClr val="bg1"/>
                  </a:solidFill>
                  <a:latin typeface="Montserrat Medium" pitchFamily="2" charset="77"/>
                  <a:ea typeface="Arial"/>
                  <a:cs typeface="Arial"/>
                  <a:sym typeface="Arial"/>
                </a:rPr>
                <a:t>5. (</a:t>
              </a:r>
              <a:r>
                <a:rPr lang="es-PE" sz="1400" b="1" dirty="0">
                  <a:solidFill>
                    <a:schemeClr val="bg1"/>
                  </a:solidFill>
                  <a:latin typeface="Montserrat ExtraBold" pitchFamily="2" charset="77"/>
                  <a:ea typeface="Arial"/>
                  <a:cs typeface="Arial"/>
                  <a:sym typeface="Arial"/>
                </a:rPr>
                <a:t>EAS6</a:t>
              </a:r>
              <a:r>
                <a:rPr lang="es-PE" sz="1400" dirty="0">
                  <a:solidFill>
                    <a:schemeClr val="bg1"/>
                  </a:solidFill>
                  <a:latin typeface="Montserrat Medium" pitchFamily="2" charset="77"/>
                  <a:ea typeface="Arial"/>
                  <a:cs typeface="Arial"/>
                  <a:sym typeface="Arial"/>
                </a:rPr>
                <a:t>): Conservación de la Biodiversidad y gestión sostenible de los recursos naturales vivos</a:t>
              </a:r>
            </a:p>
          </p:txBody>
        </p:sp>
        <p:sp>
          <p:nvSpPr>
            <p:cNvPr id="35" name="Google Shape;218;p5">
              <a:extLst>
                <a:ext uri="{FF2B5EF4-FFF2-40B4-BE49-F238E27FC236}">
                  <a16:creationId xmlns:a16="http://schemas.microsoft.com/office/drawing/2014/main" id="{BE087C1F-6DB0-1624-F336-F184386EAA70}"/>
                </a:ext>
              </a:extLst>
            </p:cNvPr>
            <p:cNvSpPr/>
            <p:nvPr/>
          </p:nvSpPr>
          <p:spPr>
            <a:xfrm>
              <a:off x="1700566" y="5247263"/>
              <a:ext cx="7383817" cy="565703"/>
            </a:xfrm>
            <a:prstGeom prst="roundRect">
              <a:avLst>
                <a:gd name="adj" fmla="val 50000"/>
              </a:avLst>
            </a:prstGeom>
            <a:solidFill>
              <a:srgbClr val="146185"/>
            </a:solidFill>
            <a:ln w="19050" cap="flat" cmpd="sng">
              <a:noFill/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1"/>
              <a:r>
                <a:rPr lang="es-PE" sz="1400" dirty="0">
                  <a:solidFill>
                    <a:schemeClr val="bg1"/>
                  </a:solidFill>
                  <a:latin typeface="Montserrat Medium" pitchFamily="2" charset="77"/>
                  <a:ea typeface="Arial"/>
                  <a:cs typeface="Arial"/>
                  <a:sym typeface="Arial"/>
                </a:rPr>
                <a:t>6. (</a:t>
              </a:r>
              <a:r>
                <a:rPr lang="es-PE" sz="1400" b="1" dirty="0">
                  <a:solidFill>
                    <a:schemeClr val="bg1"/>
                  </a:solidFill>
                  <a:latin typeface="Montserrat ExtraBold" pitchFamily="2" charset="77"/>
                  <a:ea typeface="Arial"/>
                  <a:cs typeface="Arial"/>
                  <a:sym typeface="Arial"/>
                </a:rPr>
                <a:t>EAS7</a:t>
              </a:r>
              <a:r>
                <a:rPr lang="es-PE" sz="1400" dirty="0">
                  <a:solidFill>
                    <a:schemeClr val="bg1"/>
                  </a:solidFill>
                  <a:latin typeface="Montserrat Medium" pitchFamily="2" charset="77"/>
                  <a:ea typeface="Arial"/>
                  <a:cs typeface="Arial"/>
                  <a:sym typeface="Arial"/>
                </a:rPr>
                <a:t>): Pueblos indígenas / Comunidades locales tradicionales</a:t>
              </a:r>
            </a:p>
          </p:txBody>
        </p:sp>
        <p:sp>
          <p:nvSpPr>
            <p:cNvPr id="39" name="Google Shape;222;p5">
              <a:extLst>
                <a:ext uri="{FF2B5EF4-FFF2-40B4-BE49-F238E27FC236}">
                  <a16:creationId xmlns:a16="http://schemas.microsoft.com/office/drawing/2014/main" id="{83BEDFED-90EB-0F00-1993-015306A6CAC9}"/>
                </a:ext>
              </a:extLst>
            </p:cNvPr>
            <p:cNvSpPr/>
            <p:nvPr/>
          </p:nvSpPr>
          <p:spPr>
            <a:xfrm>
              <a:off x="1700566" y="5898188"/>
              <a:ext cx="7383817" cy="565703"/>
            </a:xfrm>
            <a:prstGeom prst="roundRect">
              <a:avLst>
                <a:gd name="adj" fmla="val 50000"/>
              </a:avLst>
            </a:prstGeom>
            <a:solidFill>
              <a:srgbClr val="80C893"/>
            </a:solidFill>
            <a:ln w="19050" cap="flat" cmpd="sng">
              <a:noFill/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1"/>
              <a:r>
                <a:rPr lang="es-PE" sz="1400" dirty="0">
                  <a:solidFill>
                    <a:schemeClr val="bg1"/>
                  </a:solidFill>
                  <a:latin typeface="Montserrat Medium" pitchFamily="2" charset="77"/>
                  <a:ea typeface="Arial"/>
                  <a:cs typeface="Arial"/>
                  <a:sym typeface="Arial"/>
                </a:rPr>
                <a:t>7. (EAS 10): Participación de las partes interesadas y Divulgación de la información</a:t>
              </a:r>
            </a:p>
          </p:txBody>
        </p:sp>
        <p:pic>
          <p:nvPicPr>
            <p:cNvPr id="42" name="Google Shape;225;p5" descr="Image">
              <a:extLst>
                <a:ext uri="{FF2B5EF4-FFF2-40B4-BE49-F238E27FC236}">
                  <a16:creationId xmlns:a16="http://schemas.microsoft.com/office/drawing/2014/main" id="{445EAEA0-8FDB-0F12-C423-02A7D3AFD708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9299128" y="1992122"/>
              <a:ext cx="1007490" cy="554895"/>
            </a:xfrm>
            <a:prstGeom prst="rect">
              <a:avLst/>
            </a:prstGeom>
            <a:solidFill>
              <a:srgbClr val="A6C645"/>
            </a:solidFill>
            <a:ln>
              <a:noFill/>
            </a:ln>
          </p:spPr>
        </p:pic>
        <p:pic>
          <p:nvPicPr>
            <p:cNvPr id="43" name="Google Shape;226;p5" descr="Image">
              <a:extLst>
                <a:ext uri="{FF2B5EF4-FFF2-40B4-BE49-F238E27FC236}">
                  <a16:creationId xmlns:a16="http://schemas.microsoft.com/office/drawing/2014/main" id="{F8DE42BD-3320-7D84-C3A0-59B1891E75AC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9299128" y="2643570"/>
              <a:ext cx="1007490" cy="5457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" name="Google Shape;227;p5" descr="Image">
              <a:extLst>
                <a:ext uri="{FF2B5EF4-FFF2-40B4-BE49-F238E27FC236}">
                  <a16:creationId xmlns:a16="http://schemas.microsoft.com/office/drawing/2014/main" id="{B4254025-796E-F01E-294F-CA72BFCB0C2E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9299128" y="3291062"/>
              <a:ext cx="1006960" cy="5557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" name="Google Shape;228;p5" descr="Image">
              <a:extLst>
                <a:ext uri="{FF2B5EF4-FFF2-40B4-BE49-F238E27FC236}">
                  <a16:creationId xmlns:a16="http://schemas.microsoft.com/office/drawing/2014/main" id="{FAFEF837-ECEA-3771-9CD8-55ECA2440836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9299129" y="3951312"/>
              <a:ext cx="1006960" cy="543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" name="Google Shape;229;p5" descr="Image">
              <a:extLst>
                <a:ext uri="{FF2B5EF4-FFF2-40B4-BE49-F238E27FC236}">
                  <a16:creationId xmlns:a16="http://schemas.microsoft.com/office/drawing/2014/main" id="{8D101ACA-B95A-FC4B-62D9-13F5F992CB71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9298598" y="4596340"/>
              <a:ext cx="1007490" cy="5463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" name="Google Shape;230;p5" descr="Image">
              <a:extLst>
                <a:ext uri="{FF2B5EF4-FFF2-40B4-BE49-F238E27FC236}">
                  <a16:creationId xmlns:a16="http://schemas.microsoft.com/office/drawing/2014/main" id="{32FB82F4-F02E-D254-D746-B80D0805479A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9298598" y="5247263"/>
              <a:ext cx="1007490" cy="54741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" name="Google Shape;231;p5" descr="Image">
              <a:extLst>
                <a:ext uri="{FF2B5EF4-FFF2-40B4-BE49-F238E27FC236}">
                  <a16:creationId xmlns:a16="http://schemas.microsoft.com/office/drawing/2014/main" id="{157467BA-FA9B-F112-6B88-A9235E78C91C}"/>
                </a:ext>
              </a:extLst>
            </p:cNvPr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9291384" y="5896516"/>
              <a:ext cx="1014704" cy="57109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" name="CuadroTexto 5">
            <a:extLst>
              <a:ext uri="{FF2B5EF4-FFF2-40B4-BE49-F238E27FC236}">
                <a16:creationId xmlns:a16="http://schemas.microsoft.com/office/drawing/2014/main" id="{8197FC41-398C-984F-9D94-1DA44E2B231F}"/>
              </a:ext>
            </a:extLst>
          </p:cNvPr>
          <p:cNvSpPr txBox="1"/>
          <p:nvPr/>
        </p:nvSpPr>
        <p:spPr>
          <a:xfrm>
            <a:off x="1360569" y="1281723"/>
            <a:ext cx="94708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PE" sz="2400" b="1" dirty="0">
                <a:solidFill>
                  <a:srgbClr val="295D76"/>
                </a:solidFill>
                <a:latin typeface="Montserrat ExtraBold" pitchFamily="2" charset="77"/>
                <a:ea typeface="Arial"/>
                <a:cs typeface="Arial"/>
                <a:sym typeface="Arial"/>
              </a:rPr>
              <a:t>ESTÁNDARES AMBIENTALES Y SOCIALES  - PROYECTO II </a:t>
            </a:r>
            <a:endParaRPr lang="es-PE" sz="2400" b="1" dirty="0">
              <a:solidFill>
                <a:srgbClr val="295D76"/>
              </a:solidFill>
              <a:latin typeface="Montserrat ExtraBol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3336512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16;p4">
            <a:extLst>
              <a:ext uri="{FF2B5EF4-FFF2-40B4-BE49-F238E27FC236}">
                <a16:creationId xmlns:a16="http://schemas.microsoft.com/office/drawing/2014/main" id="{598B3D54-1225-3242-8A82-E0393D4AC785}"/>
              </a:ext>
            </a:extLst>
          </p:cNvPr>
          <p:cNvSpPr txBox="1"/>
          <p:nvPr/>
        </p:nvSpPr>
        <p:spPr>
          <a:xfrm>
            <a:off x="924967" y="664080"/>
            <a:ext cx="7600467" cy="861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sz="3000" b="1" dirty="0">
                <a:solidFill>
                  <a:srgbClr val="5AC7DE"/>
                </a:solidFill>
                <a:latin typeface="Montserrat"/>
                <a:ea typeface="Montserrat"/>
                <a:cs typeface="Montserrat"/>
                <a:sym typeface="Montserrat"/>
              </a:rPr>
              <a:t>IMPACTOS </a:t>
            </a:r>
            <a:r>
              <a:rPr lang="es-PE" sz="2000" b="1" dirty="0">
                <a:solidFill>
                  <a:srgbClr val="5AC7DE"/>
                </a:solidFill>
                <a:latin typeface="Montserrat"/>
                <a:ea typeface="Montserrat"/>
                <a:cs typeface="Montserrat"/>
                <a:sym typeface="Montserrat"/>
              </a:rPr>
              <a:t>ESPERADOS </a:t>
            </a: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sz="2000" b="1" dirty="0">
                <a:solidFill>
                  <a:srgbClr val="5AC7DE"/>
                </a:solidFill>
                <a:latin typeface="Montserrat"/>
                <a:ea typeface="Montserrat"/>
                <a:cs typeface="Montserrat"/>
                <a:sym typeface="Montserrat"/>
              </a:rPr>
              <a:t>EN EL CONCYTEC Y EN PROCIENCIA (COMPONENTE 1)</a:t>
            </a:r>
            <a:endParaRPr lang="es-PE" sz="2000" b="1" i="0" u="none" strike="noStrike" cap="none" dirty="0">
              <a:solidFill>
                <a:srgbClr val="5AC7DE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914EB0B-D0A0-AC45-83F1-738BF0DE6F49}"/>
              </a:ext>
            </a:extLst>
          </p:cNvPr>
          <p:cNvCxnSpPr>
            <a:cxnSpLocks/>
          </p:cNvCxnSpPr>
          <p:nvPr/>
        </p:nvCxnSpPr>
        <p:spPr>
          <a:xfrm>
            <a:off x="977619" y="1632785"/>
            <a:ext cx="605618" cy="0"/>
          </a:xfrm>
          <a:prstGeom prst="line">
            <a:avLst/>
          </a:prstGeom>
          <a:ln w="38100">
            <a:solidFill>
              <a:srgbClr val="49C5D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02B2D010-2C43-4642-AA0C-BC4994C115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8500" y="-5136"/>
            <a:ext cx="6413500" cy="876300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0C45E097-7643-8492-4F3C-795AFF9C6D86}"/>
              </a:ext>
            </a:extLst>
          </p:cNvPr>
          <p:cNvSpPr txBox="1"/>
          <p:nvPr/>
        </p:nvSpPr>
        <p:spPr>
          <a:xfrm>
            <a:off x="924967" y="1846729"/>
            <a:ext cx="10442653" cy="4168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PE" sz="2000" b="1" kern="100" dirty="0">
                <a:solidFill>
                  <a:srgbClr val="59C8DF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Mejoramiento del marco institucional y organizacional del SINACYT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PE" sz="1600" b="1" kern="100" dirty="0">
                <a:solidFill>
                  <a:srgbClr val="A8AC24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Fortalecimiento de capacidades de gestión institucional del CONCYTEC: Transformación Digital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s-PE" sz="1600" kern="100" dirty="0">
                <a:solidFill>
                  <a:srgbClr val="003C5B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Definición del nuevo </a:t>
            </a:r>
            <a:r>
              <a:rPr lang="es-PE" sz="1600" b="1" kern="100" dirty="0">
                <a:solidFill>
                  <a:srgbClr val="003C5B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Plan de Gobierno y Transformación Digital 2024-2026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s-PE" sz="1600" kern="100" dirty="0">
                <a:solidFill>
                  <a:srgbClr val="003C5B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Nuevas funcionalidades de </a:t>
            </a:r>
            <a:r>
              <a:rPr lang="es-PE" sz="1600" b="1" kern="100" dirty="0" err="1">
                <a:solidFill>
                  <a:srgbClr val="003C5B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PerúCRIS</a:t>
            </a:r>
            <a:endParaRPr lang="es-PE" sz="1600" b="1" kern="100" dirty="0">
              <a:solidFill>
                <a:srgbClr val="003C5B"/>
              </a:solidFill>
              <a:effectLst/>
              <a:latin typeface="Montserrat" panose="000005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s-PE" sz="1600" kern="100" dirty="0">
                <a:solidFill>
                  <a:srgbClr val="003C5B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Plataforma de gestión de </a:t>
            </a:r>
            <a:r>
              <a:rPr lang="es-PE" sz="1600" b="1" kern="100" dirty="0">
                <a:solidFill>
                  <a:srgbClr val="003C5B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fondos concursables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s-PE" sz="1600" kern="100" dirty="0">
                <a:solidFill>
                  <a:srgbClr val="003C5B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Marco de </a:t>
            </a:r>
            <a:r>
              <a:rPr lang="es-PE" sz="1600" b="1" kern="100" dirty="0">
                <a:solidFill>
                  <a:srgbClr val="003C5B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gobernanza de datos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s-PE" sz="1600" kern="100" dirty="0">
                <a:solidFill>
                  <a:srgbClr val="003C5B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Impulso a la </a:t>
            </a:r>
            <a:r>
              <a:rPr lang="es-PE" sz="1600" b="1" kern="100" dirty="0">
                <a:solidFill>
                  <a:srgbClr val="003C5B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Red Nacional de Investigación y Educación 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s-PE" sz="1600" kern="100" dirty="0">
                <a:solidFill>
                  <a:srgbClr val="003C5B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Implementación de recomendaciones de </a:t>
            </a:r>
            <a:r>
              <a:rPr lang="es-PE" sz="1600" b="1" kern="100" dirty="0">
                <a:solidFill>
                  <a:srgbClr val="003C5B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ciencia abierta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s-PE" sz="1600" kern="100" dirty="0">
                <a:solidFill>
                  <a:srgbClr val="003C5B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Mejora de los servicios digitales al ciudadano </a:t>
            </a:r>
            <a:r>
              <a:rPr lang="es-PE" sz="1600" b="1" kern="100" dirty="0">
                <a:solidFill>
                  <a:srgbClr val="003C5B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s-PE" sz="1600" b="1" kern="100" dirty="0" err="1">
                <a:solidFill>
                  <a:srgbClr val="003C5B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Renacyt</a:t>
            </a:r>
            <a:r>
              <a:rPr lang="es-PE" sz="1600" b="1" kern="100" dirty="0">
                <a:solidFill>
                  <a:srgbClr val="003C5B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Alicia, Biblioteca Virtual, Beneficios Tributarios, Clubes de Ciencia, CTI Vitae, Libro de Reclamaciones)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s-PE" sz="1600" kern="100" dirty="0">
                <a:solidFill>
                  <a:srgbClr val="003C5B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Mejora del </a:t>
            </a:r>
            <a:r>
              <a:rPr lang="es-PE" sz="1600" b="1" kern="100" dirty="0">
                <a:solidFill>
                  <a:srgbClr val="003C5B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sistema de gestión documental</a:t>
            </a:r>
            <a:r>
              <a:rPr lang="es-PE" sz="1600" kern="100" dirty="0">
                <a:solidFill>
                  <a:srgbClr val="003C5B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de la </a:t>
            </a:r>
            <a:r>
              <a:rPr lang="es-PE" sz="1600" b="1" kern="100" dirty="0">
                <a:solidFill>
                  <a:srgbClr val="003C5B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mesa de ayuda</a:t>
            </a:r>
            <a:r>
              <a:rPr lang="es-PE" sz="1600" kern="100" dirty="0">
                <a:solidFill>
                  <a:srgbClr val="003C5B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unificada, de mecanismos de confianza digital, digitalización de procesos institucionales, fortalecimiento de competencias digitales de los servidores y usuarios de los servicios y mejora de la infraestructura tecnológica</a:t>
            </a:r>
          </a:p>
          <a:p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20374601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redondeado 8">
            <a:extLst>
              <a:ext uri="{FF2B5EF4-FFF2-40B4-BE49-F238E27FC236}">
                <a16:creationId xmlns:a16="http://schemas.microsoft.com/office/drawing/2014/main" id="{F6F6AD78-1FB9-4747-9A37-F685A779FCEB}"/>
              </a:ext>
            </a:extLst>
          </p:cNvPr>
          <p:cNvSpPr/>
          <p:nvPr/>
        </p:nvSpPr>
        <p:spPr>
          <a:xfrm>
            <a:off x="3966453" y="3443592"/>
            <a:ext cx="4259094" cy="1128408"/>
          </a:xfrm>
          <a:prstGeom prst="roundRect">
            <a:avLst>
              <a:gd name="adj" fmla="val 50000"/>
            </a:avLst>
          </a:prstGeom>
          <a:solidFill>
            <a:srgbClr val="003C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4" name="Rectángulo redondeado 3">
            <a:extLst>
              <a:ext uri="{FF2B5EF4-FFF2-40B4-BE49-F238E27FC236}">
                <a16:creationId xmlns:a16="http://schemas.microsoft.com/office/drawing/2014/main" id="{92FFB333-E985-F543-B51B-23C024BEB72C}"/>
              </a:ext>
            </a:extLst>
          </p:cNvPr>
          <p:cNvSpPr/>
          <p:nvPr/>
        </p:nvSpPr>
        <p:spPr>
          <a:xfrm>
            <a:off x="3240932" y="2013626"/>
            <a:ext cx="5710136" cy="1128408"/>
          </a:xfrm>
          <a:prstGeom prst="roundRect">
            <a:avLst>
              <a:gd name="adj" fmla="val 50000"/>
            </a:avLst>
          </a:prstGeom>
          <a:solidFill>
            <a:srgbClr val="59C8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7" name="Google Shape;116;p4">
            <a:extLst>
              <a:ext uri="{FF2B5EF4-FFF2-40B4-BE49-F238E27FC236}">
                <a16:creationId xmlns:a16="http://schemas.microsoft.com/office/drawing/2014/main" id="{598B3D54-1225-3242-8A82-E0393D4AC785}"/>
              </a:ext>
            </a:extLst>
          </p:cNvPr>
          <p:cNvSpPr txBox="1"/>
          <p:nvPr/>
        </p:nvSpPr>
        <p:spPr>
          <a:xfrm>
            <a:off x="924967" y="691974"/>
            <a:ext cx="7600467" cy="861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sz="3000" b="1" dirty="0">
                <a:solidFill>
                  <a:srgbClr val="5AC7DE"/>
                </a:solidFill>
                <a:latin typeface="Montserrat"/>
                <a:ea typeface="Montserrat"/>
                <a:cs typeface="Montserrat"/>
                <a:sym typeface="Montserrat"/>
              </a:rPr>
              <a:t>APORTES </a:t>
            </a:r>
            <a:r>
              <a:rPr lang="es-PE" sz="2000" b="1" dirty="0">
                <a:solidFill>
                  <a:srgbClr val="5AC7DE"/>
                </a:solidFill>
                <a:latin typeface="Montserrat"/>
                <a:ea typeface="Montserrat"/>
                <a:cs typeface="Montserrat"/>
                <a:sym typeface="Montserrat"/>
              </a:rPr>
              <a:t>ESPERADOS </a:t>
            </a: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sz="2000" b="1" dirty="0">
                <a:solidFill>
                  <a:srgbClr val="5AC7DE"/>
                </a:solidFill>
                <a:latin typeface="Montserrat"/>
                <a:ea typeface="Montserrat"/>
                <a:cs typeface="Montserrat"/>
                <a:sym typeface="Montserrat"/>
              </a:rPr>
              <a:t>DEL CONCYTEC Y PROCIENCIA</a:t>
            </a:r>
            <a:endParaRPr lang="es-PE" sz="2000" b="1" i="0" u="none" strike="noStrike" cap="none" dirty="0">
              <a:solidFill>
                <a:srgbClr val="5AC7DE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914EB0B-D0A0-AC45-83F1-738BF0DE6F49}"/>
              </a:ext>
            </a:extLst>
          </p:cNvPr>
          <p:cNvCxnSpPr>
            <a:cxnSpLocks/>
          </p:cNvCxnSpPr>
          <p:nvPr/>
        </p:nvCxnSpPr>
        <p:spPr>
          <a:xfrm>
            <a:off x="977619" y="1632785"/>
            <a:ext cx="605618" cy="0"/>
          </a:xfrm>
          <a:prstGeom prst="line">
            <a:avLst/>
          </a:prstGeom>
          <a:ln w="38100">
            <a:solidFill>
              <a:srgbClr val="49C5D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02B2D010-2C43-4642-AA0C-BC4994C115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8500" y="-5136"/>
            <a:ext cx="6413500" cy="876300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0C45E097-7643-8492-4F3C-795AFF9C6D86}"/>
              </a:ext>
            </a:extLst>
          </p:cNvPr>
          <p:cNvSpPr txBox="1"/>
          <p:nvPr/>
        </p:nvSpPr>
        <p:spPr>
          <a:xfrm>
            <a:off x="2090631" y="4901213"/>
            <a:ext cx="8010738" cy="1133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PE" sz="1600" b="1" kern="100" dirty="0">
                <a:solidFill>
                  <a:srgbClr val="003C5B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Los invitamos a </a:t>
            </a:r>
            <a:r>
              <a:rPr lang="es-ES" sz="1600" b="1" kern="100" dirty="0">
                <a:solidFill>
                  <a:srgbClr val="003C5B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unir fuerzas y trabajar de la mano en este proyecto que es también suyo, contribuyendo y sintiendo cómo nuestras acciones transforman vidas y construyen un futuro próspero desde la ciencia, tecnología e innovación.</a:t>
            </a:r>
            <a:endParaRPr lang="es-PE" b="1" dirty="0">
              <a:solidFill>
                <a:srgbClr val="003C5B"/>
              </a:solidFill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53977153-9F61-D341-A6AC-A4B037CF3D74}"/>
              </a:ext>
            </a:extLst>
          </p:cNvPr>
          <p:cNvSpPr txBox="1"/>
          <p:nvPr/>
        </p:nvSpPr>
        <p:spPr>
          <a:xfrm>
            <a:off x="3602204" y="2111532"/>
            <a:ext cx="49875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b="1" kern="100" dirty="0">
                <a:solidFill>
                  <a:srgbClr val="003C5B"/>
                </a:solidFill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Concytec:</a:t>
            </a:r>
          </a:p>
          <a:p>
            <a:pPr algn="ctr"/>
            <a:r>
              <a:rPr lang="es-PE" b="1" kern="100" dirty="0">
                <a:solidFill>
                  <a:srgbClr val="003C5B"/>
                </a:solidFill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Aporta criterios técnicos para orientar las intervenciones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01261E9-45B5-0947-8B56-0398FCBD9333}"/>
              </a:ext>
            </a:extLst>
          </p:cNvPr>
          <p:cNvSpPr txBox="1"/>
          <p:nvPr/>
        </p:nvSpPr>
        <p:spPr>
          <a:xfrm>
            <a:off x="4424058" y="3546131"/>
            <a:ext cx="33438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b="1" kern="100" dirty="0">
                <a:solidFill>
                  <a:schemeClr val="bg1"/>
                </a:solidFill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ProCiencia: </a:t>
            </a:r>
          </a:p>
          <a:p>
            <a:pPr algn="ctr"/>
            <a:r>
              <a:rPr lang="es-PE" b="1" kern="100" dirty="0">
                <a:solidFill>
                  <a:schemeClr val="bg1"/>
                </a:solidFill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Lidera la operativización del proyecto</a:t>
            </a:r>
            <a:endParaRPr lang="es-P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5100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4"/>
          <p:cNvSpPr txBox="1">
            <a:spLocks noGrp="1"/>
          </p:cNvSpPr>
          <p:nvPr>
            <p:ph type="title"/>
          </p:nvPr>
        </p:nvSpPr>
        <p:spPr>
          <a:xfrm>
            <a:off x="721818" y="365125"/>
            <a:ext cx="6053055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AC7DE"/>
              </a:buClr>
              <a:buSzPts val="3000"/>
              <a:buFont typeface="Montserrat"/>
              <a:buNone/>
            </a:pPr>
            <a:r>
              <a:rPr lang="es-ES" dirty="0"/>
              <a:t>EQUIPO CLAVE</a:t>
            </a:r>
            <a:br>
              <a:rPr lang="es-ES" dirty="0"/>
            </a:br>
            <a:r>
              <a:rPr lang="es-ES" dirty="0"/>
              <a:t>COORDINACIÓN DEL PROYECTO</a:t>
            </a:r>
          </a:p>
        </p:txBody>
      </p:sp>
      <p:sp>
        <p:nvSpPr>
          <p:cNvPr id="257" name="Google Shape;257;p14"/>
          <p:cNvSpPr txBox="1"/>
          <p:nvPr/>
        </p:nvSpPr>
        <p:spPr>
          <a:xfrm>
            <a:off x="4378651" y="1362133"/>
            <a:ext cx="1717349" cy="720000"/>
          </a:xfrm>
          <a:prstGeom prst="rect">
            <a:avLst/>
          </a:prstGeom>
          <a:solidFill>
            <a:srgbClr val="4EC6DF"/>
          </a:solidFill>
          <a:ln>
            <a:noFill/>
          </a:ln>
        </p:spPr>
        <p:txBody>
          <a:bodyPr spcFirstLastPara="1" wrap="square" lIns="7600" tIns="7600" rIns="7600" bIns="76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</a:pPr>
            <a:r>
              <a:rPr lang="es-PE" sz="1200" dirty="0">
                <a:solidFill>
                  <a:schemeClr val="lt1"/>
                </a:solidFill>
                <a:latin typeface="Montserrat" panose="00000500000000000000" pitchFamily="2" charset="0"/>
                <a:ea typeface="Calibri"/>
                <a:cs typeface="Calibri"/>
                <a:sym typeface="Calibri"/>
              </a:rPr>
              <a:t>Juan Rodríguez</a:t>
            </a:r>
            <a:endParaRPr dirty="0">
              <a:latin typeface="Montserrat" panose="00000500000000000000" pitchFamily="2" charset="0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</a:pPr>
            <a:r>
              <a:rPr lang="es-PE" sz="1200" dirty="0">
                <a:solidFill>
                  <a:schemeClr val="lt1"/>
                </a:solidFill>
                <a:latin typeface="Montserrat" panose="00000500000000000000" pitchFamily="2" charset="0"/>
                <a:ea typeface="Calibri"/>
                <a:cs typeface="Calibri"/>
                <a:sym typeface="Calibri"/>
              </a:rPr>
              <a:t>Coordinador General del Proyecto</a:t>
            </a:r>
            <a:endParaRPr dirty="0">
              <a:latin typeface="Montserrat" panose="00000500000000000000" pitchFamily="2" charset="0"/>
            </a:endParaRPr>
          </a:p>
        </p:txBody>
      </p:sp>
      <p:sp>
        <p:nvSpPr>
          <p:cNvPr id="258" name="Google Shape;258;p14"/>
          <p:cNvSpPr txBox="1"/>
          <p:nvPr/>
        </p:nvSpPr>
        <p:spPr>
          <a:xfrm>
            <a:off x="4378650" y="2465494"/>
            <a:ext cx="1717349" cy="720000"/>
          </a:xfrm>
          <a:prstGeom prst="rect">
            <a:avLst/>
          </a:prstGeom>
          <a:solidFill>
            <a:srgbClr val="105570"/>
          </a:solidFill>
          <a:ln>
            <a:noFill/>
          </a:ln>
        </p:spPr>
        <p:txBody>
          <a:bodyPr spcFirstLastPara="1" wrap="square" lIns="7600" tIns="7600" rIns="7600" bIns="76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</a:pPr>
            <a:r>
              <a:rPr lang="es-PE" sz="1200" dirty="0">
                <a:solidFill>
                  <a:schemeClr val="lt1"/>
                </a:solidFill>
                <a:latin typeface="Montserrat" panose="00000500000000000000" pitchFamily="2" charset="0"/>
                <a:ea typeface="Calibri"/>
                <a:cs typeface="Calibri"/>
                <a:sym typeface="Calibri"/>
              </a:rPr>
              <a:t>Jubalt Álvarez</a:t>
            </a:r>
            <a:endParaRPr dirty="0">
              <a:latin typeface="Montserrat" panose="00000500000000000000" pitchFamily="2" charset="0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</a:pPr>
            <a:r>
              <a:rPr lang="es-PE" sz="1200" dirty="0">
                <a:solidFill>
                  <a:schemeClr val="lt1"/>
                </a:solidFill>
                <a:latin typeface="Montserrat" panose="00000500000000000000" pitchFamily="2" charset="0"/>
                <a:ea typeface="Calibri"/>
                <a:cs typeface="Calibri"/>
                <a:sym typeface="Calibri"/>
              </a:rPr>
              <a:t>Coordinador Adjunto del Proyecto</a:t>
            </a:r>
            <a:endParaRPr dirty="0">
              <a:latin typeface="Montserrat" panose="00000500000000000000" pitchFamily="2" charset="0"/>
            </a:endParaRPr>
          </a:p>
        </p:txBody>
      </p:sp>
      <p:sp>
        <p:nvSpPr>
          <p:cNvPr id="259" name="Google Shape;259;p14"/>
          <p:cNvSpPr txBox="1"/>
          <p:nvPr/>
        </p:nvSpPr>
        <p:spPr>
          <a:xfrm>
            <a:off x="5564059" y="3341641"/>
            <a:ext cx="1717349" cy="720000"/>
          </a:xfrm>
          <a:prstGeom prst="rect">
            <a:avLst/>
          </a:prstGeom>
          <a:solidFill>
            <a:srgbClr val="105570"/>
          </a:solidFill>
          <a:ln>
            <a:noFill/>
          </a:ln>
        </p:spPr>
        <p:txBody>
          <a:bodyPr spcFirstLastPara="1" wrap="square" lIns="7600" tIns="7600" rIns="7600" bIns="76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</a:pPr>
            <a:r>
              <a:rPr lang="es-PE" sz="1200">
                <a:solidFill>
                  <a:schemeClr val="lt1"/>
                </a:solidFill>
                <a:latin typeface="Montserrat" panose="00000500000000000000" pitchFamily="2" charset="0"/>
                <a:ea typeface="Calibri"/>
                <a:cs typeface="Calibri"/>
                <a:sym typeface="Calibri"/>
              </a:rPr>
              <a:t>Ennio Fermi</a:t>
            </a:r>
            <a:endParaRPr>
              <a:latin typeface="Montserrat" panose="00000500000000000000" pitchFamily="2" charset="0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</a:pPr>
            <a:r>
              <a:rPr lang="es-PE" sz="1200">
                <a:solidFill>
                  <a:schemeClr val="lt1"/>
                </a:solidFill>
                <a:latin typeface="Montserrat" panose="00000500000000000000" pitchFamily="2" charset="0"/>
                <a:ea typeface="Calibri"/>
                <a:cs typeface="Calibri"/>
                <a:sym typeface="Calibri"/>
              </a:rPr>
              <a:t>Coordinador de Seguimiento y Monitoreo</a:t>
            </a:r>
            <a:endParaRPr>
              <a:latin typeface="Montserrat" panose="00000500000000000000" pitchFamily="2" charset="0"/>
            </a:endParaRPr>
          </a:p>
        </p:txBody>
      </p:sp>
      <p:cxnSp>
        <p:nvCxnSpPr>
          <p:cNvPr id="260" name="Google Shape;260;p14"/>
          <p:cNvCxnSpPr>
            <a:stCxn id="257" idx="2"/>
            <a:endCxn id="258" idx="0"/>
          </p:cNvCxnSpPr>
          <p:nvPr/>
        </p:nvCxnSpPr>
        <p:spPr>
          <a:xfrm rot="-5400000" flipH="1">
            <a:off x="5045926" y="2273533"/>
            <a:ext cx="383400" cy="6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61" name="Google Shape;261;p14"/>
          <p:cNvSpPr txBox="1"/>
          <p:nvPr/>
        </p:nvSpPr>
        <p:spPr>
          <a:xfrm>
            <a:off x="1435714" y="3992958"/>
            <a:ext cx="1717349" cy="720000"/>
          </a:xfrm>
          <a:prstGeom prst="rect">
            <a:avLst/>
          </a:prstGeom>
          <a:solidFill>
            <a:srgbClr val="105570"/>
          </a:solidFill>
          <a:ln>
            <a:noFill/>
          </a:ln>
        </p:spPr>
        <p:txBody>
          <a:bodyPr spcFirstLastPara="1" wrap="square" lIns="7600" tIns="7600" rIns="7600" bIns="76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</a:pPr>
            <a:r>
              <a:rPr lang="es-PE" sz="1200">
                <a:solidFill>
                  <a:schemeClr val="lt1"/>
                </a:solidFill>
                <a:latin typeface="Montserrat" panose="00000500000000000000" pitchFamily="2" charset="0"/>
                <a:ea typeface="Calibri"/>
                <a:cs typeface="Calibri"/>
                <a:sym typeface="Calibri"/>
              </a:rPr>
              <a:t>Luis Galván</a:t>
            </a:r>
            <a:endParaRPr>
              <a:latin typeface="Montserrat" panose="00000500000000000000" pitchFamily="2" charset="0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</a:pPr>
            <a:r>
              <a:rPr lang="es-PE" sz="1200">
                <a:solidFill>
                  <a:schemeClr val="lt1"/>
                </a:solidFill>
                <a:latin typeface="Montserrat" panose="00000500000000000000" pitchFamily="2" charset="0"/>
                <a:ea typeface="Calibri"/>
                <a:cs typeface="Calibri"/>
                <a:sym typeface="Calibri"/>
              </a:rPr>
              <a:t>Especialista  Socioambiental</a:t>
            </a:r>
            <a:endParaRPr>
              <a:latin typeface="Montserrat" panose="00000500000000000000" pitchFamily="2" charset="0"/>
            </a:endParaRPr>
          </a:p>
        </p:txBody>
      </p:sp>
      <p:sp>
        <p:nvSpPr>
          <p:cNvPr id="262" name="Google Shape;262;p14"/>
          <p:cNvSpPr txBox="1"/>
          <p:nvPr/>
        </p:nvSpPr>
        <p:spPr>
          <a:xfrm>
            <a:off x="3288454" y="3990981"/>
            <a:ext cx="1717349" cy="720000"/>
          </a:xfrm>
          <a:prstGeom prst="rect">
            <a:avLst/>
          </a:prstGeom>
          <a:solidFill>
            <a:srgbClr val="105570"/>
          </a:solidFill>
          <a:ln>
            <a:noFill/>
          </a:ln>
        </p:spPr>
        <p:txBody>
          <a:bodyPr spcFirstLastPara="1" wrap="square" lIns="7600" tIns="7600" rIns="7600" bIns="76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</a:pPr>
            <a:r>
              <a:rPr lang="es-PE" sz="1200">
                <a:solidFill>
                  <a:schemeClr val="lt1"/>
                </a:solidFill>
                <a:latin typeface="Montserrat" panose="00000500000000000000" pitchFamily="2" charset="0"/>
                <a:ea typeface="Calibri"/>
                <a:cs typeface="Calibri"/>
                <a:sym typeface="Calibri"/>
              </a:rPr>
              <a:t>Hans Huerto</a:t>
            </a:r>
            <a:endParaRPr>
              <a:latin typeface="Montserrat" panose="00000500000000000000" pitchFamily="2" charset="0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</a:pPr>
            <a:r>
              <a:rPr lang="es-PE" sz="1200">
                <a:solidFill>
                  <a:schemeClr val="lt1"/>
                </a:solidFill>
                <a:latin typeface="Montserrat" panose="00000500000000000000" pitchFamily="2" charset="0"/>
                <a:ea typeface="Calibri"/>
                <a:cs typeface="Calibri"/>
                <a:sym typeface="Calibri"/>
              </a:rPr>
              <a:t>Especialista en Comunicaciones</a:t>
            </a:r>
            <a:endParaRPr>
              <a:latin typeface="Montserrat" panose="00000500000000000000" pitchFamily="2" charset="0"/>
            </a:endParaRPr>
          </a:p>
        </p:txBody>
      </p:sp>
      <p:sp>
        <p:nvSpPr>
          <p:cNvPr id="263" name="Google Shape;263;p14"/>
          <p:cNvSpPr txBox="1"/>
          <p:nvPr/>
        </p:nvSpPr>
        <p:spPr>
          <a:xfrm>
            <a:off x="624143" y="5014034"/>
            <a:ext cx="1717349" cy="720000"/>
          </a:xfrm>
          <a:prstGeom prst="rect">
            <a:avLst/>
          </a:prstGeom>
          <a:solidFill>
            <a:srgbClr val="105570"/>
          </a:solidFill>
          <a:ln>
            <a:noFill/>
          </a:ln>
        </p:spPr>
        <p:txBody>
          <a:bodyPr spcFirstLastPara="1" wrap="square" lIns="7600" tIns="7600" rIns="7600" bIns="76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</a:pPr>
            <a:r>
              <a:rPr lang="es-PE" sz="1200" dirty="0" smtClean="0">
                <a:solidFill>
                  <a:schemeClr val="lt1"/>
                </a:solidFill>
                <a:latin typeface="Montserrat" panose="00000500000000000000" pitchFamily="2" charset="0"/>
                <a:ea typeface="Calibri"/>
                <a:cs typeface="Calibri"/>
                <a:sym typeface="Calibri"/>
              </a:rPr>
              <a:t>Especialista </a:t>
            </a:r>
            <a:r>
              <a:rPr lang="es-PE" sz="1200" dirty="0">
                <a:solidFill>
                  <a:schemeClr val="lt1"/>
                </a:solidFill>
                <a:latin typeface="Montserrat" panose="00000500000000000000" pitchFamily="2" charset="0"/>
                <a:ea typeface="Calibri"/>
                <a:cs typeface="Calibri"/>
                <a:sym typeface="Calibri"/>
              </a:rPr>
              <a:t>Legal</a:t>
            </a:r>
            <a:endParaRPr sz="1200" dirty="0">
              <a:solidFill>
                <a:schemeClr val="lt1"/>
              </a:solidFill>
              <a:latin typeface="Montserrat" panose="00000500000000000000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264" name="Google Shape;264;p14"/>
          <p:cNvSpPr txBox="1"/>
          <p:nvPr/>
        </p:nvSpPr>
        <p:spPr>
          <a:xfrm>
            <a:off x="2493892" y="5014034"/>
            <a:ext cx="1717349" cy="720000"/>
          </a:xfrm>
          <a:prstGeom prst="rect">
            <a:avLst/>
          </a:prstGeom>
          <a:solidFill>
            <a:srgbClr val="105570"/>
          </a:solidFill>
          <a:ln>
            <a:noFill/>
          </a:ln>
        </p:spPr>
        <p:txBody>
          <a:bodyPr spcFirstLastPara="1" wrap="square" lIns="7600" tIns="7600" rIns="7600" bIns="76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</a:pPr>
            <a:r>
              <a:rPr lang="es-PE" sz="1200">
                <a:solidFill>
                  <a:schemeClr val="lt1"/>
                </a:solidFill>
                <a:latin typeface="Montserrat" panose="00000500000000000000" pitchFamily="2" charset="0"/>
                <a:ea typeface="Calibri"/>
                <a:cs typeface="Calibri"/>
                <a:sym typeface="Calibri"/>
              </a:rPr>
              <a:t>Luz Cayetano</a:t>
            </a:r>
            <a:endParaRPr>
              <a:latin typeface="Montserrat" panose="00000500000000000000" pitchFamily="2" charset="0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</a:pPr>
            <a:r>
              <a:rPr lang="es-PE" sz="1200">
                <a:solidFill>
                  <a:schemeClr val="lt1"/>
                </a:solidFill>
                <a:latin typeface="Montserrat" panose="00000500000000000000" pitchFamily="2" charset="0"/>
                <a:ea typeface="Calibri"/>
                <a:cs typeface="Calibri"/>
                <a:sym typeface="Calibri"/>
              </a:rPr>
              <a:t>Especialista de Planificación y Presupuesto</a:t>
            </a:r>
            <a:endParaRPr sz="1200">
              <a:solidFill>
                <a:schemeClr val="lt1"/>
              </a:solidFill>
              <a:latin typeface="Montserrat" panose="00000500000000000000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265" name="Google Shape;265;p14"/>
          <p:cNvSpPr txBox="1"/>
          <p:nvPr/>
        </p:nvSpPr>
        <p:spPr>
          <a:xfrm>
            <a:off x="4378726" y="5014034"/>
            <a:ext cx="1717349" cy="720000"/>
          </a:xfrm>
          <a:prstGeom prst="rect">
            <a:avLst/>
          </a:prstGeom>
          <a:solidFill>
            <a:srgbClr val="105570"/>
          </a:solidFill>
          <a:ln>
            <a:noFill/>
          </a:ln>
        </p:spPr>
        <p:txBody>
          <a:bodyPr spcFirstLastPara="1" wrap="square" lIns="7600" tIns="7600" rIns="7600" bIns="76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</a:pPr>
            <a:r>
              <a:rPr lang="es-PE" sz="1200">
                <a:solidFill>
                  <a:schemeClr val="lt1"/>
                </a:solidFill>
                <a:latin typeface="Montserrat" panose="00000500000000000000" pitchFamily="2" charset="0"/>
                <a:ea typeface="Calibri"/>
                <a:cs typeface="Calibri"/>
                <a:sym typeface="Calibri"/>
              </a:rPr>
              <a:t>OPEN</a:t>
            </a:r>
            <a:endParaRPr>
              <a:latin typeface="Montserrat" panose="00000500000000000000" pitchFamily="2" charset="0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</a:pPr>
            <a:r>
              <a:rPr lang="es-PE" sz="1200">
                <a:solidFill>
                  <a:schemeClr val="lt1"/>
                </a:solidFill>
                <a:latin typeface="Montserrat" panose="00000500000000000000" pitchFamily="2" charset="0"/>
                <a:ea typeface="Calibri"/>
                <a:cs typeface="Calibri"/>
                <a:sym typeface="Calibri"/>
              </a:rPr>
              <a:t>Especialista en Seguimiento y Monitoreo</a:t>
            </a:r>
            <a:endParaRPr sz="1200">
              <a:solidFill>
                <a:schemeClr val="lt1"/>
              </a:solidFill>
              <a:latin typeface="Montserrat" panose="00000500000000000000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266" name="Google Shape;266;p14"/>
          <p:cNvSpPr txBox="1"/>
          <p:nvPr/>
        </p:nvSpPr>
        <p:spPr>
          <a:xfrm>
            <a:off x="6195827" y="5014034"/>
            <a:ext cx="1717349" cy="720000"/>
          </a:xfrm>
          <a:prstGeom prst="rect">
            <a:avLst/>
          </a:prstGeom>
          <a:solidFill>
            <a:srgbClr val="105570"/>
          </a:solidFill>
          <a:ln>
            <a:noFill/>
          </a:ln>
        </p:spPr>
        <p:txBody>
          <a:bodyPr spcFirstLastPara="1" wrap="square" lIns="7600" tIns="7600" rIns="7600" bIns="76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</a:pPr>
            <a:r>
              <a:rPr lang="es-PE" sz="1200">
                <a:solidFill>
                  <a:schemeClr val="lt1"/>
                </a:solidFill>
                <a:latin typeface="Montserrat" panose="00000500000000000000" pitchFamily="2" charset="0"/>
                <a:ea typeface="Calibri"/>
                <a:cs typeface="Calibri"/>
                <a:sym typeface="Calibri"/>
              </a:rPr>
              <a:t>Mónica Toro</a:t>
            </a:r>
            <a:endParaRPr>
              <a:latin typeface="Montserrat" panose="00000500000000000000" pitchFamily="2" charset="0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</a:pPr>
            <a:r>
              <a:rPr lang="es-PE" sz="1200">
                <a:solidFill>
                  <a:schemeClr val="lt1"/>
                </a:solidFill>
                <a:latin typeface="Montserrat" panose="00000500000000000000" pitchFamily="2" charset="0"/>
                <a:ea typeface="Calibri"/>
                <a:cs typeface="Calibri"/>
                <a:sym typeface="Calibri"/>
              </a:rPr>
              <a:t>Especialista de Adquisiciones</a:t>
            </a:r>
            <a:endParaRPr sz="1200">
              <a:solidFill>
                <a:schemeClr val="lt1"/>
              </a:solidFill>
              <a:latin typeface="Montserrat" panose="00000500000000000000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267" name="Google Shape;267;p14"/>
          <p:cNvSpPr txBox="1"/>
          <p:nvPr/>
        </p:nvSpPr>
        <p:spPr>
          <a:xfrm>
            <a:off x="6200137" y="6006021"/>
            <a:ext cx="1717349" cy="720000"/>
          </a:xfrm>
          <a:prstGeom prst="rect">
            <a:avLst/>
          </a:prstGeom>
          <a:solidFill>
            <a:srgbClr val="105570"/>
          </a:solidFill>
          <a:ln>
            <a:noFill/>
          </a:ln>
        </p:spPr>
        <p:txBody>
          <a:bodyPr spcFirstLastPara="1" wrap="square" lIns="7600" tIns="7600" rIns="7600" bIns="76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</a:pPr>
            <a:r>
              <a:rPr lang="es-PE" sz="1200">
                <a:solidFill>
                  <a:schemeClr val="lt1"/>
                </a:solidFill>
                <a:latin typeface="Montserrat" panose="00000500000000000000" pitchFamily="2" charset="0"/>
                <a:ea typeface="Calibri"/>
                <a:cs typeface="Calibri"/>
                <a:sym typeface="Calibri"/>
              </a:rPr>
              <a:t>OPEN</a:t>
            </a:r>
            <a:endParaRPr>
              <a:latin typeface="Montserrat" panose="00000500000000000000" pitchFamily="2" charset="0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</a:pPr>
            <a:r>
              <a:rPr lang="es-PE" sz="1200">
                <a:solidFill>
                  <a:schemeClr val="lt1"/>
                </a:solidFill>
                <a:latin typeface="Montserrat" panose="00000500000000000000" pitchFamily="2" charset="0"/>
                <a:ea typeface="Calibri"/>
                <a:cs typeface="Calibri"/>
                <a:sym typeface="Calibri"/>
              </a:rPr>
              <a:t>Especialista de Adquisiciones - Subvenciones</a:t>
            </a:r>
            <a:endParaRPr sz="1200">
              <a:solidFill>
                <a:schemeClr val="lt1"/>
              </a:solidFill>
              <a:latin typeface="Montserrat" panose="00000500000000000000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268" name="Google Shape;268;p14"/>
          <p:cNvSpPr txBox="1"/>
          <p:nvPr/>
        </p:nvSpPr>
        <p:spPr>
          <a:xfrm>
            <a:off x="8012928" y="5014034"/>
            <a:ext cx="1717349" cy="720000"/>
          </a:xfrm>
          <a:prstGeom prst="rect">
            <a:avLst/>
          </a:prstGeom>
          <a:solidFill>
            <a:srgbClr val="105570"/>
          </a:solidFill>
          <a:ln>
            <a:noFill/>
          </a:ln>
        </p:spPr>
        <p:txBody>
          <a:bodyPr spcFirstLastPara="1" wrap="square" lIns="7600" tIns="7600" rIns="7600" bIns="76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</a:pPr>
            <a:r>
              <a:rPr lang="es-PE" sz="1200">
                <a:solidFill>
                  <a:schemeClr val="lt1"/>
                </a:solidFill>
                <a:latin typeface="Montserrat" panose="00000500000000000000" pitchFamily="2" charset="0"/>
                <a:ea typeface="Calibri"/>
                <a:cs typeface="Calibri"/>
                <a:sym typeface="Calibri"/>
              </a:rPr>
              <a:t>Rocío Arévalo</a:t>
            </a:r>
            <a:endParaRPr>
              <a:latin typeface="Montserrat" panose="00000500000000000000" pitchFamily="2" charset="0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</a:pPr>
            <a:r>
              <a:rPr lang="es-PE" sz="1200">
                <a:solidFill>
                  <a:schemeClr val="lt1"/>
                </a:solidFill>
                <a:latin typeface="Montserrat" panose="00000500000000000000" pitchFamily="2" charset="0"/>
                <a:ea typeface="Calibri"/>
                <a:cs typeface="Calibri"/>
                <a:sym typeface="Calibri"/>
              </a:rPr>
              <a:t>Especialista de Tesorería</a:t>
            </a:r>
            <a:endParaRPr sz="1200">
              <a:solidFill>
                <a:schemeClr val="lt1"/>
              </a:solidFill>
              <a:latin typeface="Montserrat" panose="00000500000000000000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269" name="Google Shape;269;p14"/>
          <p:cNvSpPr txBox="1"/>
          <p:nvPr/>
        </p:nvSpPr>
        <p:spPr>
          <a:xfrm>
            <a:off x="9830029" y="5014034"/>
            <a:ext cx="1717349" cy="720000"/>
          </a:xfrm>
          <a:prstGeom prst="rect">
            <a:avLst/>
          </a:prstGeom>
          <a:solidFill>
            <a:srgbClr val="105570"/>
          </a:solidFill>
          <a:ln>
            <a:noFill/>
          </a:ln>
        </p:spPr>
        <p:txBody>
          <a:bodyPr spcFirstLastPara="1" wrap="square" lIns="7600" tIns="7600" rIns="7600" bIns="76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</a:pPr>
            <a:r>
              <a:rPr lang="es-PE" sz="1200">
                <a:solidFill>
                  <a:schemeClr val="lt1"/>
                </a:solidFill>
                <a:latin typeface="Montserrat" panose="00000500000000000000" pitchFamily="2" charset="0"/>
                <a:ea typeface="Calibri"/>
                <a:cs typeface="Calibri"/>
                <a:sym typeface="Calibri"/>
              </a:rPr>
              <a:t>Carlos Mesías</a:t>
            </a:r>
            <a:endParaRPr>
              <a:latin typeface="Montserrat" panose="00000500000000000000" pitchFamily="2" charset="0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</a:pPr>
            <a:r>
              <a:rPr lang="es-PE" sz="1200">
                <a:solidFill>
                  <a:schemeClr val="lt1"/>
                </a:solidFill>
                <a:latin typeface="Montserrat" panose="00000500000000000000" pitchFamily="2" charset="0"/>
                <a:ea typeface="Calibri"/>
                <a:cs typeface="Calibri"/>
                <a:sym typeface="Calibri"/>
              </a:rPr>
              <a:t>Especialista Financiero</a:t>
            </a:r>
            <a:endParaRPr sz="1200">
              <a:solidFill>
                <a:schemeClr val="lt1"/>
              </a:solidFill>
              <a:latin typeface="Montserrat" panose="00000500000000000000" pitchFamily="2" charset="0"/>
              <a:ea typeface="Calibri"/>
              <a:cs typeface="Calibri"/>
              <a:sym typeface="Calibri"/>
            </a:endParaRPr>
          </a:p>
        </p:txBody>
      </p:sp>
      <p:cxnSp>
        <p:nvCxnSpPr>
          <p:cNvPr id="270" name="Google Shape;270;p14"/>
          <p:cNvCxnSpPr>
            <a:stCxn id="258" idx="2"/>
            <a:endCxn id="263" idx="0"/>
          </p:cNvCxnSpPr>
          <p:nvPr/>
        </p:nvCxnSpPr>
        <p:spPr>
          <a:xfrm rot="5400000">
            <a:off x="2445825" y="2222494"/>
            <a:ext cx="1828500" cy="3754500"/>
          </a:xfrm>
          <a:prstGeom prst="bentConnector3">
            <a:avLst>
              <a:gd name="adj1" fmla="val 89174"/>
            </a:avLst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71" name="Google Shape;271;p14"/>
          <p:cNvCxnSpPr>
            <a:stCxn id="258" idx="2"/>
            <a:endCxn id="264" idx="0"/>
          </p:cNvCxnSpPr>
          <p:nvPr/>
        </p:nvCxnSpPr>
        <p:spPr>
          <a:xfrm rot="5400000">
            <a:off x="3380625" y="3157294"/>
            <a:ext cx="1828500" cy="1884900"/>
          </a:xfrm>
          <a:prstGeom prst="bentConnector3">
            <a:avLst>
              <a:gd name="adj1" fmla="val 89174"/>
            </a:avLst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72" name="Google Shape;272;p14"/>
          <p:cNvCxnSpPr>
            <a:stCxn id="258" idx="2"/>
            <a:endCxn id="265" idx="0"/>
          </p:cNvCxnSpPr>
          <p:nvPr/>
        </p:nvCxnSpPr>
        <p:spPr>
          <a:xfrm rot="-5400000" flipH="1">
            <a:off x="4323375" y="4099444"/>
            <a:ext cx="1828500" cy="600"/>
          </a:xfrm>
          <a:prstGeom prst="bentConnector3">
            <a:avLst>
              <a:gd name="adj1" fmla="val 50001"/>
            </a:avLst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73" name="Google Shape;273;p14"/>
          <p:cNvCxnSpPr>
            <a:stCxn id="258" idx="2"/>
            <a:endCxn id="266" idx="0"/>
          </p:cNvCxnSpPr>
          <p:nvPr/>
        </p:nvCxnSpPr>
        <p:spPr>
          <a:xfrm rot="-5400000" flipH="1">
            <a:off x="5231625" y="3191194"/>
            <a:ext cx="1828500" cy="1817100"/>
          </a:xfrm>
          <a:prstGeom prst="bentConnector3">
            <a:avLst>
              <a:gd name="adj1" fmla="val 89227"/>
            </a:avLst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74" name="Google Shape;274;p14"/>
          <p:cNvCxnSpPr>
            <a:stCxn id="258" idx="2"/>
            <a:endCxn id="268" idx="0"/>
          </p:cNvCxnSpPr>
          <p:nvPr/>
        </p:nvCxnSpPr>
        <p:spPr>
          <a:xfrm rot="-5400000" flipH="1">
            <a:off x="6140174" y="2282644"/>
            <a:ext cx="1828500" cy="3634200"/>
          </a:xfrm>
          <a:prstGeom prst="bentConnector3">
            <a:avLst>
              <a:gd name="adj1" fmla="val 89331"/>
            </a:avLst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75" name="Google Shape;275;p14"/>
          <p:cNvCxnSpPr>
            <a:stCxn id="258" idx="2"/>
            <a:endCxn id="269" idx="0"/>
          </p:cNvCxnSpPr>
          <p:nvPr/>
        </p:nvCxnSpPr>
        <p:spPr>
          <a:xfrm rot="-5400000" flipH="1">
            <a:off x="7048724" y="1374094"/>
            <a:ext cx="1828500" cy="5451300"/>
          </a:xfrm>
          <a:prstGeom prst="bentConnector3">
            <a:avLst>
              <a:gd name="adj1" fmla="val 89070"/>
            </a:avLst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76" name="Google Shape;276;p14"/>
          <p:cNvCxnSpPr>
            <a:stCxn id="266" idx="2"/>
          </p:cNvCxnSpPr>
          <p:nvPr/>
        </p:nvCxnSpPr>
        <p:spPr>
          <a:xfrm>
            <a:off x="7054502" y="5734034"/>
            <a:ext cx="4200" cy="3885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77" name="Google Shape;277;p14"/>
          <p:cNvCxnSpPr>
            <a:stCxn id="258" idx="2"/>
            <a:endCxn id="259" idx="1"/>
          </p:cNvCxnSpPr>
          <p:nvPr/>
        </p:nvCxnSpPr>
        <p:spPr>
          <a:xfrm rot="-5400000" flipH="1">
            <a:off x="5142675" y="3280144"/>
            <a:ext cx="516000" cy="326700"/>
          </a:xfrm>
          <a:prstGeom prst="bentConnector2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78" name="Google Shape;278;p14"/>
          <p:cNvCxnSpPr>
            <a:stCxn id="258" idx="2"/>
            <a:endCxn id="261" idx="0"/>
          </p:cNvCxnSpPr>
          <p:nvPr/>
        </p:nvCxnSpPr>
        <p:spPr>
          <a:xfrm rot="5400000">
            <a:off x="3362025" y="2117794"/>
            <a:ext cx="807600" cy="2943000"/>
          </a:xfrm>
          <a:prstGeom prst="bentConnector3">
            <a:avLst>
              <a:gd name="adj1" fmla="val 82930"/>
            </a:avLst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79" name="Google Shape;279;p14"/>
          <p:cNvCxnSpPr>
            <a:stCxn id="258" idx="2"/>
            <a:endCxn id="262" idx="0"/>
          </p:cNvCxnSpPr>
          <p:nvPr/>
        </p:nvCxnSpPr>
        <p:spPr>
          <a:xfrm rot="5400000">
            <a:off x="4289475" y="3043144"/>
            <a:ext cx="805500" cy="1090200"/>
          </a:xfrm>
          <a:prstGeom prst="bentConnector3">
            <a:avLst>
              <a:gd name="adj1" fmla="val 83024"/>
            </a:avLst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15"/>
          <p:cNvSpPr txBox="1">
            <a:spLocks noGrp="1"/>
          </p:cNvSpPr>
          <p:nvPr>
            <p:ph type="title"/>
          </p:nvPr>
        </p:nvSpPr>
        <p:spPr>
          <a:xfrm>
            <a:off x="721818" y="365125"/>
            <a:ext cx="6784575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AC7DE"/>
              </a:buClr>
              <a:buSzPts val="3000"/>
              <a:buFont typeface="Montserrat"/>
              <a:buNone/>
            </a:pPr>
            <a:r>
              <a:rPr lang="es-ES" dirty="0"/>
              <a:t>EQUIPO CLAVE</a:t>
            </a:r>
            <a:br>
              <a:rPr lang="es-ES" dirty="0"/>
            </a:br>
            <a:r>
              <a:rPr lang="es-ES" dirty="0"/>
              <a:t>A NIVEL TÉCNICO</a:t>
            </a:r>
          </a:p>
        </p:txBody>
      </p:sp>
      <p:sp>
        <p:nvSpPr>
          <p:cNvPr id="285" name="Google Shape;285;p15"/>
          <p:cNvSpPr txBox="1"/>
          <p:nvPr/>
        </p:nvSpPr>
        <p:spPr>
          <a:xfrm>
            <a:off x="3986452" y="1537678"/>
            <a:ext cx="1717349" cy="720000"/>
          </a:xfrm>
          <a:prstGeom prst="rect">
            <a:avLst/>
          </a:prstGeom>
          <a:solidFill>
            <a:srgbClr val="4EC6DF"/>
          </a:solidFill>
          <a:ln>
            <a:noFill/>
          </a:ln>
        </p:spPr>
        <p:txBody>
          <a:bodyPr spcFirstLastPara="1" wrap="square" lIns="7600" tIns="7600" rIns="7600" bIns="76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</a:pPr>
            <a:r>
              <a:rPr lang="es-PE" sz="1200" dirty="0">
                <a:solidFill>
                  <a:schemeClr val="lt1"/>
                </a:solidFill>
                <a:latin typeface="Montserrat" panose="00000500000000000000" pitchFamily="2" charset="0"/>
                <a:ea typeface="Calibri"/>
                <a:cs typeface="Calibri"/>
                <a:sym typeface="Calibri"/>
              </a:rPr>
              <a:t>Juan Rodríguez</a:t>
            </a:r>
            <a:endParaRPr dirty="0">
              <a:latin typeface="Montserrat" panose="00000500000000000000" pitchFamily="2" charset="0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</a:pPr>
            <a:r>
              <a:rPr lang="es-PE" sz="1200" dirty="0">
                <a:solidFill>
                  <a:schemeClr val="lt1"/>
                </a:solidFill>
                <a:latin typeface="Montserrat" panose="00000500000000000000" pitchFamily="2" charset="0"/>
                <a:ea typeface="Calibri"/>
                <a:cs typeface="Calibri"/>
                <a:sym typeface="Calibri"/>
              </a:rPr>
              <a:t>Coordinador General del Proyecto</a:t>
            </a:r>
            <a:endParaRPr dirty="0">
              <a:latin typeface="Montserrat" panose="00000500000000000000" pitchFamily="2" charset="0"/>
            </a:endParaRPr>
          </a:p>
        </p:txBody>
      </p:sp>
      <p:sp>
        <p:nvSpPr>
          <p:cNvPr id="286" name="Google Shape;286;p15"/>
          <p:cNvSpPr txBox="1"/>
          <p:nvPr/>
        </p:nvSpPr>
        <p:spPr>
          <a:xfrm>
            <a:off x="1811361" y="3587449"/>
            <a:ext cx="1717349" cy="720000"/>
          </a:xfrm>
          <a:prstGeom prst="rect">
            <a:avLst/>
          </a:prstGeom>
          <a:solidFill>
            <a:srgbClr val="4EC6DF"/>
          </a:solidFill>
          <a:ln>
            <a:noFill/>
          </a:ln>
        </p:spPr>
        <p:txBody>
          <a:bodyPr spcFirstLastPara="1" wrap="square" lIns="7600" tIns="7600" rIns="7600" bIns="76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</a:pPr>
            <a:r>
              <a:rPr lang="es-PE" sz="1200">
                <a:solidFill>
                  <a:schemeClr val="lt1"/>
                </a:solidFill>
                <a:latin typeface="Montserrat" panose="00000500000000000000" pitchFamily="2" charset="0"/>
                <a:ea typeface="Calibri"/>
                <a:cs typeface="Calibri"/>
                <a:sym typeface="Calibri"/>
              </a:rPr>
              <a:t>Romina Sol Golup</a:t>
            </a:r>
            <a:endParaRPr>
              <a:latin typeface="Montserrat" panose="00000500000000000000" pitchFamily="2" charset="0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</a:pPr>
            <a:r>
              <a:rPr lang="es-PE" sz="1200">
                <a:solidFill>
                  <a:schemeClr val="lt1"/>
                </a:solidFill>
                <a:latin typeface="Montserrat" panose="00000500000000000000" pitchFamily="2" charset="0"/>
                <a:ea typeface="Calibri"/>
                <a:cs typeface="Calibri"/>
                <a:sym typeface="Calibri"/>
              </a:rPr>
              <a:t>Responsable de la Unidad de Diseño</a:t>
            </a:r>
            <a:endParaRPr sz="1200">
              <a:solidFill>
                <a:schemeClr val="lt1"/>
              </a:solidFill>
              <a:latin typeface="Montserrat" panose="00000500000000000000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287" name="Google Shape;287;p15"/>
          <p:cNvSpPr txBox="1"/>
          <p:nvPr/>
        </p:nvSpPr>
        <p:spPr>
          <a:xfrm>
            <a:off x="5118443" y="3587449"/>
            <a:ext cx="1717349" cy="720000"/>
          </a:xfrm>
          <a:prstGeom prst="rect">
            <a:avLst/>
          </a:prstGeom>
          <a:solidFill>
            <a:srgbClr val="4EC6DF"/>
          </a:solidFill>
          <a:ln>
            <a:noFill/>
          </a:ln>
        </p:spPr>
        <p:txBody>
          <a:bodyPr spcFirstLastPara="1" wrap="square" lIns="7600" tIns="7600" rIns="7600" bIns="76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</a:pPr>
            <a:r>
              <a:rPr lang="es-PE" sz="1200">
                <a:solidFill>
                  <a:schemeClr val="lt1"/>
                </a:solidFill>
                <a:latin typeface="Montserrat" panose="00000500000000000000" pitchFamily="2" charset="0"/>
                <a:ea typeface="Calibri"/>
                <a:cs typeface="Calibri"/>
                <a:sym typeface="Calibri"/>
              </a:rPr>
              <a:t>Julieta Cabrera</a:t>
            </a:r>
            <a:endParaRPr>
              <a:latin typeface="Montserrat" panose="00000500000000000000" pitchFamily="2" charset="0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</a:pPr>
            <a:r>
              <a:rPr lang="es-PE" sz="1200">
                <a:solidFill>
                  <a:schemeClr val="lt1"/>
                </a:solidFill>
                <a:latin typeface="Montserrat" panose="00000500000000000000" pitchFamily="2" charset="0"/>
                <a:ea typeface="Calibri"/>
                <a:cs typeface="Calibri"/>
                <a:sym typeface="Calibri"/>
              </a:rPr>
              <a:t>Responsable de la Unidad de Gestión de Concursos</a:t>
            </a:r>
            <a:endParaRPr sz="1200">
              <a:solidFill>
                <a:schemeClr val="lt1"/>
              </a:solidFill>
              <a:latin typeface="Montserrat" panose="00000500000000000000" pitchFamily="2" charset="0"/>
              <a:ea typeface="Calibri"/>
              <a:cs typeface="Calibri"/>
              <a:sym typeface="Calibri"/>
            </a:endParaRPr>
          </a:p>
        </p:txBody>
      </p:sp>
      <p:cxnSp>
        <p:nvCxnSpPr>
          <p:cNvPr id="288" name="Google Shape;288;p15"/>
          <p:cNvCxnSpPr>
            <a:stCxn id="285" idx="2"/>
            <a:endCxn id="286" idx="0"/>
          </p:cNvCxnSpPr>
          <p:nvPr/>
        </p:nvCxnSpPr>
        <p:spPr>
          <a:xfrm rot="5400000">
            <a:off x="3092677" y="1835128"/>
            <a:ext cx="1329900" cy="2175000"/>
          </a:xfrm>
          <a:prstGeom prst="bentConnector3">
            <a:avLst>
              <a:gd name="adj1" fmla="val 85624"/>
            </a:avLst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89" name="Google Shape;289;p15"/>
          <p:cNvCxnSpPr>
            <a:stCxn id="285" idx="2"/>
            <a:endCxn id="287" idx="0"/>
          </p:cNvCxnSpPr>
          <p:nvPr/>
        </p:nvCxnSpPr>
        <p:spPr>
          <a:xfrm rot="-5400000" flipH="1">
            <a:off x="4746127" y="2356678"/>
            <a:ext cx="1329900" cy="1131900"/>
          </a:xfrm>
          <a:prstGeom prst="bentConnector3">
            <a:avLst>
              <a:gd name="adj1" fmla="val 85624"/>
            </a:avLst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90" name="Google Shape;290;p15"/>
          <p:cNvSpPr txBox="1"/>
          <p:nvPr/>
        </p:nvSpPr>
        <p:spPr>
          <a:xfrm>
            <a:off x="5374254" y="2426367"/>
            <a:ext cx="1717349" cy="720000"/>
          </a:xfrm>
          <a:prstGeom prst="rect">
            <a:avLst/>
          </a:prstGeom>
          <a:solidFill>
            <a:srgbClr val="105570"/>
          </a:solidFill>
          <a:ln>
            <a:noFill/>
          </a:ln>
        </p:spPr>
        <p:txBody>
          <a:bodyPr spcFirstLastPara="1" wrap="square" lIns="7600" tIns="7600" rIns="7600" bIns="76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</a:pPr>
            <a:r>
              <a:rPr lang="es-PE" sz="1200" dirty="0">
                <a:solidFill>
                  <a:schemeClr val="lt1"/>
                </a:solidFill>
                <a:latin typeface="Montserrat" panose="00000500000000000000" pitchFamily="2" charset="0"/>
                <a:ea typeface="Calibri"/>
                <a:cs typeface="Calibri"/>
                <a:sym typeface="Calibri"/>
              </a:rPr>
              <a:t>Jubalt Álvarez</a:t>
            </a:r>
            <a:endParaRPr dirty="0">
              <a:latin typeface="Montserrat" panose="00000500000000000000" pitchFamily="2" charset="0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</a:pPr>
            <a:r>
              <a:rPr lang="es-PE" sz="1200" dirty="0">
                <a:solidFill>
                  <a:schemeClr val="lt1"/>
                </a:solidFill>
                <a:latin typeface="Montserrat" panose="00000500000000000000" pitchFamily="2" charset="0"/>
                <a:ea typeface="Calibri"/>
                <a:cs typeface="Calibri"/>
                <a:sym typeface="Calibri"/>
              </a:rPr>
              <a:t>Coordinador Adjunto del Proyecto</a:t>
            </a:r>
            <a:endParaRPr dirty="0">
              <a:latin typeface="Montserrat" panose="00000500000000000000" pitchFamily="2" charset="0"/>
            </a:endParaRPr>
          </a:p>
        </p:txBody>
      </p:sp>
      <p:cxnSp>
        <p:nvCxnSpPr>
          <p:cNvPr id="291" name="Google Shape;291;p15"/>
          <p:cNvCxnSpPr>
            <a:stCxn id="285" idx="2"/>
            <a:endCxn id="290" idx="1"/>
          </p:cNvCxnSpPr>
          <p:nvPr/>
        </p:nvCxnSpPr>
        <p:spPr>
          <a:xfrm rot="-5400000" flipH="1">
            <a:off x="4845427" y="2257378"/>
            <a:ext cx="528600" cy="529200"/>
          </a:xfrm>
          <a:prstGeom prst="bentConnector2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92" name="Google Shape;292;p15"/>
          <p:cNvSpPr txBox="1"/>
          <p:nvPr/>
        </p:nvSpPr>
        <p:spPr>
          <a:xfrm>
            <a:off x="1811452" y="4898716"/>
            <a:ext cx="1717349" cy="720000"/>
          </a:xfrm>
          <a:prstGeom prst="rect">
            <a:avLst/>
          </a:prstGeom>
          <a:solidFill>
            <a:srgbClr val="105570"/>
          </a:solidFill>
          <a:ln>
            <a:noFill/>
          </a:ln>
        </p:spPr>
        <p:txBody>
          <a:bodyPr spcFirstLastPara="1" wrap="square" lIns="7600" tIns="7600" rIns="7600" bIns="76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</a:pPr>
            <a:r>
              <a:rPr lang="es-PE" sz="1200" dirty="0">
                <a:solidFill>
                  <a:schemeClr val="lt1"/>
                </a:solidFill>
                <a:latin typeface="Montserrat" panose="00000500000000000000" pitchFamily="2" charset="0"/>
                <a:ea typeface="Calibri"/>
                <a:cs typeface="Calibri"/>
                <a:sym typeface="Calibri"/>
              </a:rPr>
              <a:t>César Pomar</a:t>
            </a:r>
            <a:endParaRPr dirty="0">
              <a:latin typeface="Montserrat" panose="00000500000000000000" pitchFamily="2" charset="0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</a:pPr>
            <a:r>
              <a:rPr lang="es-PE" sz="1200" dirty="0">
                <a:solidFill>
                  <a:schemeClr val="lt1"/>
                </a:solidFill>
                <a:latin typeface="Montserrat" panose="00000500000000000000" pitchFamily="2" charset="0"/>
                <a:ea typeface="Calibri"/>
                <a:cs typeface="Calibri"/>
                <a:sym typeface="Calibri"/>
              </a:rPr>
              <a:t>Especialista de Diseño</a:t>
            </a:r>
            <a:endParaRPr dirty="0">
              <a:latin typeface="Montserrat" panose="00000500000000000000" pitchFamily="2" charset="0"/>
            </a:endParaRPr>
          </a:p>
        </p:txBody>
      </p:sp>
      <p:sp>
        <p:nvSpPr>
          <p:cNvPr id="293" name="Google Shape;293;p15"/>
          <p:cNvSpPr txBox="1"/>
          <p:nvPr/>
        </p:nvSpPr>
        <p:spPr>
          <a:xfrm>
            <a:off x="3986451" y="4760223"/>
            <a:ext cx="1717349" cy="990642"/>
          </a:xfrm>
          <a:prstGeom prst="rect">
            <a:avLst/>
          </a:prstGeom>
          <a:solidFill>
            <a:srgbClr val="105570"/>
          </a:solidFill>
          <a:ln>
            <a:noFill/>
          </a:ln>
        </p:spPr>
        <p:txBody>
          <a:bodyPr spcFirstLastPara="1" wrap="square" lIns="7600" tIns="7600" rIns="7600" bIns="76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</a:pPr>
            <a:r>
              <a:rPr lang="es-PE" sz="1200" dirty="0">
                <a:solidFill>
                  <a:schemeClr val="lt1"/>
                </a:solidFill>
                <a:latin typeface="Montserrat" panose="00000500000000000000" pitchFamily="2" charset="0"/>
                <a:ea typeface="Calibri"/>
                <a:cs typeface="Calibri"/>
                <a:sym typeface="Calibri"/>
              </a:rPr>
              <a:t>OPEN</a:t>
            </a:r>
            <a:endParaRPr dirty="0">
              <a:latin typeface="Montserrat" panose="00000500000000000000" pitchFamily="2" charset="0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</a:pPr>
            <a:r>
              <a:rPr lang="es-PE" sz="1200" dirty="0">
                <a:solidFill>
                  <a:schemeClr val="lt1"/>
                </a:solidFill>
                <a:latin typeface="Montserrat" panose="00000500000000000000" pitchFamily="2" charset="0"/>
                <a:ea typeface="Calibri"/>
                <a:cs typeface="Calibri"/>
                <a:sym typeface="Calibri"/>
              </a:rPr>
              <a:t>Especialista Evaluación de Beneficiarios</a:t>
            </a:r>
            <a:endParaRPr dirty="0">
              <a:latin typeface="Montserrat" panose="00000500000000000000" pitchFamily="2" charset="0"/>
            </a:endParaRPr>
          </a:p>
        </p:txBody>
      </p:sp>
      <p:sp>
        <p:nvSpPr>
          <p:cNvPr id="294" name="Google Shape;294;p15"/>
          <p:cNvSpPr txBox="1"/>
          <p:nvPr/>
        </p:nvSpPr>
        <p:spPr>
          <a:xfrm>
            <a:off x="6161540" y="4760223"/>
            <a:ext cx="1717349" cy="990642"/>
          </a:xfrm>
          <a:prstGeom prst="rect">
            <a:avLst/>
          </a:prstGeom>
          <a:solidFill>
            <a:srgbClr val="105570"/>
          </a:solidFill>
          <a:ln>
            <a:noFill/>
          </a:ln>
        </p:spPr>
        <p:txBody>
          <a:bodyPr spcFirstLastPara="1" wrap="square" lIns="7600" tIns="7600" rIns="7600" bIns="76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</a:pPr>
            <a:r>
              <a:rPr lang="es-MX" sz="1200" dirty="0">
                <a:solidFill>
                  <a:schemeClr val="lt1"/>
                </a:solidFill>
                <a:latin typeface="Montserrat" panose="00000500000000000000" pitchFamily="2" charset="0"/>
                <a:ea typeface="Calibri"/>
                <a:cs typeface="Calibri"/>
                <a:sym typeface="Calibri"/>
              </a:rPr>
              <a:t>OPEN</a:t>
            </a:r>
            <a:endParaRPr dirty="0">
              <a:latin typeface="Montserrat" panose="00000500000000000000" pitchFamily="2" charset="0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</a:pPr>
            <a:r>
              <a:rPr lang="es-PE" sz="1200" dirty="0">
                <a:solidFill>
                  <a:schemeClr val="lt1"/>
                </a:solidFill>
                <a:latin typeface="Montserrat" panose="00000500000000000000" pitchFamily="2" charset="0"/>
                <a:ea typeface="Calibri"/>
                <a:cs typeface="Calibri"/>
                <a:sym typeface="Calibri"/>
              </a:rPr>
              <a:t>Especialista en Soporte y Seguimiento de Subvenciones</a:t>
            </a:r>
            <a:endParaRPr dirty="0">
              <a:latin typeface="Montserrat" panose="00000500000000000000" pitchFamily="2" charset="0"/>
            </a:endParaRPr>
          </a:p>
        </p:txBody>
      </p:sp>
      <p:cxnSp>
        <p:nvCxnSpPr>
          <p:cNvPr id="295" name="Google Shape;295;p15"/>
          <p:cNvCxnSpPr>
            <a:cxnSpLocks/>
            <a:stCxn id="287" idx="2"/>
            <a:endCxn id="293" idx="0"/>
          </p:cNvCxnSpPr>
          <p:nvPr/>
        </p:nvCxnSpPr>
        <p:spPr>
          <a:xfrm rot="5400000">
            <a:off x="5184735" y="3967840"/>
            <a:ext cx="452774" cy="1131992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96" name="Google Shape;296;p15"/>
          <p:cNvCxnSpPr>
            <a:cxnSpLocks/>
            <a:stCxn id="287" idx="2"/>
            <a:endCxn id="294" idx="0"/>
          </p:cNvCxnSpPr>
          <p:nvPr/>
        </p:nvCxnSpPr>
        <p:spPr>
          <a:xfrm rot="16200000" flipH="1">
            <a:off x="6272279" y="4012287"/>
            <a:ext cx="452774" cy="1043097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97" name="Google Shape;297;p15"/>
          <p:cNvCxnSpPr>
            <a:cxnSpLocks/>
            <a:stCxn id="286" idx="2"/>
            <a:endCxn id="292" idx="0"/>
          </p:cNvCxnSpPr>
          <p:nvPr/>
        </p:nvCxnSpPr>
        <p:spPr>
          <a:xfrm>
            <a:off x="2670036" y="4307449"/>
            <a:ext cx="91" cy="591267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98" name="Google Shape;298;p15"/>
          <p:cNvSpPr txBox="1"/>
          <p:nvPr/>
        </p:nvSpPr>
        <p:spPr>
          <a:xfrm>
            <a:off x="7588483" y="1653858"/>
            <a:ext cx="1717349" cy="720000"/>
          </a:xfrm>
          <a:prstGeom prst="rect">
            <a:avLst/>
          </a:prstGeom>
          <a:solidFill>
            <a:srgbClr val="105570"/>
          </a:solidFill>
          <a:ln>
            <a:noFill/>
          </a:ln>
        </p:spPr>
        <p:txBody>
          <a:bodyPr spcFirstLastPara="1" wrap="square" lIns="7600" tIns="7600" rIns="7600" bIns="76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</a:pPr>
            <a:r>
              <a:rPr lang="es-PE" sz="1200">
                <a:solidFill>
                  <a:schemeClr val="lt1"/>
                </a:solidFill>
                <a:latin typeface="Montserrat" panose="00000500000000000000" pitchFamily="2" charset="0"/>
                <a:ea typeface="Calibri"/>
                <a:cs typeface="Calibri"/>
                <a:sym typeface="Calibri"/>
              </a:rPr>
              <a:t>Hans Gómez</a:t>
            </a:r>
            <a:endParaRPr>
              <a:latin typeface="Montserrat" panose="00000500000000000000" pitchFamily="2" charset="0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</a:pPr>
            <a:r>
              <a:rPr lang="es-PE" sz="1200">
                <a:solidFill>
                  <a:schemeClr val="lt1"/>
                </a:solidFill>
                <a:latin typeface="Montserrat" panose="00000500000000000000" pitchFamily="2" charset="0"/>
                <a:ea typeface="Calibri"/>
                <a:cs typeface="Calibri"/>
                <a:sym typeface="Calibri"/>
              </a:rPr>
              <a:t>Coordinador del Componente 1</a:t>
            </a:r>
            <a:endParaRPr>
              <a:latin typeface="Montserrat" panose="00000500000000000000" pitchFamily="2" charset="0"/>
            </a:endParaRPr>
          </a:p>
        </p:txBody>
      </p:sp>
      <p:sp>
        <p:nvSpPr>
          <p:cNvPr id="299" name="Google Shape;299;p15"/>
          <p:cNvSpPr txBox="1"/>
          <p:nvPr/>
        </p:nvSpPr>
        <p:spPr>
          <a:xfrm>
            <a:off x="7588482" y="2426366"/>
            <a:ext cx="1717349" cy="720000"/>
          </a:xfrm>
          <a:prstGeom prst="rect">
            <a:avLst/>
          </a:prstGeom>
          <a:solidFill>
            <a:srgbClr val="105570"/>
          </a:solidFill>
          <a:ln>
            <a:noFill/>
          </a:ln>
        </p:spPr>
        <p:txBody>
          <a:bodyPr spcFirstLastPara="1" wrap="square" lIns="7600" tIns="7600" rIns="7600" bIns="76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</a:pPr>
            <a:r>
              <a:rPr lang="es-PE" sz="1200">
                <a:solidFill>
                  <a:schemeClr val="lt1"/>
                </a:solidFill>
                <a:latin typeface="Montserrat" panose="00000500000000000000" pitchFamily="2" charset="0"/>
                <a:ea typeface="Calibri"/>
                <a:cs typeface="Calibri"/>
                <a:sym typeface="Calibri"/>
              </a:rPr>
              <a:t>José Díaz</a:t>
            </a:r>
            <a:endParaRPr>
              <a:latin typeface="Montserrat" panose="00000500000000000000" pitchFamily="2" charset="0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</a:pPr>
            <a:r>
              <a:rPr lang="es-PE" sz="1200">
                <a:solidFill>
                  <a:schemeClr val="lt1"/>
                </a:solidFill>
                <a:latin typeface="Montserrat" panose="00000500000000000000" pitchFamily="2" charset="0"/>
                <a:ea typeface="Calibri"/>
                <a:cs typeface="Calibri"/>
                <a:sym typeface="Calibri"/>
              </a:rPr>
              <a:t>Coordinador del Componente 2</a:t>
            </a:r>
            <a:endParaRPr>
              <a:latin typeface="Montserrat" panose="00000500000000000000" pitchFamily="2" charset="0"/>
            </a:endParaRPr>
          </a:p>
        </p:txBody>
      </p:sp>
      <p:sp>
        <p:nvSpPr>
          <p:cNvPr id="300" name="Google Shape;300;p15"/>
          <p:cNvSpPr txBox="1"/>
          <p:nvPr/>
        </p:nvSpPr>
        <p:spPr>
          <a:xfrm>
            <a:off x="7588483" y="3198874"/>
            <a:ext cx="1717349" cy="720000"/>
          </a:xfrm>
          <a:prstGeom prst="rect">
            <a:avLst/>
          </a:prstGeom>
          <a:solidFill>
            <a:srgbClr val="105570"/>
          </a:solidFill>
          <a:ln>
            <a:noFill/>
          </a:ln>
        </p:spPr>
        <p:txBody>
          <a:bodyPr spcFirstLastPara="1" wrap="square" lIns="7600" tIns="7600" rIns="7600" bIns="76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</a:pPr>
            <a:r>
              <a:rPr lang="es-PE" sz="1200" dirty="0" err="1">
                <a:solidFill>
                  <a:schemeClr val="lt1"/>
                </a:solidFill>
                <a:latin typeface="Montserrat" panose="00000500000000000000" pitchFamily="2" charset="0"/>
                <a:ea typeface="Calibri"/>
                <a:cs typeface="Calibri"/>
                <a:sym typeface="Calibri"/>
              </a:rPr>
              <a:t>Kalen</a:t>
            </a:r>
            <a:r>
              <a:rPr lang="es-PE" sz="1200" dirty="0">
                <a:solidFill>
                  <a:schemeClr val="lt1"/>
                </a:solidFill>
                <a:latin typeface="Montserrat" panose="00000500000000000000" pitchFamily="2" charset="0"/>
                <a:ea typeface="Calibri"/>
                <a:cs typeface="Calibri"/>
                <a:sym typeface="Calibri"/>
              </a:rPr>
              <a:t> Su</a:t>
            </a:r>
            <a:endParaRPr dirty="0">
              <a:latin typeface="Montserrat" panose="00000500000000000000" pitchFamily="2" charset="0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</a:pPr>
            <a:r>
              <a:rPr lang="es-PE" sz="1200" dirty="0">
                <a:solidFill>
                  <a:schemeClr val="lt1"/>
                </a:solidFill>
                <a:latin typeface="Montserrat" panose="00000500000000000000" pitchFamily="2" charset="0"/>
                <a:ea typeface="Calibri"/>
                <a:cs typeface="Calibri"/>
                <a:sym typeface="Calibri"/>
              </a:rPr>
              <a:t>Coordinadora del Componente 3</a:t>
            </a:r>
            <a:endParaRPr dirty="0">
              <a:latin typeface="Montserrat" panose="00000500000000000000" pitchFamily="2" charset="0"/>
            </a:endParaRPr>
          </a:p>
        </p:txBody>
      </p:sp>
      <p:cxnSp>
        <p:nvCxnSpPr>
          <p:cNvPr id="301" name="Google Shape;301;p15"/>
          <p:cNvCxnSpPr>
            <a:stCxn id="290" idx="3"/>
            <a:endCxn id="298" idx="1"/>
          </p:cNvCxnSpPr>
          <p:nvPr/>
        </p:nvCxnSpPr>
        <p:spPr>
          <a:xfrm rot="10800000" flipH="1">
            <a:off x="7091603" y="2013867"/>
            <a:ext cx="496800" cy="7725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02" name="Google Shape;302;p15"/>
          <p:cNvCxnSpPr>
            <a:stCxn id="290" idx="3"/>
            <a:endCxn id="299" idx="1"/>
          </p:cNvCxnSpPr>
          <p:nvPr/>
        </p:nvCxnSpPr>
        <p:spPr>
          <a:xfrm>
            <a:off x="7091603" y="2786367"/>
            <a:ext cx="496800" cy="6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03" name="Google Shape;303;p15"/>
          <p:cNvCxnSpPr>
            <a:stCxn id="290" idx="3"/>
            <a:endCxn id="300" idx="1"/>
          </p:cNvCxnSpPr>
          <p:nvPr/>
        </p:nvCxnSpPr>
        <p:spPr>
          <a:xfrm>
            <a:off x="7091603" y="2786367"/>
            <a:ext cx="496800" cy="7725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304" name="Google Shape;304;p15"/>
          <p:cNvGrpSpPr/>
          <p:nvPr/>
        </p:nvGrpSpPr>
        <p:grpSpPr>
          <a:xfrm>
            <a:off x="9305831" y="1653857"/>
            <a:ext cx="2647871" cy="2265017"/>
            <a:chOff x="9305831" y="1653857"/>
            <a:chExt cx="2647871" cy="2265017"/>
          </a:xfrm>
        </p:grpSpPr>
        <p:sp>
          <p:nvSpPr>
            <p:cNvPr id="305" name="Google Shape;305;p15"/>
            <p:cNvSpPr/>
            <p:nvPr/>
          </p:nvSpPr>
          <p:spPr>
            <a:xfrm>
              <a:off x="10324407" y="1653857"/>
              <a:ext cx="1629295" cy="2265017"/>
            </a:xfrm>
            <a:prstGeom prst="roundRect">
              <a:avLst>
                <a:gd name="adj" fmla="val 16667"/>
              </a:avLst>
            </a:prstGeom>
            <a:noFill/>
            <a:ln w="12700" cap="flat" cmpd="sng">
              <a:solidFill>
                <a:srgbClr val="31538F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PE" sz="1600" dirty="0">
                  <a:solidFill>
                    <a:srgbClr val="105570"/>
                  </a:solidFill>
                  <a:latin typeface="Montserrat" panose="00000500000000000000" pitchFamily="2" charset="0"/>
                  <a:ea typeface="Calibri"/>
                  <a:cs typeface="Calibri"/>
                  <a:sym typeface="Calibri"/>
                </a:rPr>
                <a:t>Áreas técnicas </a:t>
              </a:r>
              <a:r>
                <a:rPr lang="es-PE" sz="1400" dirty="0">
                  <a:solidFill>
                    <a:srgbClr val="105570"/>
                  </a:solidFill>
                  <a:latin typeface="Montserrat" panose="00000500000000000000" pitchFamily="2" charset="0"/>
                  <a:ea typeface="Calibri"/>
                  <a:cs typeface="Calibri"/>
                  <a:sym typeface="Calibri"/>
                </a:rPr>
                <a:t>CONCYTEC - PROCIENCIA</a:t>
              </a:r>
              <a:endParaRPr dirty="0">
                <a:latin typeface="Montserrat" panose="00000500000000000000" pitchFamily="2" charset="0"/>
              </a:endParaRPr>
            </a:p>
          </p:txBody>
        </p:sp>
        <p:cxnSp>
          <p:nvCxnSpPr>
            <p:cNvPr id="306" name="Google Shape;306;p15"/>
            <p:cNvCxnSpPr>
              <a:stCxn id="298" idx="3"/>
            </p:cNvCxnSpPr>
            <p:nvPr/>
          </p:nvCxnSpPr>
          <p:spPr>
            <a:xfrm>
              <a:off x="9305832" y="2013858"/>
              <a:ext cx="1018500" cy="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dash"/>
              <a:miter lim="800000"/>
              <a:headEnd type="none" w="sm" len="sm"/>
              <a:tailEnd type="none" w="sm" len="sm"/>
            </a:ln>
          </p:spPr>
        </p:cxnSp>
        <p:cxnSp>
          <p:nvCxnSpPr>
            <p:cNvPr id="307" name="Google Shape;307;p15"/>
            <p:cNvCxnSpPr>
              <a:stCxn id="299" idx="3"/>
              <a:endCxn id="305" idx="1"/>
            </p:cNvCxnSpPr>
            <p:nvPr/>
          </p:nvCxnSpPr>
          <p:spPr>
            <a:xfrm>
              <a:off x="9305831" y="2786366"/>
              <a:ext cx="1018500" cy="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dash"/>
              <a:miter lim="800000"/>
              <a:headEnd type="none" w="sm" len="sm"/>
              <a:tailEnd type="none" w="sm" len="sm"/>
            </a:ln>
          </p:spPr>
        </p:cxnSp>
        <p:cxnSp>
          <p:nvCxnSpPr>
            <p:cNvPr id="308" name="Google Shape;308;p15"/>
            <p:cNvCxnSpPr>
              <a:stCxn id="300" idx="3"/>
            </p:cNvCxnSpPr>
            <p:nvPr/>
          </p:nvCxnSpPr>
          <p:spPr>
            <a:xfrm>
              <a:off x="9305832" y="3558874"/>
              <a:ext cx="1018500" cy="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dash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309" name="Google Shape;309;p15"/>
          <p:cNvGrpSpPr/>
          <p:nvPr/>
        </p:nvGrpSpPr>
        <p:grpSpPr>
          <a:xfrm>
            <a:off x="1811361" y="5618716"/>
            <a:ext cx="6067528" cy="1178397"/>
            <a:chOff x="1811361" y="5600786"/>
            <a:chExt cx="6067528" cy="1178397"/>
          </a:xfrm>
        </p:grpSpPr>
        <p:sp>
          <p:nvSpPr>
            <p:cNvPr id="310" name="Google Shape;310;p15"/>
            <p:cNvSpPr/>
            <p:nvPr/>
          </p:nvSpPr>
          <p:spPr>
            <a:xfrm>
              <a:off x="1811361" y="6206566"/>
              <a:ext cx="6067528" cy="572617"/>
            </a:xfrm>
            <a:prstGeom prst="roundRect">
              <a:avLst>
                <a:gd name="adj" fmla="val 16667"/>
              </a:avLst>
            </a:prstGeom>
            <a:noFill/>
            <a:ln w="12700" cap="flat" cmpd="sng">
              <a:solidFill>
                <a:srgbClr val="31538F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PE" sz="1600" dirty="0">
                  <a:solidFill>
                    <a:srgbClr val="105570"/>
                  </a:solidFill>
                  <a:latin typeface="Montserrat" panose="00000500000000000000" pitchFamily="2" charset="0"/>
                  <a:ea typeface="Calibri"/>
                  <a:cs typeface="Calibri"/>
                  <a:sym typeface="Calibri"/>
                </a:rPr>
                <a:t>Subvencionados</a:t>
              </a:r>
              <a:endParaRPr dirty="0">
                <a:latin typeface="Montserrat" panose="00000500000000000000" pitchFamily="2" charset="0"/>
              </a:endParaRPr>
            </a:p>
          </p:txBody>
        </p:sp>
        <p:cxnSp>
          <p:nvCxnSpPr>
            <p:cNvPr id="311" name="Google Shape;311;p15"/>
            <p:cNvCxnSpPr>
              <a:cxnSpLocks/>
              <a:stCxn id="292" idx="2"/>
            </p:cNvCxnSpPr>
            <p:nvPr/>
          </p:nvCxnSpPr>
          <p:spPr>
            <a:xfrm>
              <a:off x="2670127" y="5600786"/>
              <a:ext cx="0" cy="60578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dash"/>
              <a:miter lim="800000"/>
              <a:headEnd type="none" w="sm" len="sm"/>
              <a:tailEnd type="none" w="sm" len="sm"/>
            </a:ln>
          </p:spPr>
        </p:cxnSp>
        <p:cxnSp>
          <p:nvCxnSpPr>
            <p:cNvPr id="312" name="Google Shape;312;p15"/>
            <p:cNvCxnSpPr>
              <a:cxnSpLocks/>
              <a:stCxn id="293" idx="2"/>
              <a:endCxn id="310" idx="0"/>
            </p:cNvCxnSpPr>
            <p:nvPr/>
          </p:nvCxnSpPr>
          <p:spPr>
            <a:xfrm flipH="1">
              <a:off x="4845125" y="5750865"/>
              <a:ext cx="1" cy="455701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dash"/>
              <a:miter lim="800000"/>
              <a:headEnd type="none" w="sm" len="sm"/>
              <a:tailEnd type="none" w="sm" len="sm"/>
            </a:ln>
          </p:spPr>
        </p:cxnSp>
        <p:cxnSp>
          <p:nvCxnSpPr>
            <p:cNvPr id="313" name="Google Shape;313;p15"/>
            <p:cNvCxnSpPr>
              <a:cxnSpLocks/>
              <a:stCxn id="294" idx="2"/>
            </p:cNvCxnSpPr>
            <p:nvPr/>
          </p:nvCxnSpPr>
          <p:spPr>
            <a:xfrm>
              <a:off x="7020215" y="5750865"/>
              <a:ext cx="0" cy="455658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dash"/>
              <a:miter lim="800000"/>
              <a:headEnd type="none" w="sm" len="sm"/>
              <a:tailEnd type="none" w="sm" len="sm"/>
            </a:ln>
          </p:spPr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Rounded Rectangle 98">
            <a:extLst>
              <a:ext uri="{FF2B5EF4-FFF2-40B4-BE49-F238E27FC236}">
                <a16:creationId xmlns:a16="http://schemas.microsoft.com/office/drawing/2014/main" id="{1AD9DC3F-DE73-9A47-A28E-DF37F58D4888}"/>
              </a:ext>
            </a:extLst>
          </p:cNvPr>
          <p:cNvSpPr/>
          <p:nvPr/>
        </p:nvSpPr>
        <p:spPr>
          <a:xfrm>
            <a:off x="7512467" y="5956717"/>
            <a:ext cx="3521651" cy="597761"/>
          </a:xfrm>
          <a:prstGeom prst="roundRect">
            <a:avLst>
              <a:gd name="adj" fmla="val 9524"/>
            </a:avLst>
          </a:prstGeom>
          <a:solidFill>
            <a:srgbClr val="A6C6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8" name="Left Bracket 27">
            <a:extLst>
              <a:ext uri="{FF2B5EF4-FFF2-40B4-BE49-F238E27FC236}">
                <a16:creationId xmlns:a16="http://schemas.microsoft.com/office/drawing/2014/main" id="{524CC006-0E6A-3343-948F-54DD5267C6F2}"/>
              </a:ext>
            </a:extLst>
          </p:cNvPr>
          <p:cNvSpPr/>
          <p:nvPr/>
        </p:nvSpPr>
        <p:spPr>
          <a:xfrm rot="5400000">
            <a:off x="2643986" y="5144207"/>
            <a:ext cx="118964" cy="1726665"/>
          </a:xfrm>
          <a:prstGeom prst="leftBracket">
            <a:avLst/>
          </a:prstGeom>
          <a:noFill/>
          <a:ln w="12700">
            <a:solidFill>
              <a:srgbClr val="5AC7D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94" name="Rounded Rectangle 93">
            <a:extLst>
              <a:ext uri="{FF2B5EF4-FFF2-40B4-BE49-F238E27FC236}">
                <a16:creationId xmlns:a16="http://schemas.microsoft.com/office/drawing/2014/main" id="{92D70D2E-9A91-754D-9278-E6DB3CE568C9}"/>
              </a:ext>
            </a:extLst>
          </p:cNvPr>
          <p:cNvSpPr/>
          <p:nvPr/>
        </p:nvSpPr>
        <p:spPr>
          <a:xfrm>
            <a:off x="2770996" y="6052023"/>
            <a:ext cx="1672069" cy="486452"/>
          </a:xfrm>
          <a:prstGeom prst="roundRect">
            <a:avLst>
              <a:gd name="adj" fmla="val 8718"/>
            </a:avLst>
          </a:prstGeom>
          <a:solidFill>
            <a:srgbClr val="5AC7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88" name="Rounded Rectangle 87">
            <a:extLst>
              <a:ext uri="{FF2B5EF4-FFF2-40B4-BE49-F238E27FC236}">
                <a16:creationId xmlns:a16="http://schemas.microsoft.com/office/drawing/2014/main" id="{379F05AA-475A-964A-ADA5-C80BD4C074AF}"/>
              </a:ext>
            </a:extLst>
          </p:cNvPr>
          <p:cNvSpPr/>
          <p:nvPr/>
        </p:nvSpPr>
        <p:spPr>
          <a:xfrm>
            <a:off x="1142943" y="6052023"/>
            <a:ext cx="1505729" cy="486452"/>
          </a:xfrm>
          <a:prstGeom prst="roundRect">
            <a:avLst>
              <a:gd name="adj" fmla="val 8718"/>
            </a:avLst>
          </a:prstGeom>
          <a:solidFill>
            <a:srgbClr val="5AC7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5" name="Right Triangle 4">
            <a:extLst>
              <a:ext uri="{FF2B5EF4-FFF2-40B4-BE49-F238E27FC236}">
                <a16:creationId xmlns:a16="http://schemas.microsoft.com/office/drawing/2014/main" id="{FE1F38BD-6510-4A4C-8224-57365A16E0E7}"/>
              </a:ext>
            </a:extLst>
          </p:cNvPr>
          <p:cNvSpPr/>
          <p:nvPr/>
        </p:nvSpPr>
        <p:spPr>
          <a:xfrm rot="10800000">
            <a:off x="12084050" y="1440068"/>
            <a:ext cx="107950" cy="107950"/>
          </a:xfrm>
          <a:prstGeom prst="rt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74" name="Right Triangle 73">
            <a:extLst>
              <a:ext uri="{FF2B5EF4-FFF2-40B4-BE49-F238E27FC236}">
                <a16:creationId xmlns:a16="http://schemas.microsoft.com/office/drawing/2014/main" id="{0561DDFB-EF1B-D14C-9894-6D09C51C1BE0}"/>
              </a:ext>
            </a:extLst>
          </p:cNvPr>
          <p:cNvSpPr/>
          <p:nvPr/>
        </p:nvSpPr>
        <p:spPr>
          <a:xfrm rot="10800000">
            <a:off x="12083142" y="1965646"/>
            <a:ext cx="107950" cy="107950"/>
          </a:xfrm>
          <a:prstGeom prst="rt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9DC2CA17-BC40-4E4D-8EB3-95DEB7EDED53}"/>
              </a:ext>
            </a:extLst>
          </p:cNvPr>
          <p:cNvSpPr/>
          <p:nvPr/>
        </p:nvSpPr>
        <p:spPr>
          <a:xfrm>
            <a:off x="10419864" y="1055477"/>
            <a:ext cx="1773044" cy="397291"/>
          </a:xfrm>
          <a:prstGeom prst="roundRect">
            <a:avLst>
              <a:gd name="adj" fmla="val 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000EC28D-CA0F-4B48-AFA0-B07283F13A35}"/>
              </a:ext>
            </a:extLst>
          </p:cNvPr>
          <p:cNvSpPr/>
          <p:nvPr/>
        </p:nvSpPr>
        <p:spPr>
          <a:xfrm>
            <a:off x="3903018" y="1444911"/>
            <a:ext cx="5047221" cy="769441"/>
          </a:xfrm>
          <a:prstGeom prst="roundRect">
            <a:avLst>
              <a:gd name="adj" fmla="val 9524"/>
            </a:avLst>
          </a:prstGeom>
          <a:solidFill>
            <a:srgbClr val="5AC7DE"/>
          </a:solidFill>
          <a:ln>
            <a:solidFill>
              <a:srgbClr val="5AC7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7EF0988A-ADC9-DE4C-B009-A867D1426EA1}"/>
              </a:ext>
            </a:extLst>
          </p:cNvPr>
          <p:cNvSpPr/>
          <p:nvPr/>
        </p:nvSpPr>
        <p:spPr>
          <a:xfrm>
            <a:off x="3750619" y="1444423"/>
            <a:ext cx="1978928" cy="769441"/>
          </a:xfrm>
          <a:prstGeom prst="roundRect">
            <a:avLst>
              <a:gd name="adj" fmla="val 9524"/>
            </a:avLst>
          </a:prstGeom>
          <a:solidFill>
            <a:schemeClr val="bg1"/>
          </a:solidFill>
          <a:ln>
            <a:solidFill>
              <a:srgbClr val="A6C6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021AD699-9A40-7343-A5F7-F3EB4EA2D0EA}"/>
              </a:ext>
            </a:extLst>
          </p:cNvPr>
          <p:cNvSpPr/>
          <p:nvPr/>
        </p:nvSpPr>
        <p:spPr>
          <a:xfrm>
            <a:off x="2893560" y="1444987"/>
            <a:ext cx="1396536" cy="769441"/>
          </a:xfrm>
          <a:prstGeom prst="roundRect">
            <a:avLst>
              <a:gd name="adj" fmla="val 9524"/>
            </a:avLst>
          </a:prstGeom>
          <a:solidFill>
            <a:srgbClr val="A6C645"/>
          </a:solidFill>
          <a:ln>
            <a:solidFill>
              <a:srgbClr val="A6C6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6" name="Google Shape;116;p4">
            <a:extLst>
              <a:ext uri="{FF2B5EF4-FFF2-40B4-BE49-F238E27FC236}">
                <a16:creationId xmlns:a16="http://schemas.microsoft.com/office/drawing/2014/main" id="{7499CAF8-0FC5-334D-A28A-F86A998E05F9}"/>
              </a:ext>
            </a:extLst>
          </p:cNvPr>
          <p:cNvSpPr txBox="1"/>
          <p:nvPr/>
        </p:nvSpPr>
        <p:spPr>
          <a:xfrm>
            <a:off x="893284" y="508984"/>
            <a:ext cx="5061755" cy="861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sz="3000" b="1" dirty="0">
                <a:solidFill>
                  <a:srgbClr val="5AC7DE"/>
                </a:solidFill>
                <a:latin typeface="Montserrat"/>
                <a:ea typeface="Montserrat"/>
                <a:cs typeface="Montserrat"/>
                <a:sym typeface="Montserrat"/>
              </a:rPr>
              <a:t>ANTECEDENTE: </a:t>
            </a:r>
            <a:endParaRPr lang="es-PE" sz="2000" b="1" dirty="0">
              <a:solidFill>
                <a:srgbClr val="5AC7DE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sz="2000" b="1" dirty="0">
                <a:solidFill>
                  <a:srgbClr val="5AC7DE"/>
                </a:solidFill>
                <a:latin typeface="Montserrat"/>
                <a:ea typeface="Montserrat"/>
                <a:cs typeface="Montserrat"/>
                <a:sym typeface="Montserrat"/>
              </a:rPr>
              <a:t>RESULTADOS PRIMERA OPERACIÓN</a:t>
            </a:r>
            <a:endParaRPr lang="es-PE" sz="2000" b="1" i="0" u="none" strike="noStrike" cap="none" dirty="0">
              <a:solidFill>
                <a:srgbClr val="5AC7DE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DD7C68B-B233-644E-91E0-D035DA458F5A}"/>
              </a:ext>
            </a:extLst>
          </p:cNvPr>
          <p:cNvCxnSpPr>
            <a:cxnSpLocks/>
          </p:cNvCxnSpPr>
          <p:nvPr/>
        </p:nvCxnSpPr>
        <p:spPr>
          <a:xfrm>
            <a:off x="981421" y="1008936"/>
            <a:ext cx="605618" cy="0"/>
          </a:xfrm>
          <a:prstGeom prst="line">
            <a:avLst/>
          </a:prstGeom>
          <a:ln w="38100">
            <a:solidFill>
              <a:srgbClr val="49C5D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7EA30C80-96DA-124C-8235-26E5D589C6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8500" y="-5136"/>
            <a:ext cx="6413500" cy="876300"/>
          </a:xfrm>
          <a:prstGeom prst="rect">
            <a:avLst/>
          </a:prstGeom>
        </p:spPr>
      </p:pic>
      <p:sp>
        <p:nvSpPr>
          <p:cNvPr id="12" name="Laptop">
            <a:extLst>
              <a:ext uri="{FF2B5EF4-FFF2-40B4-BE49-F238E27FC236}">
                <a16:creationId xmlns:a16="http://schemas.microsoft.com/office/drawing/2014/main" id="{8870B090-82FB-A748-B4B2-0933EC4A7052}"/>
              </a:ext>
            </a:extLst>
          </p:cNvPr>
          <p:cNvSpPr>
            <a:spLocks noEditPoints="1"/>
          </p:cNvSpPr>
          <p:nvPr/>
        </p:nvSpPr>
        <p:spPr bwMode="auto">
          <a:xfrm>
            <a:off x="4388678" y="1539054"/>
            <a:ext cx="504329" cy="336820"/>
          </a:xfrm>
          <a:custGeom>
            <a:avLst/>
            <a:gdLst>
              <a:gd name="T0" fmla="*/ 283 w 310"/>
              <a:gd name="T1" fmla="*/ 172 h 208"/>
              <a:gd name="T2" fmla="*/ 262 w 310"/>
              <a:gd name="T3" fmla="*/ 0 h 208"/>
              <a:gd name="T4" fmla="*/ 27 w 310"/>
              <a:gd name="T5" fmla="*/ 21 h 208"/>
              <a:gd name="T6" fmla="*/ 4 w 310"/>
              <a:gd name="T7" fmla="*/ 172 h 208"/>
              <a:gd name="T8" fmla="*/ 31 w 310"/>
              <a:gd name="T9" fmla="*/ 208 h 208"/>
              <a:gd name="T10" fmla="*/ 310 w 310"/>
              <a:gd name="T11" fmla="*/ 176 h 208"/>
              <a:gd name="T12" fmla="*/ 48 w 310"/>
              <a:gd name="T13" fmla="*/ 8 h 208"/>
              <a:gd name="T14" fmla="*/ 275 w 310"/>
              <a:gd name="T15" fmla="*/ 20 h 208"/>
              <a:gd name="T16" fmla="*/ 48 w 310"/>
              <a:gd name="T17" fmla="*/ 8 h 208"/>
              <a:gd name="T18" fmla="*/ 275 w 310"/>
              <a:gd name="T19" fmla="*/ 28 h 208"/>
              <a:gd name="T20" fmla="*/ 35 w 310"/>
              <a:gd name="T21" fmla="*/ 172 h 208"/>
              <a:gd name="T22" fmla="*/ 279 w 310"/>
              <a:gd name="T23" fmla="*/ 200 h 208"/>
              <a:gd name="T24" fmla="*/ 8 w 310"/>
              <a:gd name="T25" fmla="*/ 180 h 208"/>
              <a:gd name="T26" fmla="*/ 279 w 310"/>
              <a:gd name="T27" fmla="*/ 200 h 208"/>
              <a:gd name="T28" fmla="*/ 59 w 310"/>
              <a:gd name="T29" fmla="*/ 64 h 208"/>
              <a:gd name="T30" fmla="*/ 71 w 310"/>
              <a:gd name="T31" fmla="*/ 52 h 208"/>
              <a:gd name="T32" fmla="*/ 51 w 310"/>
              <a:gd name="T33" fmla="*/ 44 h 208"/>
              <a:gd name="T34" fmla="*/ 59 w 310"/>
              <a:gd name="T35" fmla="*/ 136 h 208"/>
              <a:gd name="T36" fmla="*/ 51 w 310"/>
              <a:gd name="T37" fmla="*/ 156 h 208"/>
              <a:gd name="T38" fmla="*/ 71 w 310"/>
              <a:gd name="T39" fmla="*/ 148 h 208"/>
              <a:gd name="T40" fmla="*/ 59 w 310"/>
              <a:gd name="T41" fmla="*/ 136 h 208"/>
              <a:gd name="T42" fmla="*/ 139 w 310"/>
              <a:gd name="T43" fmla="*/ 148 h 208"/>
              <a:gd name="T44" fmla="*/ 159 w 310"/>
              <a:gd name="T45" fmla="*/ 156 h 208"/>
              <a:gd name="T46" fmla="*/ 151 w 310"/>
              <a:gd name="T47" fmla="*/ 136 h 208"/>
              <a:gd name="T48" fmla="*/ 139 w 310"/>
              <a:gd name="T49" fmla="*/ 52 h 208"/>
              <a:gd name="T50" fmla="*/ 151 w 310"/>
              <a:gd name="T51" fmla="*/ 64 h 208"/>
              <a:gd name="T52" fmla="*/ 159 w 310"/>
              <a:gd name="T53" fmla="*/ 44 h 208"/>
              <a:gd name="T54" fmla="*/ 139 w 310"/>
              <a:gd name="T55" fmla="*/ 52 h 208"/>
              <a:gd name="T56" fmla="*/ 259 w 310"/>
              <a:gd name="T57" fmla="*/ 92 h 208"/>
              <a:gd name="T58" fmla="*/ 175 w 310"/>
              <a:gd name="T59" fmla="*/ 84 h 208"/>
              <a:gd name="T60" fmla="*/ 175 w 310"/>
              <a:gd name="T61" fmla="*/ 120 h 208"/>
              <a:gd name="T62" fmla="*/ 235 w 310"/>
              <a:gd name="T63" fmla="*/ 112 h 208"/>
              <a:gd name="T64" fmla="*/ 175 w 310"/>
              <a:gd name="T65" fmla="*/ 120 h 2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310" h="208">
                <a:moveTo>
                  <a:pt x="306" y="172"/>
                </a:moveTo>
                <a:cubicBezTo>
                  <a:pt x="283" y="172"/>
                  <a:pt x="283" y="172"/>
                  <a:pt x="283" y="172"/>
                </a:cubicBezTo>
                <a:cubicBezTo>
                  <a:pt x="283" y="21"/>
                  <a:pt x="283" y="21"/>
                  <a:pt x="283" y="21"/>
                </a:cubicBezTo>
                <a:cubicBezTo>
                  <a:pt x="283" y="10"/>
                  <a:pt x="273" y="0"/>
                  <a:pt x="262" y="0"/>
                </a:cubicBezTo>
                <a:cubicBezTo>
                  <a:pt x="48" y="0"/>
                  <a:pt x="48" y="0"/>
                  <a:pt x="48" y="0"/>
                </a:cubicBezTo>
                <a:cubicBezTo>
                  <a:pt x="37" y="0"/>
                  <a:pt x="27" y="10"/>
                  <a:pt x="27" y="21"/>
                </a:cubicBezTo>
                <a:cubicBezTo>
                  <a:pt x="27" y="172"/>
                  <a:pt x="27" y="172"/>
                  <a:pt x="27" y="172"/>
                </a:cubicBezTo>
                <a:cubicBezTo>
                  <a:pt x="4" y="172"/>
                  <a:pt x="4" y="172"/>
                  <a:pt x="4" y="172"/>
                </a:cubicBezTo>
                <a:cubicBezTo>
                  <a:pt x="1" y="172"/>
                  <a:pt x="0" y="174"/>
                  <a:pt x="0" y="176"/>
                </a:cubicBezTo>
                <a:cubicBezTo>
                  <a:pt x="0" y="194"/>
                  <a:pt x="14" y="208"/>
                  <a:pt x="31" y="208"/>
                </a:cubicBezTo>
                <a:cubicBezTo>
                  <a:pt x="279" y="208"/>
                  <a:pt x="279" y="208"/>
                  <a:pt x="279" y="208"/>
                </a:cubicBezTo>
                <a:cubicBezTo>
                  <a:pt x="296" y="208"/>
                  <a:pt x="310" y="194"/>
                  <a:pt x="310" y="176"/>
                </a:cubicBezTo>
                <a:cubicBezTo>
                  <a:pt x="310" y="174"/>
                  <a:pt x="309" y="172"/>
                  <a:pt x="306" y="172"/>
                </a:cubicBezTo>
                <a:close/>
                <a:moveTo>
                  <a:pt x="48" y="8"/>
                </a:moveTo>
                <a:cubicBezTo>
                  <a:pt x="262" y="8"/>
                  <a:pt x="262" y="8"/>
                  <a:pt x="262" y="8"/>
                </a:cubicBezTo>
                <a:cubicBezTo>
                  <a:pt x="269" y="8"/>
                  <a:pt x="274" y="13"/>
                  <a:pt x="275" y="20"/>
                </a:cubicBezTo>
                <a:cubicBezTo>
                  <a:pt x="35" y="20"/>
                  <a:pt x="35" y="20"/>
                  <a:pt x="35" y="20"/>
                </a:cubicBezTo>
                <a:cubicBezTo>
                  <a:pt x="36" y="13"/>
                  <a:pt x="41" y="8"/>
                  <a:pt x="48" y="8"/>
                </a:cubicBezTo>
                <a:close/>
                <a:moveTo>
                  <a:pt x="35" y="28"/>
                </a:moveTo>
                <a:cubicBezTo>
                  <a:pt x="275" y="28"/>
                  <a:pt x="275" y="28"/>
                  <a:pt x="275" y="28"/>
                </a:cubicBezTo>
                <a:cubicBezTo>
                  <a:pt x="275" y="172"/>
                  <a:pt x="275" y="172"/>
                  <a:pt x="275" y="172"/>
                </a:cubicBezTo>
                <a:cubicBezTo>
                  <a:pt x="35" y="172"/>
                  <a:pt x="35" y="172"/>
                  <a:pt x="35" y="172"/>
                </a:cubicBezTo>
                <a:lnTo>
                  <a:pt x="35" y="28"/>
                </a:lnTo>
                <a:close/>
                <a:moveTo>
                  <a:pt x="279" y="200"/>
                </a:moveTo>
                <a:cubicBezTo>
                  <a:pt x="31" y="200"/>
                  <a:pt x="31" y="200"/>
                  <a:pt x="31" y="200"/>
                </a:cubicBezTo>
                <a:cubicBezTo>
                  <a:pt x="20" y="200"/>
                  <a:pt x="10" y="191"/>
                  <a:pt x="8" y="180"/>
                </a:cubicBezTo>
                <a:cubicBezTo>
                  <a:pt x="302" y="180"/>
                  <a:pt x="302" y="180"/>
                  <a:pt x="302" y="180"/>
                </a:cubicBezTo>
                <a:cubicBezTo>
                  <a:pt x="300" y="191"/>
                  <a:pt x="290" y="200"/>
                  <a:pt x="279" y="200"/>
                </a:cubicBezTo>
                <a:close/>
                <a:moveTo>
                  <a:pt x="51" y="64"/>
                </a:moveTo>
                <a:cubicBezTo>
                  <a:pt x="59" y="64"/>
                  <a:pt x="59" y="64"/>
                  <a:pt x="59" y="64"/>
                </a:cubicBezTo>
                <a:cubicBezTo>
                  <a:pt x="59" y="52"/>
                  <a:pt x="59" y="52"/>
                  <a:pt x="59" y="52"/>
                </a:cubicBezTo>
                <a:cubicBezTo>
                  <a:pt x="71" y="52"/>
                  <a:pt x="71" y="52"/>
                  <a:pt x="71" y="52"/>
                </a:cubicBezTo>
                <a:cubicBezTo>
                  <a:pt x="71" y="44"/>
                  <a:pt x="71" y="44"/>
                  <a:pt x="71" y="44"/>
                </a:cubicBezTo>
                <a:cubicBezTo>
                  <a:pt x="51" y="44"/>
                  <a:pt x="51" y="44"/>
                  <a:pt x="51" y="44"/>
                </a:cubicBezTo>
                <a:lnTo>
                  <a:pt x="51" y="64"/>
                </a:lnTo>
                <a:close/>
                <a:moveTo>
                  <a:pt x="59" y="136"/>
                </a:moveTo>
                <a:cubicBezTo>
                  <a:pt x="51" y="136"/>
                  <a:pt x="51" y="136"/>
                  <a:pt x="51" y="136"/>
                </a:cubicBezTo>
                <a:cubicBezTo>
                  <a:pt x="51" y="156"/>
                  <a:pt x="51" y="156"/>
                  <a:pt x="51" y="156"/>
                </a:cubicBezTo>
                <a:cubicBezTo>
                  <a:pt x="71" y="156"/>
                  <a:pt x="71" y="156"/>
                  <a:pt x="71" y="156"/>
                </a:cubicBezTo>
                <a:cubicBezTo>
                  <a:pt x="71" y="148"/>
                  <a:pt x="71" y="148"/>
                  <a:pt x="71" y="148"/>
                </a:cubicBezTo>
                <a:cubicBezTo>
                  <a:pt x="59" y="148"/>
                  <a:pt x="59" y="148"/>
                  <a:pt x="59" y="148"/>
                </a:cubicBezTo>
                <a:lnTo>
                  <a:pt x="59" y="136"/>
                </a:lnTo>
                <a:close/>
                <a:moveTo>
                  <a:pt x="151" y="148"/>
                </a:moveTo>
                <a:cubicBezTo>
                  <a:pt x="139" y="148"/>
                  <a:pt x="139" y="148"/>
                  <a:pt x="139" y="148"/>
                </a:cubicBezTo>
                <a:cubicBezTo>
                  <a:pt x="139" y="156"/>
                  <a:pt x="139" y="156"/>
                  <a:pt x="139" y="156"/>
                </a:cubicBezTo>
                <a:cubicBezTo>
                  <a:pt x="159" y="156"/>
                  <a:pt x="159" y="156"/>
                  <a:pt x="159" y="156"/>
                </a:cubicBezTo>
                <a:cubicBezTo>
                  <a:pt x="159" y="136"/>
                  <a:pt x="159" y="136"/>
                  <a:pt x="159" y="136"/>
                </a:cubicBezTo>
                <a:cubicBezTo>
                  <a:pt x="151" y="136"/>
                  <a:pt x="151" y="136"/>
                  <a:pt x="151" y="136"/>
                </a:cubicBezTo>
                <a:lnTo>
                  <a:pt x="151" y="148"/>
                </a:lnTo>
                <a:close/>
                <a:moveTo>
                  <a:pt x="139" y="52"/>
                </a:moveTo>
                <a:cubicBezTo>
                  <a:pt x="151" y="52"/>
                  <a:pt x="151" y="52"/>
                  <a:pt x="151" y="52"/>
                </a:cubicBezTo>
                <a:cubicBezTo>
                  <a:pt x="151" y="64"/>
                  <a:pt x="151" y="64"/>
                  <a:pt x="151" y="64"/>
                </a:cubicBezTo>
                <a:cubicBezTo>
                  <a:pt x="159" y="64"/>
                  <a:pt x="159" y="64"/>
                  <a:pt x="159" y="64"/>
                </a:cubicBezTo>
                <a:cubicBezTo>
                  <a:pt x="159" y="44"/>
                  <a:pt x="159" y="44"/>
                  <a:pt x="159" y="44"/>
                </a:cubicBezTo>
                <a:cubicBezTo>
                  <a:pt x="139" y="44"/>
                  <a:pt x="139" y="44"/>
                  <a:pt x="139" y="44"/>
                </a:cubicBezTo>
                <a:lnTo>
                  <a:pt x="139" y="52"/>
                </a:lnTo>
                <a:close/>
                <a:moveTo>
                  <a:pt x="175" y="92"/>
                </a:moveTo>
                <a:cubicBezTo>
                  <a:pt x="259" y="92"/>
                  <a:pt x="259" y="92"/>
                  <a:pt x="259" y="92"/>
                </a:cubicBezTo>
                <a:cubicBezTo>
                  <a:pt x="259" y="84"/>
                  <a:pt x="259" y="84"/>
                  <a:pt x="259" y="84"/>
                </a:cubicBezTo>
                <a:cubicBezTo>
                  <a:pt x="175" y="84"/>
                  <a:pt x="175" y="84"/>
                  <a:pt x="175" y="84"/>
                </a:cubicBezTo>
                <a:lnTo>
                  <a:pt x="175" y="92"/>
                </a:lnTo>
                <a:close/>
                <a:moveTo>
                  <a:pt x="175" y="120"/>
                </a:moveTo>
                <a:cubicBezTo>
                  <a:pt x="235" y="120"/>
                  <a:pt x="235" y="120"/>
                  <a:pt x="235" y="120"/>
                </a:cubicBezTo>
                <a:cubicBezTo>
                  <a:pt x="235" y="112"/>
                  <a:pt x="235" y="112"/>
                  <a:pt x="235" y="112"/>
                </a:cubicBezTo>
                <a:cubicBezTo>
                  <a:pt x="175" y="112"/>
                  <a:pt x="175" y="112"/>
                  <a:pt x="175" y="112"/>
                </a:cubicBezTo>
                <a:lnTo>
                  <a:pt x="175" y="120"/>
                </a:lnTo>
                <a:close/>
              </a:path>
            </a:pathLst>
          </a:custGeom>
          <a:solidFill>
            <a:srgbClr val="00506A"/>
          </a:solidFill>
          <a:ln>
            <a:solidFill>
              <a:srgbClr val="00506A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A6B0AB1-7ED1-0046-8CD0-DD5A67DB0021}"/>
              </a:ext>
            </a:extLst>
          </p:cNvPr>
          <p:cNvSpPr txBox="1"/>
          <p:nvPr/>
        </p:nvSpPr>
        <p:spPr>
          <a:xfrm>
            <a:off x="4282702" y="1864631"/>
            <a:ext cx="14830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600" dirty="0">
                <a:solidFill>
                  <a:srgbClr val="00506A"/>
                </a:solidFill>
                <a:latin typeface="Montserrat" pitchFamily="2" charset="77"/>
              </a:rPr>
              <a:t>PROYECTOS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724BED-6B33-0C40-B8F9-C670A1607CC5}"/>
              </a:ext>
            </a:extLst>
          </p:cNvPr>
          <p:cNvSpPr txBox="1"/>
          <p:nvPr/>
        </p:nvSpPr>
        <p:spPr>
          <a:xfrm>
            <a:off x="2959041" y="1444423"/>
            <a:ext cx="1284326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4500" b="1" dirty="0">
                <a:solidFill>
                  <a:schemeClr val="bg1"/>
                </a:solidFill>
                <a:latin typeface="Montserrat" pitchFamily="2" charset="77"/>
              </a:rPr>
              <a:t>390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4684A9D-2EB3-E144-BA2E-3981E01828CE}"/>
              </a:ext>
            </a:extLst>
          </p:cNvPr>
          <p:cNvGrpSpPr/>
          <p:nvPr/>
        </p:nvGrpSpPr>
        <p:grpSpPr>
          <a:xfrm>
            <a:off x="1096846" y="2309775"/>
            <a:ext cx="4858193" cy="3147475"/>
            <a:chOff x="3264264" y="2338731"/>
            <a:chExt cx="5109378" cy="331021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253BDF9-6CFF-9F48-AAB9-5854856E39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58732" y="2732948"/>
              <a:ext cx="2898990" cy="2915993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6CAA8EE-500D-FB45-95A8-BF177FF60C0D}"/>
                </a:ext>
              </a:extLst>
            </p:cNvPr>
            <p:cNvSpPr txBox="1"/>
            <p:nvPr/>
          </p:nvSpPr>
          <p:spPr>
            <a:xfrm>
              <a:off x="4290512" y="2338731"/>
              <a:ext cx="31566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ES_tradnl" b="1" dirty="0">
                  <a:solidFill>
                    <a:srgbClr val="00506A"/>
                  </a:solidFill>
                  <a:latin typeface="Montserrat" pitchFamily="2" charset="77"/>
                </a:rPr>
                <a:t>BECARIOS POR GÉNERO</a:t>
              </a: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33FC0F7-4908-AD42-B729-A0D788145D3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4130641" y="3316492"/>
              <a:ext cx="314073" cy="421465"/>
            </a:xfrm>
            <a:prstGeom prst="rect">
              <a:avLst/>
            </a:prstGeom>
          </p:spPr>
        </p:pic>
        <p:sp>
          <p:nvSpPr>
            <p:cNvPr id="20" name="Head with line graph">
              <a:extLst>
                <a:ext uri="{FF2B5EF4-FFF2-40B4-BE49-F238E27FC236}">
                  <a16:creationId xmlns:a16="http://schemas.microsoft.com/office/drawing/2014/main" id="{1F17E0B0-E66E-2A44-983A-7EB4CB13217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09880" y="4578855"/>
              <a:ext cx="307584" cy="307584"/>
            </a:xfrm>
            <a:custGeom>
              <a:avLst/>
              <a:gdLst>
                <a:gd name="T0" fmla="*/ 223 w 255"/>
                <a:gd name="T1" fmla="*/ 48 h 256"/>
                <a:gd name="T2" fmla="*/ 214 w 255"/>
                <a:gd name="T3" fmla="*/ 67 h 256"/>
                <a:gd name="T4" fmla="*/ 25 w 255"/>
                <a:gd name="T5" fmla="*/ 97 h 256"/>
                <a:gd name="T6" fmla="*/ 11 w 255"/>
                <a:gd name="T7" fmla="*/ 148 h 256"/>
                <a:gd name="T8" fmla="*/ 1 w 255"/>
                <a:gd name="T9" fmla="*/ 172 h 256"/>
                <a:gd name="T10" fmla="*/ 25 w 255"/>
                <a:gd name="T11" fmla="*/ 176 h 256"/>
                <a:gd name="T12" fmla="*/ 46 w 255"/>
                <a:gd name="T13" fmla="*/ 228 h 256"/>
                <a:gd name="T14" fmla="*/ 76 w 255"/>
                <a:gd name="T15" fmla="*/ 250 h 256"/>
                <a:gd name="T16" fmla="*/ 79 w 255"/>
                <a:gd name="T17" fmla="*/ 256 h 256"/>
                <a:gd name="T18" fmla="*/ 219 w 255"/>
                <a:gd name="T19" fmla="*/ 255 h 256"/>
                <a:gd name="T20" fmla="*/ 219 w 255"/>
                <a:gd name="T21" fmla="*/ 97 h 256"/>
                <a:gd name="T22" fmla="*/ 231 w 255"/>
                <a:gd name="T23" fmla="*/ 62 h 256"/>
                <a:gd name="T24" fmla="*/ 255 w 255"/>
                <a:gd name="T25" fmla="*/ 48 h 256"/>
                <a:gd name="T26" fmla="*/ 211 w 255"/>
                <a:gd name="T27" fmla="*/ 97 h 256"/>
                <a:gd name="T28" fmla="*/ 86 w 255"/>
                <a:gd name="T29" fmla="*/ 248 h 256"/>
                <a:gd name="T30" fmla="*/ 98 w 255"/>
                <a:gd name="T31" fmla="*/ 222 h 256"/>
                <a:gd name="T32" fmla="*/ 46 w 255"/>
                <a:gd name="T33" fmla="*/ 220 h 256"/>
                <a:gd name="T34" fmla="*/ 33 w 255"/>
                <a:gd name="T35" fmla="*/ 172 h 256"/>
                <a:gd name="T36" fmla="*/ 9 w 255"/>
                <a:gd name="T37" fmla="*/ 168 h 256"/>
                <a:gd name="T38" fmla="*/ 8 w 255"/>
                <a:gd name="T39" fmla="*/ 166 h 256"/>
                <a:gd name="T40" fmla="*/ 33 w 255"/>
                <a:gd name="T41" fmla="*/ 126 h 256"/>
                <a:gd name="T42" fmla="*/ 122 w 255"/>
                <a:gd name="T43" fmla="*/ 8 h 256"/>
                <a:gd name="T44" fmla="*/ 163 w 255"/>
                <a:gd name="T45" fmla="*/ 118 h 256"/>
                <a:gd name="T46" fmla="*/ 147 w 255"/>
                <a:gd name="T47" fmla="*/ 118 h 256"/>
                <a:gd name="T48" fmla="*/ 139 w 255"/>
                <a:gd name="T49" fmla="*/ 100 h 256"/>
                <a:gd name="T50" fmla="*/ 107 w 255"/>
                <a:gd name="T51" fmla="*/ 100 h 256"/>
                <a:gd name="T52" fmla="*/ 71 w 255"/>
                <a:gd name="T53" fmla="*/ 146 h 256"/>
                <a:gd name="T54" fmla="*/ 47 w 255"/>
                <a:gd name="T55" fmla="*/ 160 h 256"/>
                <a:gd name="T56" fmla="*/ 79 w 255"/>
                <a:gd name="T57" fmla="*/ 160 h 256"/>
                <a:gd name="T58" fmla="*/ 115 w 255"/>
                <a:gd name="T59" fmla="*/ 114 h 256"/>
                <a:gd name="T60" fmla="*/ 131 w 255"/>
                <a:gd name="T61" fmla="*/ 114 h 256"/>
                <a:gd name="T62" fmla="*/ 139 w 255"/>
                <a:gd name="T63" fmla="*/ 132 h 256"/>
                <a:gd name="T64" fmla="*/ 171 w 255"/>
                <a:gd name="T65" fmla="*/ 132 h 256"/>
                <a:gd name="T66" fmla="*/ 210 w 255"/>
                <a:gd name="T67" fmla="*/ 83 h 256"/>
                <a:gd name="T68" fmla="*/ 163 w 255"/>
                <a:gd name="T69" fmla="*/ 132 h 256"/>
                <a:gd name="T70" fmla="*/ 147 w 255"/>
                <a:gd name="T71" fmla="*/ 132 h 256"/>
                <a:gd name="T72" fmla="*/ 161 w 255"/>
                <a:gd name="T73" fmla="*/ 126 h 256"/>
                <a:gd name="T74" fmla="*/ 161 w 255"/>
                <a:gd name="T75" fmla="*/ 126 h 256"/>
                <a:gd name="T76" fmla="*/ 115 w 255"/>
                <a:gd name="T77" fmla="*/ 100 h 256"/>
                <a:gd name="T78" fmla="*/ 131 w 255"/>
                <a:gd name="T79" fmla="*/ 100 h 256"/>
                <a:gd name="T80" fmla="*/ 115 w 255"/>
                <a:gd name="T81" fmla="*/ 100 h 256"/>
                <a:gd name="T82" fmla="*/ 63 w 255"/>
                <a:gd name="T83" fmla="*/ 168 h 256"/>
                <a:gd name="T84" fmla="*/ 63 w 255"/>
                <a:gd name="T85" fmla="*/ 152 h 256"/>
                <a:gd name="T86" fmla="*/ 69 w 255"/>
                <a:gd name="T87" fmla="*/ 154 h 256"/>
                <a:gd name="T88" fmla="*/ 71 w 255"/>
                <a:gd name="T89" fmla="*/ 160 h 256"/>
                <a:gd name="T90" fmla="*/ 231 w 255"/>
                <a:gd name="T91" fmla="*/ 48 h 256"/>
                <a:gd name="T92" fmla="*/ 247 w 255"/>
                <a:gd name="T93" fmla="*/ 48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55" h="256">
                  <a:moveTo>
                    <a:pt x="239" y="32"/>
                  </a:moveTo>
                  <a:cubicBezTo>
                    <a:pt x="230" y="32"/>
                    <a:pt x="223" y="39"/>
                    <a:pt x="223" y="48"/>
                  </a:cubicBezTo>
                  <a:cubicBezTo>
                    <a:pt x="223" y="51"/>
                    <a:pt x="224" y="54"/>
                    <a:pt x="225" y="56"/>
                  </a:cubicBezTo>
                  <a:cubicBezTo>
                    <a:pt x="214" y="67"/>
                    <a:pt x="214" y="67"/>
                    <a:pt x="214" y="67"/>
                  </a:cubicBezTo>
                  <a:cubicBezTo>
                    <a:pt x="202" y="28"/>
                    <a:pt x="165" y="0"/>
                    <a:pt x="122" y="0"/>
                  </a:cubicBezTo>
                  <a:cubicBezTo>
                    <a:pt x="69" y="0"/>
                    <a:pt x="25" y="44"/>
                    <a:pt x="25" y="97"/>
                  </a:cubicBezTo>
                  <a:cubicBezTo>
                    <a:pt x="25" y="126"/>
                    <a:pt x="25" y="126"/>
                    <a:pt x="25" y="126"/>
                  </a:cubicBezTo>
                  <a:cubicBezTo>
                    <a:pt x="25" y="129"/>
                    <a:pt x="16" y="141"/>
                    <a:pt x="11" y="148"/>
                  </a:cubicBezTo>
                  <a:cubicBezTo>
                    <a:pt x="7" y="153"/>
                    <a:pt x="3" y="158"/>
                    <a:pt x="1" y="162"/>
                  </a:cubicBezTo>
                  <a:cubicBezTo>
                    <a:pt x="0" y="165"/>
                    <a:pt x="0" y="169"/>
                    <a:pt x="1" y="172"/>
                  </a:cubicBezTo>
                  <a:cubicBezTo>
                    <a:pt x="3" y="174"/>
                    <a:pt x="6" y="176"/>
                    <a:pt x="9" y="176"/>
                  </a:cubicBezTo>
                  <a:cubicBezTo>
                    <a:pt x="25" y="176"/>
                    <a:pt x="25" y="176"/>
                    <a:pt x="25" y="176"/>
                  </a:cubicBezTo>
                  <a:cubicBezTo>
                    <a:pt x="25" y="206"/>
                    <a:pt x="25" y="206"/>
                    <a:pt x="25" y="206"/>
                  </a:cubicBezTo>
                  <a:cubicBezTo>
                    <a:pt x="25" y="217"/>
                    <a:pt x="31" y="228"/>
                    <a:pt x="46" y="228"/>
                  </a:cubicBezTo>
                  <a:cubicBezTo>
                    <a:pt x="88" y="228"/>
                    <a:pt x="88" y="228"/>
                    <a:pt x="88" y="228"/>
                  </a:cubicBezTo>
                  <a:cubicBezTo>
                    <a:pt x="76" y="250"/>
                    <a:pt x="76" y="250"/>
                    <a:pt x="76" y="250"/>
                  </a:cubicBezTo>
                  <a:cubicBezTo>
                    <a:pt x="75" y="251"/>
                    <a:pt x="75" y="253"/>
                    <a:pt x="76" y="254"/>
                  </a:cubicBezTo>
                  <a:cubicBezTo>
                    <a:pt x="76" y="255"/>
                    <a:pt x="78" y="256"/>
                    <a:pt x="79" y="256"/>
                  </a:cubicBezTo>
                  <a:cubicBezTo>
                    <a:pt x="216" y="256"/>
                    <a:pt x="216" y="256"/>
                    <a:pt x="216" y="256"/>
                  </a:cubicBezTo>
                  <a:cubicBezTo>
                    <a:pt x="217" y="256"/>
                    <a:pt x="218" y="256"/>
                    <a:pt x="219" y="255"/>
                  </a:cubicBezTo>
                  <a:cubicBezTo>
                    <a:pt x="219" y="254"/>
                    <a:pt x="220" y="253"/>
                    <a:pt x="220" y="252"/>
                  </a:cubicBezTo>
                  <a:cubicBezTo>
                    <a:pt x="219" y="97"/>
                    <a:pt x="219" y="97"/>
                    <a:pt x="219" y="97"/>
                  </a:cubicBezTo>
                  <a:cubicBezTo>
                    <a:pt x="219" y="90"/>
                    <a:pt x="218" y="83"/>
                    <a:pt x="217" y="76"/>
                  </a:cubicBezTo>
                  <a:cubicBezTo>
                    <a:pt x="231" y="62"/>
                    <a:pt x="231" y="62"/>
                    <a:pt x="231" y="62"/>
                  </a:cubicBezTo>
                  <a:cubicBezTo>
                    <a:pt x="233" y="63"/>
                    <a:pt x="236" y="64"/>
                    <a:pt x="239" y="64"/>
                  </a:cubicBezTo>
                  <a:cubicBezTo>
                    <a:pt x="248" y="64"/>
                    <a:pt x="255" y="57"/>
                    <a:pt x="255" y="48"/>
                  </a:cubicBezTo>
                  <a:cubicBezTo>
                    <a:pt x="255" y="39"/>
                    <a:pt x="248" y="32"/>
                    <a:pt x="239" y="32"/>
                  </a:cubicBezTo>
                  <a:close/>
                  <a:moveTo>
                    <a:pt x="211" y="97"/>
                  </a:moveTo>
                  <a:cubicBezTo>
                    <a:pt x="212" y="248"/>
                    <a:pt x="212" y="248"/>
                    <a:pt x="212" y="248"/>
                  </a:cubicBezTo>
                  <a:cubicBezTo>
                    <a:pt x="86" y="248"/>
                    <a:pt x="86" y="248"/>
                    <a:pt x="86" y="248"/>
                  </a:cubicBezTo>
                  <a:cubicBezTo>
                    <a:pt x="98" y="226"/>
                    <a:pt x="98" y="226"/>
                    <a:pt x="98" y="226"/>
                  </a:cubicBezTo>
                  <a:cubicBezTo>
                    <a:pt x="99" y="225"/>
                    <a:pt x="99" y="223"/>
                    <a:pt x="98" y="222"/>
                  </a:cubicBezTo>
                  <a:cubicBezTo>
                    <a:pt x="98" y="221"/>
                    <a:pt x="96" y="220"/>
                    <a:pt x="95" y="220"/>
                  </a:cubicBezTo>
                  <a:cubicBezTo>
                    <a:pt x="46" y="220"/>
                    <a:pt x="46" y="220"/>
                    <a:pt x="46" y="220"/>
                  </a:cubicBezTo>
                  <a:cubicBezTo>
                    <a:pt x="34" y="220"/>
                    <a:pt x="33" y="208"/>
                    <a:pt x="33" y="206"/>
                  </a:cubicBezTo>
                  <a:cubicBezTo>
                    <a:pt x="33" y="172"/>
                    <a:pt x="33" y="172"/>
                    <a:pt x="33" y="172"/>
                  </a:cubicBezTo>
                  <a:cubicBezTo>
                    <a:pt x="33" y="170"/>
                    <a:pt x="31" y="168"/>
                    <a:pt x="29" y="168"/>
                  </a:cubicBezTo>
                  <a:cubicBezTo>
                    <a:pt x="9" y="168"/>
                    <a:pt x="9" y="168"/>
                    <a:pt x="9" y="168"/>
                  </a:cubicBezTo>
                  <a:cubicBezTo>
                    <a:pt x="8" y="168"/>
                    <a:pt x="8" y="168"/>
                    <a:pt x="8" y="168"/>
                  </a:cubicBezTo>
                  <a:cubicBezTo>
                    <a:pt x="8" y="167"/>
                    <a:pt x="8" y="166"/>
                    <a:pt x="8" y="166"/>
                  </a:cubicBezTo>
                  <a:cubicBezTo>
                    <a:pt x="10" y="163"/>
                    <a:pt x="14" y="158"/>
                    <a:pt x="17" y="153"/>
                  </a:cubicBezTo>
                  <a:cubicBezTo>
                    <a:pt x="27" y="140"/>
                    <a:pt x="33" y="131"/>
                    <a:pt x="33" y="126"/>
                  </a:cubicBezTo>
                  <a:cubicBezTo>
                    <a:pt x="33" y="97"/>
                    <a:pt x="33" y="97"/>
                    <a:pt x="33" y="97"/>
                  </a:cubicBezTo>
                  <a:cubicBezTo>
                    <a:pt x="33" y="48"/>
                    <a:pt x="73" y="8"/>
                    <a:pt x="122" y="8"/>
                  </a:cubicBezTo>
                  <a:cubicBezTo>
                    <a:pt x="163" y="8"/>
                    <a:pt x="197" y="36"/>
                    <a:pt x="208" y="74"/>
                  </a:cubicBezTo>
                  <a:cubicBezTo>
                    <a:pt x="163" y="118"/>
                    <a:pt x="163" y="118"/>
                    <a:pt x="163" y="118"/>
                  </a:cubicBezTo>
                  <a:cubicBezTo>
                    <a:pt x="161" y="117"/>
                    <a:pt x="158" y="116"/>
                    <a:pt x="155" y="116"/>
                  </a:cubicBezTo>
                  <a:cubicBezTo>
                    <a:pt x="152" y="116"/>
                    <a:pt x="149" y="117"/>
                    <a:pt x="147" y="118"/>
                  </a:cubicBezTo>
                  <a:cubicBezTo>
                    <a:pt x="137" y="108"/>
                    <a:pt x="137" y="108"/>
                    <a:pt x="137" y="108"/>
                  </a:cubicBezTo>
                  <a:cubicBezTo>
                    <a:pt x="138" y="106"/>
                    <a:pt x="139" y="103"/>
                    <a:pt x="139" y="100"/>
                  </a:cubicBezTo>
                  <a:cubicBezTo>
                    <a:pt x="139" y="91"/>
                    <a:pt x="132" y="84"/>
                    <a:pt x="123" y="84"/>
                  </a:cubicBezTo>
                  <a:cubicBezTo>
                    <a:pt x="114" y="84"/>
                    <a:pt x="107" y="91"/>
                    <a:pt x="107" y="100"/>
                  </a:cubicBezTo>
                  <a:cubicBezTo>
                    <a:pt x="107" y="103"/>
                    <a:pt x="108" y="106"/>
                    <a:pt x="109" y="108"/>
                  </a:cubicBezTo>
                  <a:cubicBezTo>
                    <a:pt x="71" y="146"/>
                    <a:pt x="71" y="146"/>
                    <a:pt x="71" y="146"/>
                  </a:cubicBezTo>
                  <a:cubicBezTo>
                    <a:pt x="69" y="145"/>
                    <a:pt x="66" y="144"/>
                    <a:pt x="63" y="144"/>
                  </a:cubicBezTo>
                  <a:cubicBezTo>
                    <a:pt x="54" y="144"/>
                    <a:pt x="47" y="151"/>
                    <a:pt x="47" y="160"/>
                  </a:cubicBezTo>
                  <a:cubicBezTo>
                    <a:pt x="47" y="169"/>
                    <a:pt x="54" y="176"/>
                    <a:pt x="63" y="176"/>
                  </a:cubicBezTo>
                  <a:cubicBezTo>
                    <a:pt x="72" y="176"/>
                    <a:pt x="79" y="169"/>
                    <a:pt x="79" y="160"/>
                  </a:cubicBezTo>
                  <a:cubicBezTo>
                    <a:pt x="79" y="157"/>
                    <a:pt x="78" y="154"/>
                    <a:pt x="77" y="152"/>
                  </a:cubicBezTo>
                  <a:cubicBezTo>
                    <a:pt x="115" y="114"/>
                    <a:pt x="115" y="114"/>
                    <a:pt x="115" y="114"/>
                  </a:cubicBezTo>
                  <a:cubicBezTo>
                    <a:pt x="117" y="115"/>
                    <a:pt x="120" y="116"/>
                    <a:pt x="123" y="116"/>
                  </a:cubicBezTo>
                  <a:cubicBezTo>
                    <a:pt x="126" y="116"/>
                    <a:pt x="129" y="115"/>
                    <a:pt x="131" y="114"/>
                  </a:cubicBezTo>
                  <a:cubicBezTo>
                    <a:pt x="141" y="124"/>
                    <a:pt x="141" y="124"/>
                    <a:pt x="141" y="124"/>
                  </a:cubicBezTo>
                  <a:cubicBezTo>
                    <a:pt x="140" y="126"/>
                    <a:pt x="139" y="129"/>
                    <a:pt x="139" y="132"/>
                  </a:cubicBezTo>
                  <a:cubicBezTo>
                    <a:pt x="139" y="141"/>
                    <a:pt x="146" y="148"/>
                    <a:pt x="155" y="148"/>
                  </a:cubicBezTo>
                  <a:cubicBezTo>
                    <a:pt x="164" y="148"/>
                    <a:pt x="171" y="141"/>
                    <a:pt x="171" y="132"/>
                  </a:cubicBezTo>
                  <a:cubicBezTo>
                    <a:pt x="171" y="129"/>
                    <a:pt x="170" y="126"/>
                    <a:pt x="169" y="124"/>
                  </a:cubicBezTo>
                  <a:cubicBezTo>
                    <a:pt x="210" y="83"/>
                    <a:pt x="210" y="83"/>
                    <a:pt x="210" y="83"/>
                  </a:cubicBezTo>
                  <a:cubicBezTo>
                    <a:pt x="211" y="88"/>
                    <a:pt x="211" y="92"/>
                    <a:pt x="211" y="97"/>
                  </a:cubicBezTo>
                  <a:close/>
                  <a:moveTo>
                    <a:pt x="163" y="132"/>
                  </a:moveTo>
                  <a:cubicBezTo>
                    <a:pt x="163" y="136"/>
                    <a:pt x="159" y="140"/>
                    <a:pt x="155" y="140"/>
                  </a:cubicBezTo>
                  <a:cubicBezTo>
                    <a:pt x="151" y="140"/>
                    <a:pt x="147" y="136"/>
                    <a:pt x="147" y="132"/>
                  </a:cubicBezTo>
                  <a:cubicBezTo>
                    <a:pt x="147" y="128"/>
                    <a:pt x="151" y="124"/>
                    <a:pt x="155" y="124"/>
                  </a:cubicBezTo>
                  <a:cubicBezTo>
                    <a:pt x="157" y="124"/>
                    <a:pt x="159" y="125"/>
                    <a:pt x="161" y="126"/>
                  </a:cubicBezTo>
                  <a:cubicBezTo>
                    <a:pt x="161" y="126"/>
                    <a:pt x="161" y="126"/>
                    <a:pt x="161" y="126"/>
                  </a:cubicBezTo>
                  <a:cubicBezTo>
                    <a:pt x="161" y="126"/>
                    <a:pt x="161" y="126"/>
                    <a:pt x="161" y="126"/>
                  </a:cubicBezTo>
                  <a:cubicBezTo>
                    <a:pt x="162" y="128"/>
                    <a:pt x="163" y="130"/>
                    <a:pt x="163" y="132"/>
                  </a:cubicBezTo>
                  <a:close/>
                  <a:moveTo>
                    <a:pt x="115" y="100"/>
                  </a:moveTo>
                  <a:cubicBezTo>
                    <a:pt x="115" y="96"/>
                    <a:pt x="119" y="92"/>
                    <a:pt x="123" y="92"/>
                  </a:cubicBezTo>
                  <a:cubicBezTo>
                    <a:pt x="127" y="92"/>
                    <a:pt x="131" y="96"/>
                    <a:pt x="131" y="100"/>
                  </a:cubicBezTo>
                  <a:cubicBezTo>
                    <a:pt x="131" y="104"/>
                    <a:pt x="127" y="108"/>
                    <a:pt x="123" y="108"/>
                  </a:cubicBezTo>
                  <a:cubicBezTo>
                    <a:pt x="119" y="108"/>
                    <a:pt x="115" y="104"/>
                    <a:pt x="115" y="100"/>
                  </a:cubicBezTo>
                  <a:close/>
                  <a:moveTo>
                    <a:pt x="71" y="160"/>
                  </a:moveTo>
                  <a:cubicBezTo>
                    <a:pt x="71" y="164"/>
                    <a:pt x="67" y="168"/>
                    <a:pt x="63" y="168"/>
                  </a:cubicBezTo>
                  <a:cubicBezTo>
                    <a:pt x="59" y="168"/>
                    <a:pt x="55" y="164"/>
                    <a:pt x="55" y="160"/>
                  </a:cubicBezTo>
                  <a:cubicBezTo>
                    <a:pt x="55" y="156"/>
                    <a:pt x="59" y="152"/>
                    <a:pt x="63" y="152"/>
                  </a:cubicBezTo>
                  <a:cubicBezTo>
                    <a:pt x="65" y="152"/>
                    <a:pt x="67" y="153"/>
                    <a:pt x="69" y="154"/>
                  </a:cubicBezTo>
                  <a:cubicBezTo>
                    <a:pt x="69" y="154"/>
                    <a:pt x="69" y="154"/>
                    <a:pt x="69" y="154"/>
                  </a:cubicBezTo>
                  <a:cubicBezTo>
                    <a:pt x="69" y="154"/>
                    <a:pt x="69" y="154"/>
                    <a:pt x="69" y="154"/>
                  </a:cubicBezTo>
                  <a:cubicBezTo>
                    <a:pt x="70" y="156"/>
                    <a:pt x="71" y="158"/>
                    <a:pt x="71" y="160"/>
                  </a:cubicBezTo>
                  <a:close/>
                  <a:moveTo>
                    <a:pt x="239" y="56"/>
                  </a:moveTo>
                  <a:cubicBezTo>
                    <a:pt x="235" y="56"/>
                    <a:pt x="231" y="52"/>
                    <a:pt x="231" y="48"/>
                  </a:cubicBezTo>
                  <a:cubicBezTo>
                    <a:pt x="231" y="44"/>
                    <a:pt x="235" y="40"/>
                    <a:pt x="239" y="40"/>
                  </a:cubicBezTo>
                  <a:cubicBezTo>
                    <a:pt x="243" y="40"/>
                    <a:pt x="247" y="44"/>
                    <a:pt x="247" y="48"/>
                  </a:cubicBezTo>
                  <a:cubicBezTo>
                    <a:pt x="247" y="52"/>
                    <a:pt x="243" y="56"/>
                    <a:pt x="239" y="56"/>
                  </a:cubicBezTo>
                  <a:close/>
                </a:path>
              </a:pathLst>
            </a:custGeom>
            <a:solidFill>
              <a:srgbClr val="4EC3D2"/>
            </a:solidFill>
            <a:ln>
              <a:solidFill>
                <a:srgbClr val="4EC3D2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43B1D1D-B47E-9C44-8B03-C09AD0E4473D}"/>
                </a:ext>
              </a:extLst>
            </p:cNvPr>
            <p:cNvSpPr txBox="1"/>
            <p:nvPr/>
          </p:nvSpPr>
          <p:spPr>
            <a:xfrm>
              <a:off x="3422026" y="3381596"/>
              <a:ext cx="792205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_tradnl" sz="2200" b="1" dirty="0">
                  <a:solidFill>
                    <a:srgbClr val="A6C645"/>
                  </a:solidFill>
                  <a:latin typeface="Montserrat" pitchFamily="2" charset="77"/>
                </a:rPr>
                <a:t>43%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5719CDE-BB0B-194E-8ABC-55329DF85DC4}"/>
                </a:ext>
              </a:extLst>
            </p:cNvPr>
            <p:cNvSpPr txBox="1"/>
            <p:nvPr/>
          </p:nvSpPr>
          <p:spPr>
            <a:xfrm>
              <a:off x="7561117" y="4578855"/>
              <a:ext cx="774571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ES_tradnl" sz="2200" b="1" dirty="0">
                  <a:solidFill>
                    <a:srgbClr val="5AC7DE"/>
                  </a:solidFill>
                  <a:latin typeface="Montserrat" pitchFamily="2" charset="77"/>
                </a:rPr>
                <a:t>57%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81406D0-77B1-AB4A-B370-27CD407C1BA5}"/>
                </a:ext>
              </a:extLst>
            </p:cNvPr>
            <p:cNvSpPr txBox="1"/>
            <p:nvPr/>
          </p:nvSpPr>
          <p:spPr>
            <a:xfrm>
              <a:off x="3540272" y="3747270"/>
              <a:ext cx="8563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_tradnl" dirty="0">
                  <a:solidFill>
                    <a:srgbClr val="A6C645"/>
                  </a:solidFill>
                  <a:latin typeface="Montserrat" pitchFamily="2" charset="77"/>
                </a:rPr>
                <a:t>Mujer</a:t>
              </a: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91A297B2-7381-EB44-8776-AFB9A1478B2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64264" y="3776198"/>
              <a:ext cx="1267535" cy="0"/>
            </a:xfrm>
            <a:prstGeom prst="line">
              <a:avLst/>
            </a:prstGeom>
            <a:ln>
              <a:solidFill>
                <a:srgbClr val="A6C645"/>
              </a:solidFill>
              <a:headEnd type="oval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475E769B-39EC-FF4A-A364-B4FE3596E73F}"/>
                </a:ext>
              </a:extLst>
            </p:cNvPr>
            <p:cNvCxnSpPr>
              <a:cxnSpLocks/>
            </p:cNvCxnSpPr>
            <p:nvPr/>
          </p:nvCxnSpPr>
          <p:spPr>
            <a:xfrm>
              <a:off x="7125064" y="4969403"/>
              <a:ext cx="1248578" cy="0"/>
            </a:xfrm>
            <a:prstGeom prst="line">
              <a:avLst/>
            </a:prstGeom>
            <a:ln>
              <a:solidFill>
                <a:srgbClr val="5AC7DE"/>
              </a:solidFill>
              <a:headEnd type="oval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E061CAA4-F8D8-DD42-BEEC-013C5AD0A305}"/>
                </a:ext>
              </a:extLst>
            </p:cNvPr>
            <p:cNvSpPr txBox="1"/>
            <p:nvPr/>
          </p:nvSpPr>
          <p:spPr>
            <a:xfrm>
              <a:off x="7222365" y="4933095"/>
              <a:ext cx="11512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_tradnl" dirty="0">
                  <a:solidFill>
                    <a:srgbClr val="5AC7DE"/>
                  </a:solidFill>
                  <a:latin typeface="Montserrat" pitchFamily="2" charset="77"/>
                </a:rPr>
                <a:t>Hombre</a:t>
              </a: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36A999BD-ED97-7547-BEB8-2058DA584165}"/>
              </a:ext>
            </a:extLst>
          </p:cNvPr>
          <p:cNvSpPr txBox="1"/>
          <p:nvPr/>
        </p:nvSpPr>
        <p:spPr>
          <a:xfrm>
            <a:off x="5778500" y="1431363"/>
            <a:ext cx="1561646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4500" b="1" dirty="0">
                <a:solidFill>
                  <a:srgbClr val="00506A"/>
                </a:solidFill>
                <a:latin typeface="Montserrat" pitchFamily="2" charset="77"/>
              </a:rPr>
              <a:t>$100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715C3D4-FEA0-E742-9535-8B5DC91B929D}"/>
              </a:ext>
            </a:extLst>
          </p:cNvPr>
          <p:cNvSpPr txBox="1"/>
          <p:nvPr/>
        </p:nvSpPr>
        <p:spPr>
          <a:xfrm>
            <a:off x="7225544" y="1557971"/>
            <a:ext cx="1569660" cy="5316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600" b="1" dirty="0">
                <a:solidFill>
                  <a:srgbClr val="00506A"/>
                </a:solidFill>
                <a:latin typeface="Montserrat" pitchFamily="2" charset="77"/>
              </a:rPr>
              <a:t>MILLONES</a:t>
            </a:r>
          </a:p>
          <a:p>
            <a:r>
              <a:rPr lang="es-ES_tradnl" sz="1600" dirty="0">
                <a:solidFill>
                  <a:srgbClr val="00506A"/>
                </a:solidFill>
                <a:latin typeface="Montserrat" pitchFamily="2" charset="77"/>
              </a:rPr>
              <a:t>DE DÓLARES</a:t>
            </a:r>
          </a:p>
        </p:txBody>
      </p:sp>
      <p:sp>
        <p:nvSpPr>
          <p:cNvPr id="45" name="Arrow with $">
            <a:extLst>
              <a:ext uri="{FF2B5EF4-FFF2-40B4-BE49-F238E27FC236}">
                <a16:creationId xmlns:a16="http://schemas.microsoft.com/office/drawing/2014/main" id="{07F9B53F-D6EB-D74A-BF95-D3013ED0E064}"/>
              </a:ext>
            </a:extLst>
          </p:cNvPr>
          <p:cNvSpPr>
            <a:spLocks noEditPoints="1"/>
          </p:cNvSpPr>
          <p:nvPr/>
        </p:nvSpPr>
        <p:spPr bwMode="auto">
          <a:xfrm>
            <a:off x="7769677" y="1015456"/>
            <a:ext cx="265844" cy="333027"/>
          </a:xfrm>
          <a:custGeom>
            <a:avLst/>
            <a:gdLst>
              <a:gd name="T0" fmla="*/ 106 w 204"/>
              <a:gd name="T1" fmla="*/ 108 h 256"/>
              <a:gd name="T2" fmla="*/ 120 w 204"/>
              <a:gd name="T3" fmla="*/ 122 h 256"/>
              <a:gd name="T4" fmla="*/ 128 w 204"/>
              <a:gd name="T5" fmla="*/ 122 h 256"/>
              <a:gd name="T6" fmla="*/ 110 w 204"/>
              <a:gd name="T7" fmla="*/ 100 h 256"/>
              <a:gd name="T8" fmla="*/ 110 w 204"/>
              <a:gd name="T9" fmla="*/ 88 h 256"/>
              <a:gd name="T10" fmla="*/ 102 w 204"/>
              <a:gd name="T11" fmla="*/ 88 h 256"/>
              <a:gd name="T12" fmla="*/ 102 w 204"/>
              <a:gd name="T13" fmla="*/ 100 h 256"/>
              <a:gd name="T14" fmla="*/ 84 w 204"/>
              <a:gd name="T15" fmla="*/ 122 h 256"/>
              <a:gd name="T16" fmla="*/ 106 w 204"/>
              <a:gd name="T17" fmla="*/ 144 h 256"/>
              <a:gd name="T18" fmla="*/ 120 w 204"/>
              <a:gd name="T19" fmla="*/ 158 h 256"/>
              <a:gd name="T20" fmla="*/ 106 w 204"/>
              <a:gd name="T21" fmla="*/ 172 h 256"/>
              <a:gd name="T22" fmla="*/ 92 w 204"/>
              <a:gd name="T23" fmla="*/ 158 h 256"/>
              <a:gd name="T24" fmla="*/ 84 w 204"/>
              <a:gd name="T25" fmla="*/ 158 h 256"/>
              <a:gd name="T26" fmla="*/ 102 w 204"/>
              <a:gd name="T27" fmla="*/ 180 h 256"/>
              <a:gd name="T28" fmla="*/ 102 w 204"/>
              <a:gd name="T29" fmla="*/ 192 h 256"/>
              <a:gd name="T30" fmla="*/ 110 w 204"/>
              <a:gd name="T31" fmla="*/ 192 h 256"/>
              <a:gd name="T32" fmla="*/ 110 w 204"/>
              <a:gd name="T33" fmla="*/ 180 h 256"/>
              <a:gd name="T34" fmla="*/ 128 w 204"/>
              <a:gd name="T35" fmla="*/ 158 h 256"/>
              <a:gd name="T36" fmla="*/ 106 w 204"/>
              <a:gd name="T37" fmla="*/ 136 h 256"/>
              <a:gd name="T38" fmla="*/ 92 w 204"/>
              <a:gd name="T39" fmla="*/ 122 h 256"/>
              <a:gd name="T40" fmla="*/ 106 w 204"/>
              <a:gd name="T41" fmla="*/ 108 h 256"/>
              <a:gd name="T42" fmla="*/ 203 w 204"/>
              <a:gd name="T43" fmla="*/ 134 h 256"/>
              <a:gd name="T44" fmla="*/ 105 w 204"/>
              <a:gd name="T45" fmla="*/ 2 h 256"/>
              <a:gd name="T46" fmla="*/ 99 w 204"/>
              <a:gd name="T47" fmla="*/ 2 h 256"/>
              <a:gd name="T48" fmla="*/ 1 w 204"/>
              <a:gd name="T49" fmla="*/ 134 h 256"/>
              <a:gd name="T50" fmla="*/ 0 w 204"/>
              <a:gd name="T51" fmla="*/ 138 h 256"/>
              <a:gd name="T52" fmla="*/ 4 w 204"/>
              <a:gd name="T53" fmla="*/ 140 h 256"/>
              <a:gd name="T54" fmla="*/ 30 w 204"/>
              <a:gd name="T55" fmla="*/ 140 h 256"/>
              <a:gd name="T56" fmla="*/ 30 w 204"/>
              <a:gd name="T57" fmla="*/ 256 h 256"/>
              <a:gd name="T58" fmla="*/ 38 w 204"/>
              <a:gd name="T59" fmla="*/ 256 h 256"/>
              <a:gd name="T60" fmla="*/ 38 w 204"/>
              <a:gd name="T61" fmla="*/ 136 h 256"/>
              <a:gd name="T62" fmla="*/ 34 w 204"/>
              <a:gd name="T63" fmla="*/ 132 h 256"/>
              <a:gd name="T64" fmla="*/ 12 w 204"/>
              <a:gd name="T65" fmla="*/ 132 h 256"/>
              <a:gd name="T66" fmla="*/ 102 w 204"/>
              <a:gd name="T67" fmla="*/ 11 h 256"/>
              <a:gd name="T68" fmla="*/ 192 w 204"/>
              <a:gd name="T69" fmla="*/ 132 h 256"/>
              <a:gd name="T70" fmla="*/ 170 w 204"/>
              <a:gd name="T71" fmla="*/ 132 h 256"/>
              <a:gd name="T72" fmla="*/ 166 w 204"/>
              <a:gd name="T73" fmla="*/ 136 h 256"/>
              <a:gd name="T74" fmla="*/ 166 w 204"/>
              <a:gd name="T75" fmla="*/ 256 h 256"/>
              <a:gd name="T76" fmla="*/ 174 w 204"/>
              <a:gd name="T77" fmla="*/ 256 h 256"/>
              <a:gd name="T78" fmla="*/ 174 w 204"/>
              <a:gd name="T79" fmla="*/ 140 h 256"/>
              <a:gd name="T80" fmla="*/ 200 w 204"/>
              <a:gd name="T81" fmla="*/ 140 h 256"/>
              <a:gd name="T82" fmla="*/ 204 w 204"/>
              <a:gd name="T83" fmla="*/ 138 h 256"/>
              <a:gd name="T84" fmla="*/ 203 w 204"/>
              <a:gd name="T85" fmla="*/ 134 h 256"/>
              <a:gd name="T86" fmla="*/ 138 w 204"/>
              <a:gd name="T87" fmla="*/ 256 h 256"/>
              <a:gd name="T88" fmla="*/ 146 w 204"/>
              <a:gd name="T89" fmla="*/ 256 h 256"/>
              <a:gd name="T90" fmla="*/ 146 w 204"/>
              <a:gd name="T91" fmla="*/ 244 h 256"/>
              <a:gd name="T92" fmla="*/ 138 w 204"/>
              <a:gd name="T93" fmla="*/ 244 h 256"/>
              <a:gd name="T94" fmla="*/ 138 w 204"/>
              <a:gd name="T95" fmla="*/ 256 h 256"/>
              <a:gd name="T96" fmla="*/ 110 w 204"/>
              <a:gd name="T97" fmla="*/ 256 h 256"/>
              <a:gd name="T98" fmla="*/ 118 w 204"/>
              <a:gd name="T99" fmla="*/ 256 h 256"/>
              <a:gd name="T100" fmla="*/ 118 w 204"/>
              <a:gd name="T101" fmla="*/ 244 h 256"/>
              <a:gd name="T102" fmla="*/ 110 w 204"/>
              <a:gd name="T103" fmla="*/ 244 h 256"/>
              <a:gd name="T104" fmla="*/ 110 w 204"/>
              <a:gd name="T105" fmla="*/ 256 h 256"/>
              <a:gd name="T106" fmla="*/ 86 w 204"/>
              <a:gd name="T107" fmla="*/ 256 h 256"/>
              <a:gd name="T108" fmla="*/ 94 w 204"/>
              <a:gd name="T109" fmla="*/ 256 h 256"/>
              <a:gd name="T110" fmla="*/ 94 w 204"/>
              <a:gd name="T111" fmla="*/ 244 h 256"/>
              <a:gd name="T112" fmla="*/ 86 w 204"/>
              <a:gd name="T113" fmla="*/ 244 h 256"/>
              <a:gd name="T114" fmla="*/ 86 w 204"/>
              <a:gd name="T115" fmla="*/ 256 h 256"/>
              <a:gd name="T116" fmla="*/ 58 w 204"/>
              <a:gd name="T117" fmla="*/ 256 h 256"/>
              <a:gd name="T118" fmla="*/ 66 w 204"/>
              <a:gd name="T119" fmla="*/ 256 h 256"/>
              <a:gd name="T120" fmla="*/ 66 w 204"/>
              <a:gd name="T121" fmla="*/ 244 h 256"/>
              <a:gd name="T122" fmla="*/ 58 w 204"/>
              <a:gd name="T123" fmla="*/ 244 h 256"/>
              <a:gd name="T124" fmla="*/ 58 w 204"/>
              <a:gd name="T125" fmla="*/ 256 h 2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04" h="256">
                <a:moveTo>
                  <a:pt x="106" y="108"/>
                </a:moveTo>
                <a:cubicBezTo>
                  <a:pt x="114" y="108"/>
                  <a:pt x="120" y="114"/>
                  <a:pt x="120" y="122"/>
                </a:cubicBezTo>
                <a:cubicBezTo>
                  <a:pt x="128" y="122"/>
                  <a:pt x="128" y="122"/>
                  <a:pt x="128" y="122"/>
                </a:cubicBezTo>
                <a:cubicBezTo>
                  <a:pt x="128" y="111"/>
                  <a:pt x="120" y="102"/>
                  <a:pt x="110" y="100"/>
                </a:cubicBezTo>
                <a:cubicBezTo>
                  <a:pt x="110" y="88"/>
                  <a:pt x="110" y="88"/>
                  <a:pt x="110" y="88"/>
                </a:cubicBezTo>
                <a:cubicBezTo>
                  <a:pt x="102" y="88"/>
                  <a:pt x="102" y="88"/>
                  <a:pt x="102" y="88"/>
                </a:cubicBezTo>
                <a:cubicBezTo>
                  <a:pt x="102" y="100"/>
                  <a:pt x="102" y="100"/>
                  <a:pt x="102" y="100"/>
                </a:cubicBezTo>
                <a:cubicBezTo>
                  <a:pt x="92" y="102"/>
                  <a:pt x="84" y="111"/>
                  <a:pt x="84" y="122"/>
                </a:cubicBezTo>
                <a:cubicBezTo>
                  <a:pt x="84" y="134"/>
                  <a:pt x="94" y="144"/>
                  <a:pt x="106" y="144"/>
                </a:cubicBezTo>
                <a:cubicBezTo>
                  <a:pt x="114" y="144"/>
                  <a:pt x="120" y="150"/>
                  <a:pt x="120" y="158"/>
                </a:cubicBezTo>
                <a:cubicBezTo>
                  <a:pt x="120" y="166"/>
                  <a:pt x="114" y="172"/>
                  <a:pt x="106" y="172"/>
                </a:cubicBezTo>
                <a:cubicBezTo>
                  <a:pt x="98" y="172"/>
                  <a:pt x="92" y="166"/>
                  <a:pt x="92" y="158"/>
                </a:cubicBezTo>
                <a:cubicBezTo>
                  <a:pt x="84" y="158"/>
                  <a:pt x="84" y="158"/>
                  <a:pt x="84" y="158"/>
                </a:cubicBezTo>
                <a:cubicBezTo>
                  <a:pt x="84" y="169"/>
                  <a:pt x="92" y="178"/>
                  <a:pt x="102" y="180"/>
                </a:cubicBezTo>
                <a:cubicBezTo>
                  <a:pt x="102" y="192"/>
                  <a:pt x="102" y="192"/>
                  <a:pt x="102" y="192"/>
                </a:cubicBezTo>
                <a:cubicBezTo>
                  <a:pt x="110" y="192"/>
                  <a:pt x="110" y="192"/>
                  <a:pt x="110" y="192"/>
                </a:cubicBezTo>
                <a:cubicBezTo>
                  <a:pt x="110" y="180"/>
                  <a:pt x="110" y="180"/>
                  <a:pt x="110" y="180"/>
                </a:cubicBezTo>
                <a:cubicBezTo>
                  <a:pt x="120" y="178"/>
                  <a:pt x="128" y="169"/>
                  <a:pt x="128" y="158"/>
                </a:cubicBezTo>
                <a:cubicBezTo>
                  <a:pt x="128" y="146"/>
                  <a:pt x="118" y="136"/>
                  <a:pt x="106" y="136"/>
                </a:cubicBezTo>
                <a:cubicBezTo>
                  <a:pt x="98" y="136"/>
                  <a:pt x="92" y="130"/>
                  <a:pt x="92" y="122"/>
                </a:cubicBezTo>
                <a:cubicBezTo>
                  <a:pt x="92" y="114"/>
                  <a:pt x="98" y="108"/>
                  <a:pt x="106" y="108"/>
                </a:cubicBezTo>
                <a:close/>
                <a:moveTo>
                  <a:pt x="203" y="134"/>
                </a:moveTo>
                <a:cubicBezTo>
                  <a:pt x="105" y="2"/>
                  <a:pt x="105" y="2"/>
                  <a:pt x="105" y="2"/>
                </a:cubicBezTo>
                <a:cubicBezTo>
                  <a:pt x="104" y="0"/>
                  <a:pt x="100" y="0"/>
                  <a:pt x="99" y="2"/>
                </a:cubicBezTo>
                <a:cubicBezTo>
                  <a:pt x="1" y="134"/>
                  <a:pt x="1" y="134"/>
                  <a:pt x="1" y="134"/>
                </a:cubicBezTo>
                <a:cubicBezTo>
                  <a:pt x="0" y="135"/>
                  <a:pt x="0" y="136"/>
                  <a:pt x="0" y="138"/>
                </a:cubicBezTo>
                <a:cubicBezTo>
                  <a:pt x="1" y="139"/>
                  <a:pt x="2" y="140"/>
                  <a:pt x="4" y="140"/>
                </a:cubicBezTo>
                <a:cubicBezTo>
                  <a:pt x="30" y="140"/>
                  <a:pt x="30" y="140"/>
                  <a:pt x="30" y="140"/>
                </a:cubicBezTo>
                <a:cubicBezTo>
                  <a:pt x="30" y="256"/>
                  <a:pt x="30" y="256"/>
                  <a:pt x="30" y="256"/>
                </a:cubicBezTo>
                <a:cubicBezTo>
                  <a:pt x="38" y="256"/>
                  <a:pt x="38" y="256"/>
                  <a:pt x="38" y="256"/>
                </a:cubicBezTo>
                <a:cubicBezTo>
                  <a:pt x="38" y="136"/>
                  <a:pt x="38" y="136"/>
                  <a:pt x="38" y="136"/>
                </a:cubicBezTo>
                <a:cubicBezTo>
                  <a:pt x="38" y="134"/>
                  <a:pt x="36" y="132"/>
                  <a:pt x="34" y="132"/>
                </a:cubicBezTo>
                <a:cubicBezTo>
                  <a:pt x="12" y="132"/>
                  <a:pt x="12" y="132"/>
                  <a:pt x="12" y="132"/>
                </a:cubicBezTo>
                <a:cubicBezTo>
                  <a:pt x="102" y="11"/>
                  <a:pt x="102" y="11"/>
                  <a:pt x="102" y="11"/>
                </a:cubicBezTo>
                <a:cubicBezTo>
                  <a:pt x="192" y="132"/>
                  <a:pt x="192" y="132"/>
                  <a:pt x="192" y="132"/>
                </a:cubicBezTo>
                <a:cubicBezTo>
                  <a:pt x="170" y="132"/>
                  <a:pt x="170" y="132"/>
                  <a:pt x="170" y="132"/>
                </a:cubicBezTo>
                <a:cubicBezTo>
                  <a:pt x="168" y="132"/>
                  <a:pt x="166" y="134"/>
                  <a:pt x="166" y="136"/>
                </a:cubicBezTo>
                <a:cubicBezTo>
                  <a:pt x="166" y="256"/>
                  <a:pt x="166" y="256"/>
                  <a:pt x="166" y="256"/>
                </a:cubicBezTo>
                <a:cubicBezTo>
                  <a:pt x="174" y="256"/>
                  <a:pt x="174" y="256"/>
                  <a:pt x="174" y="256"/>
                </a:cubicBezTo>
                <a:cubicBezTo>
                  <a:pt x="174" y="140"/>
                  <a:pt x="174" y="140"/>
                  <a:pt x="174" y="140"/>
                </a:cubicBezTo>
                <a:cubicBezTo>
                  <a:pt x="200" y="140"/>
                  <a:pt x="200" y="140"/>
                  <a:pt x="200" y="140"/>
                </a:cubicBezTo>
                <a:cubicBezTo>
                  <a:pt x="202" y="140"/>
                  <a:pt x="203" y="139"/>
                  <a:pt x="204" y="138"/>
                </a:cubicBezTo>
                <a:cubicBezTo>
                  <a:pt x="204" y="136"/>
                  <a:pt x="204" y="135"/>
                  <a:pt x="203" y="134"/>
                </a:cubicBezTo>
                <a:close/>
                <a:moveTo>
                  <a:pt x="138" y="256"/>
                </a:moveTo>
                <a:cubicBezTo>
                  <a:pt x="146" y="256"/>
                  <a:pt x="146" y="256"/>
                  <a:pt x="146" y="256"/>
                </a:cubicBezTo>
                <a:cubicBezTo>
                  <a:pt x="146" y="244"/>
                  <a:pt x="146" y="244"/>
                  <a:pt x="146" y="244"/>
                </a:cubicBezTo>
                <a:cubicBezTo>
                  <a:pt x="138" y="244"/>
                  <a:pt x="138" y="244"/>
                  <a:pt x="138" y="244"/>
                </a:cubicBezTo>
                <a:lnTo>
                  <a:pt x="138" y="256"/>
                </a:lnTo>
                <a:close/>
                <a:moveTo>
                  <a:pt x="110" y="256"/>
                </a:moveTo>
                <a:cubicBezTo>
                  <a:pt x="118" y="256"/>
                  <a:pt x="118" y="256"/>
                  <a:pt x="118" y="256"/>
                </a:cubicBezTo>
                <a:cubicBezTo>
                  <a:pt x="118" y="244"/>
                  <a:pt x="118" y="244"/>
                  <a:pt x="118" y="244"/>
                </a:cubicBezTo>
                <a:cubicBezTo>
                  <a:pt x="110" y="244"/>
                  <a:pt x="110" y="244"/>
                  <a:pt x="110" y="244"/>
                </a:cubicBezTo>
                <a:lnTo>
                  <a:pt x="110" y="256"/>
                </a:lnTo>
                <a:close/>
                <a:moveTo>
                  <a:pt x="86" y="256"/>
                </a:moveTo>
                <a:cubicBezTo>
                  <a:pt x="94" y="256"/>
                  <a:pt x="94" y="256"/>
                  <a:pt x="94" y="256"/>
                </a:cubicBezTo>
                <a:cubicBezTo>
                  <a:pt x="94" y="244"/>
                  <a:pt x="94" y="244"/>
                  <a:pt x="94" y="244"/>
                </a:cubicBezTo>
                <a:cubicBezTo>
                  <a:pt x="86" y="244"/>
                  <a:pt x="86" y="244"/>
                  <a:pt x="86" y="244"/>
                </a:cubicBezTo>
                <a:lnTo>
                  <a:pt x="86" y="256"/>
                </a:lnTo>
                <a:close/>
                <a:moveTo>
                  <a:pt x="58" y="256"/>
                </a:moveTo>
                <a:cubicBezTo>
                  <a:pt x="66" y="256"/>
                  <a:pt x="66" y="256"/>
                  <a:pt x="66" y="256"/>
                </a:cubicBezTo>
                <a:cubicBezTo>
                  <a:pt x="66" y="244"/>
                  <a:pt x="66" y="244"/>
                  <a:pt x="66" y="244"/>
                </a:cubicBezTo>
                <a:cubicBezTo>
                  <a:pt x="58" y="244"/>
                  <a:pt x="58" y="244"/>
                  <a:pt x="58" y="244"/>
                </a:cubicBezTo>
                <a:lnTo>
                  <a:pt x="58" y="256"/>
                </a:lnTo>
                <a:close/>
              </a:path>
            </a:pathLst>
          </a:custGeom>
          <a:solidFill>
            <a:srgbClr val="5AC7DE"/>
          </a:solidFill>
          <a:ln w="9525">
            <a:solidFill>
              <a:srgbClr val="5AC7DE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CBB1E0F-CDFB-9E45-B13B-8513C364B6ED}"/>
              </a:ext>
            </a:extLst>
          </p:cNvPr>
          <p:cNvSpPr txBox="1"/>
          <p:nvPr/>
        </p:nvSpPr>
        <p:spPr>
          <a:xfrm>
            <a:off x="6587293" y="1079414"/>
            <a:ext cx="12378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b="1" dirty="0">
                <a:solidFill>
                  <a:srgbClr val="00506A"/>
                </a:solidFill>
                <a:latin typeface="Montserrat SemiBold" pitchFamily="2" charset="77"/>
              </a:rPr>
              <a:t>INVERSIÓN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91DD501-CF04-2E4A-BD62-CCBA29A202F9}"/>
              </a:ext>
            </a:extLst>
          </p:cNvPr>
          <p:cNvSpPr txBox="1"/>
          <p:nvPr/>
        </p:nvSpPr>
        <p:spPr>
          <a:xfrm>
            <a:off x="6113450" y="2372596"/>
            <a:ext cx="73129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500" b="1" dirty="0">
                <a:solidFill>
                  <a:srgbClr val="00506A"/>
                </a:solidFill>
                <a:latin typeface="Montserrat" pitchFamily="2" charset="77"/>
              </a:rPr>
              <a:t>190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5C86BB0-BA28-2C43-8E83-463167CC2CD4}"/>
              </a:ext>
            </a:extLst>
          </p:cNvPr>
          <p:cNvSpPr txBox="1"/>
          <p:nvPr/>
        </p:nvSpPr>
        <p:spPr>
          <a:xfrm>
            <a:off x="6113450" y="2740046"/>
            <a:ext cx="2197041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300" dirty="0">
                <a:solidFill>
                  <a:srgbClr val="00506A"/>
                </a:solidFill>
                <a:latin typeface="Montserrat" pitchFamily="2" charset="77"/>
              </a:rPr>
              <a:t>proyectos de investigación aplicada y desarrollo tecnológico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862AD30-4FBF-8D43-9F8C-A1FA24FCCBC3}"/>
              </a:ext>
            </a:extLst>
          </p:cNvPr>
          <p:cNvSpPr txBox="1"/>
          <p:nvPr/>
        </p:nvSpPr>
        <p:spPr>
          <a:xfrm>
            <a:off x="6113450" y="3355770"/>
            <a:ext cx="527709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500" b="1" dirty="0">
                <a:solidFill>
                  <a:srgbClr val="00506A"/>
                </a:solidFill>
                <a:latin typeface="Montserrat" pitchFamily="2" charset="77"/>
              </a:rPr>
              <a:t>10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EC46E51-D34C-684E-834B-310BD1C106F5}"/>
              </a:ext>
            </a:extLst>
          </p:cNvPr>
          <p:cNvSpPr txBox="1"/>
          <p:nvPr/>
        </p:nvSpPr>
        <p:spPr>
          <a:xfrm>
            <a:off x="6113450" y="3723220"/>
            <a:ext cx="2197041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300" dirty="0">
                <a:solidFill>
                  <a:srgbClr val="00506A"/>
                </a:solidFill>
                <a:latin typeface="Montserrat" pitchFamily="2" charset="77"/>
              </a:rPr>
              <a:t>programas de doctorado con niveles internacionales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43FA3CE-4331-BC47-A284-B66AC4F57309}"/>
              </a:ext>
            </a:extLst>
          </p:cNvPr>
          <p:cNvSpPr txBox="1"/>
          <p:nvPr/>
        </p:nvSpPr>
        <p:spPr>
          <a:xfrm>
            <a:off x="6113450" y="4342155"/>
            <a:ext cx="591829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500" b="1" dirty="0">
                <a:solidFill>
                  <a:srgbClr val="00506A"/>
                </a:solidFill>
                <a:latin typeface="Montserrat" pitchFamily="2" charset="77"/>
              </a:rPr>
              <a:t>30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29113F8-51B2-0A49-8FB9-687699DDE8FB}"/>
              </a:ext>
            </a:extLst>
          </p:cNvPr>
          <p:cNvSpPr txBox="1"/>
          <p:nvPr/>
        </p:nvSpPr>
        <p:spPr>
          <a:xfrm>
            <a:off x="6113450" y="4715531"/>
            <a:ext cx="2197041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300" dirty="0">
                <a:solidFill>
                  <a:srgbClr val="00506A"/>
                </a:solidFill>
                <a:latin typeface="Montserrat" pitchFamily="2" charset="77"/>
              </a:rPr>
              <a:t>laboratorio con equipamiento científico especializado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877BF88-AC26-C749-9399-99453B9D3254}"/>
              </a:ext>
            </a:extLst>
          </p:cNvPr>
          <p:cNvSpPr txBox="1"/>
          <p:nvPr/>
        </p:nvSpPr>
        <p:spPr>
          <a:xfrm>
            <a:off x="8549136" y="2372596"/>
            <a:ext cx="521298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_tradnl" sz="2500" b="1" dirty="0">
                <a:solidFill>
                  <a:srgbClr val="00506A"/>
                </a:solidFill>
                <a:latin typeface="Montserrat" pitchFamily="2" charset="77"/>
              </a:rPr>
              <a:t>18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7B23E62-B74B-D748-9220-CCC3DDE60498}"/>
              </a:ext>
            </a:extLst>
          </p:cNvPr>
          <p:cNvSpPr txBox="1"/>
          <p:nvPr/>
        </p:nvSpPr>
        <p:spPr>
          <a:xfrm>
            <a:off x="8549136" y="2740046"/>
            <a:ext cx="2938671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300" dirty="0">
                <a:solidFill>
                  <a:srgbClr val="00506A"/>
                </a:solidFill>
                <a:latin typeface="Montserrat" pitchFamily="2" charset="77"/>
              </a:rPr>
              <a:t>proyectos integrales que fortalecen redes de investigación en entidades públicas y privadas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387BDBA-F6AE-364B-8D0E-1E368CA52420}"/>
              </a:ext>
            </a:extLst>
          </p:cNvPr>
          <p:cNvSpPr txBox="1"/>
          <p:nvPr/>
        </p:nvSpPr>
        <p:spPr>
          <a:xfrm>
            <a:off x="8549136" y="3355770"/>
            <a:ext cx="745718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_tradnl" sz="2500" b="1" dirty="0">
                <a:solidFill>
                  <a:srgbClr val="00506A"/>
                </a:solidFill>
                <a:latin typeface="Montserrat" pitchFamily="2" charset="77"/>
              </a:rPr>
              <a:t>100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BC5CE5A-B4EF-7A45-BC59-A42FB94E87EE}"/>
              </a:ext>
            </a:extLst>
          </p:cNvPr>
          <p:cNvSpPr txBox="1"/>
          <p:nvPr/>
        </p:nvSpPr>
        <p:spPr>
          <a:xfrm>
            <a:off x="8549136" y="3723220"/>
            <a:ext cx="2197041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300" dirty="0">
                <a:solidFill>
                  <a:srgbClr val="00506A"/>
                </a:solidFill>
                <a:latin typeface="Montserrat" pitchFamily="2" charset="77"/>
              </a:rPr>
              <a:t>Emprendimientos que logran su despegue comercial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6E5CC2E-28F7-E24F-B0FA-C1738413E6ED}"/>
              </a:ext>
            </a:extLst>
          </p:cNvPr>
          <p:cNvSpPr txBox="1"/>
          <p:nvPr/>
        </p:nvSpPr>
        <p:spPr>
          <a:xfrm>
            <a:off x="8549136" y="4342155"/>
            <a:ext cx="646332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_tradnl" sz="2500" b="1" dirty="0">
                <a:solidFill>
                  <a:srgbClr val="00506A"/>
                </a:solidFill>
                <a:latin typeface="Montserrat" pitchFamily="2" charset="77"/>
              </a:rPr>
              <a:t>181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615BC78-3DC3-E247-8A00-45A6FAAD0252}"/>
              </a:ext>
            </a:extLst>
          </p:cNvPr>
          <p:cNvSpPr txBox="1"/>
          <p:nvPr/>
        </p:nvSpPr>
        <p:spPr>
          <a:xfrm>
            <a:off x="8549136" y="4715531"/>
            <a:ext cx="2397375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300" dirty="0">
                <a:solidFill>
                  <a:srgbClr val="00506A"/>
                </a:solidFill>
                <a:latin typeface="Montserrat" pitchFamily="2" charset="77"/>
              </a:rPr>
              <a:t>Investigadores nacionales y/o extranjeros incorporados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D5FB13D-1127-3347-96D6-A6FFBE308118}"/>
              </a:ext>
            </a:extLst>
          </p:cNvPr>
          <p:cNvCxnSpPr>
            <a:cxnSpLocks/>
          </p:cNvCxnSpPr>
          <p:nvPr/>
        </p:nvCxnSpPr>
        <p:spPr>
          <a:xfrm>
            <a:off x="6875923" y="2489553"/>
            <a:ext cx="0" cy="243141"/>
          </a:xfrm>
          <a:prstGeom prst="line">
            <a:avLst/>
          </a:prstGeom>
          <a:ln w="19050">
            <a:solidFill>
              <a:srgbClr val="A6A6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Globe">
            <a:extLst>
              <a:ext uri="{FF2B5EF4-FFF2-40B4-BE49-F238E27FC236}">
                <a16:creationId xmlns:a16="http://schemas.microsoft.com/office/drawing/2014/main" id="{A5391E4B-28D8-0241-90CE-9C2CFA427AA7}"/>
              </a:ext>
            </a:extLst>
          </p:cNvPr>
          <p:cNvSpPr>
            <a:spLocks noEditPoints="1"/>
          </p:cNvSpPr>
          <p:nvPr/>
        </p:nvSpPr>
        <p:spPr bwMode="auto">
          <a:xfrm>
            <a:off x="9442006" y="4453909"/>
            <a:ext cx="229348" cy="253547"/>
          </a:xfrm>
          <a:custGeom>
            <a:avLst/>
            <a:gdLst>
              <a:gd name="T0" fmla="*/ 218 w 231"/>
              <a:gd name="T1" fmla="*/ 188 h 256"/>
              <a:gd name="T2" fmla="*/ 204 w 231"/>
              <a:gd name="T3" fmla="*/ 174 h 256"/>
              <a:gd name="T4" fmla="*/ 201 w 231"/>
              <a:gd name="T5" fmla="*/ 31 h 256"/>
              <a:gd name="T6" fmla="*/ 127 w 231"/>
              <a:gd name="T7" fmla="*/ 0 h 256"/>
              <a:gd name="T8" fmla="*/ 43 w 231"/>
              <a:gd name="T9" fmla="*/ 14 h 256"/>
              <a:gd name="T10" fmla="*/ 43 w 231"/>
              <a:gd name="T11" fmla="*/ 14 h 256"/>
              <a:gd name="T12" fmla="*/ 29 w 231"/>
              <a:gd name="T13" fmla="*/ 6 h 256"/>
              <a:gd name="T14" fmla="*/ 35 w 231"/>
              <a:gd name="T15" fmla="*/ 17 h 256"/>
              <a:gd name="T16" fmla="*/ 121 w 231"/>
              <a:gd name="T17" fmla="*/ 231 h 256"/>
              <a:gd name="T18" fmla="*/ 69 w 231"/>
              <a:gd name="T19" fmla="*/ 248 h 256"/>
              <a:gd name="T20" fmla="*/ 69 w 231"/>
              <a:gd name="T21" fmla="*/ 256 h 256"/>
              <a:gd name="T22" fmla="*/ 188 w 231"/>
              <a:gd name="T23" fmla="*/ 252 h 256"/>
              <a:gd name="T24" fmla="*/ 129 w 231"/>
              <a:gd name="T25" fmla="*/ 248 h 256"/>
              <a:gd name="T26" fmla="*/ 215 w 231"/>
              <a:gd name="T27" fmla="*/ 197 h 256"/>
              <a:gd name="T28" fmla="*/ 223 w 231"/>
              <a:gd name="T29" fmla="*/ 203 h 256"/>
              <a:gd name="T30" fmla="*/ 225 w 231"/>
              <a:gd name="T31" fmla="*/ 196 h 256"/>
              <a:gd name="T32" fmla="*/ 117 w 231"/>
              <a:gd name="T33" fmla="*/ 28 h 256"/>
              <a:gd name="T34" fmla="*/ 118 w 231"/>
              <a:gd name="T35" fmla="*/ 9 h 256"/>
              <a:gd name="T36" fmla="*/ 58 w 231"/>
              <a:gd name="T37" fmla="*/ 40 h 256"/>
              <a:gd name="T38" fmla="*/ 60 w 231"/>
              <a:gd name="T39" fmla="*/ 92 h 256"/>
              <a:gd name="T40" fmla="*/ 97 w 231"/>
              <a:gd name="T41" fmla="*/ 79 h 256"/>
              <a:gd name="T42" fmla="*/ 88 w 231"/>
              <a:gd name="T43" fmla="*/ 137 h 256"/>
              <a:gd name="T44" fmla="*/ 97 w 231"/>
              <a:gd name="T45" fmla="*/ 79 h 256"/>
              <a:gd name="T46" fmla="*/ 152 w 231"/>
              <a:gd name="T47" fmla="*/ 134 h 256"/>
              <a:gd name="T48" fmla="*/ 94 w 231"/>
              <a:gd name="T49" fmla="*/ 143 h 256"/>
              <a:gd name="T50" fmla="*/ 157 w 231"/>
              <a:gd name="T51" fmla="*/ 140 h 256"/>
              <a:gd name="T52" fmla="*/ 140 w 231"/>
              <a:gd name="T53" fmla="*/ 172 h 256"/>
              <a:gd name="T54" fmla="*/ 197 w 231"/>
              <a:gd name="T55" fmla="*/ 168 h 256"/>
              <a:gd name="T56" fmla="*/ 195 w 231"/>
              <a:gd name="T57" fmla="*/ 116 h 256"/>
              <a:gd name="T58" fmla="*/ 203 w 231"/>
              <a:gd name="T59" fmla="*/ 115 h 256"/>
              <a:gd name="T60" fmla="*/ 208 w 231"/>
              <a:gd name="T61" fmla="*/ 156 h 256"/>
              <a:gd name="T62" fmla="*/ 157 w 231"/>
              <a:gd name="T63" fmla="*/ 128 h 256"/>
              <a:gd name="T64" fmla="*/ 167 w 231"/>
              <a:gd name="T65" fmla="*/ 70 h 256"/>
              <a:gd name="T66" fmla="*/ 157 w 231"/>
              <a:gd name="T67" fmla="*/ 128 h 256"/>
              <a:gd name="T68" fmla="*/ 103 w 231"/>
              <a:gd name="T69" fmla="*/ 74 h 256"/>
              <a:gd name="T70" fmla="*/ 161 w 231"/>
              <a:gd name="T71" fmla="*/ 65 h 256"/>
              <a:gd name="T72" fmla="*/ 97 w 231"/>
              <a:gd name="T73" fmla="*/ 68 h 256"/>
              <a:gd name="T74" fmla="*/ 115 w 231"/>
              <a:gd name="T75" fmla="*/ 36 h 256"/>
              <a:gd name="T76" fmla="*/ 52 w 231"/>
              <a:gd name="T77" fmla="*/ 93 h 256"/>
              <a:gd name="T78" fmla="*/ 47 w 231"/>
              <a:gd name="T79" fmla="*/ 52 h 256"/>
              <a:gd name="T80" fmla="*/ 32 w 231"/>
              <a:gd name="T81" fmla="*/ 102 h 256"/>
              <a:gd name="T82" fmla="*/ 54 w 231"/>
              <a:gd name="T83" fmla="*/ 101 h 256"/>
              <a:gd name="T84" fmla="*/ 57 w 231"/>
              <a:gd name="T85" fmla="*/ 169 h 256"/>
              <a:gd name="T86" fmla="*/ 32 w 231"/>
              <a:gd name="T87" fmla="*/ 102 h 256"/>
              <a:gd name="T88" fmla="*/ 131 w 231"/>
              <a:gd name="T89" fmla="*/ 177 h 256"/>
              <a:gd name="T90" fmla="*/ 127 w 231"/>
              <a:gd name="T91" fmla="*/ 200 h 256"/>
              <a:gd name="T92" fmla="*/ 88 w 231"/>
              <a:gd name="T93" fmla="*/ 149 h 256"/>
              <a:gd name="T94" fmla="*/ 138 w 231"/>
              <a:gd name="T95" fmla="*/ 180 h 256"/>
              <a:gd name="T96" fmla="*/ 179 w 231"/>
              <a:gd name="T97" fmla="*/ 185 h 256"/>
              <a:gd name="T98" fmla="*/ 223 w 231"/>
              <a:gd name="T99" fmla="*/ 106 h 256"/>
              <a:gd name="T100" fmla="*/ 172 w 231"/>
              <a:gd name="T101" fmla="*/ 65 h 256"/>
              <a:gd name="T102" fmla="*/ 223 w 231"/>
              <a:gd name="T103" fmla="*/ 104 h 256"/>
              <a:gd name="T104" fmla="*/ 127 w 231"/>
              <a:gd name="T105" fmla="*/ 8 h 256"/>
              <a:gd name="T106" fmla="*/ 167 w 231"/>
              <a:gd name="T107" fmla="*/ 59 h 256"/>
              <a:gd name="T108" fmla="*/ 125 w 231"/>
              <a:gd name="T109" fmla="*/ 8 h 256"/>
              <a:gd name="T110" fmla="*/ 127 w 231"/>
              <a:gd name="T111" fmla="*/ 223 h 256"/>
              <a:gd name="T112" fmla="*/ 40 w 231"/>
              <a:gd name="T113" fmla="*/ 22 h 256"/>
              <a:gd name="T114" fmla="*/ 24 w 231"/>
              <a:gd name="T115" fmla="*/ 97 h 256"/>
              <a:gd name="T116" fmla="*/ 24 w 231"/>
              <a:gd name="T117" fmla="*/ 97 h 256"/>
              <a:gd name="T118" fmla="*/ 54 w 231"/>
              <a:gd name="T119" fmla="*/ 177 h 256"/>
              <a:gd name="T120" fmla="*/ 127 w 231"/>
              <a:gd name="T121" fmla="*/ 208 h 256"/>
              <a:gd name="T122" fmla="*/ 209 w 231"/>
              <a:gd name="T123" fmla="*/ 191 h 2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31" h="256">
                <a:moveTo>
                  <a:pt x="218" y="188"/>
                </a:moveTo>
                <a:cubicBezTo>
                  <a:pt x="218" y="188"/>
                  <a:pt x="218" y="188"/>
                  <a:pt x="218" y="188"/>
                </a:cubicBezTo>
                <a:cubicBezTo>
                  <a:pt x="218" y="188"/>
                  <a:pt x="218" y="188"/>
                  <a:pt x="218" y="188"/>
                </a:cubicBezTo>
                <a:cubicBezTo>
                  <a:pt x="204" y="174"/>
                  <a:pt x="204" y="174"/>
                  <a:pt x="204" y="174"/>
                </a:cubicBezTo>
                <a:cubicBezTo>
                  <a:pt x="221" y="155"/>
                  <a:pt x="231" y="130"/>
                  <a:pt x="231" y="104"/>
                </a:cubicBezTo>
                <a:cubicBezTo>
                  <a:pt x="231" y="76"/>
                  <a:pt x="220" y="50"/>
                  <a:pt x="201" y="31"/>
                </a:cubicBezTo>
                <a:cubicBezTo>
                  <a:pt x="181" y="11"/>
                  <a:pt x="155" y="0"/>
                  <a:pt x="127" y="0"/>
                </a:cubicBezTo>
                <a:cubicBezTo>
                  <a:pt x="127" y="0"/>
                  <a:pt x="127" y="0"/>
                  <a:pt x="127" y="0"/>
                </a:cubicBezTo>
                <a:cubicBezTo>
                  <a:pt x="101" y="0"/>
                  <a:pt x="76" y="10"/>
                  <a:pt x="57" y="28"/>
                </a:cubicBezTo>
                <a:cubicBezTo>
                  <a:pt x="43" y="14"/>
                  <a:pt x="43" y="14"/>
                  <a:pt x="43" y="14"/>
                </a:cubicBezTo>
                <a:cubicBezTo>
                  <a:pt x="43" y="14"/>
                  <a:pt x="43" y="14"/>
                  <a:pt x="43" y="14"/>
                </a:cubicBezTo>
                <a:cubicBezTo>
                  <a:pt x="43" y="14"/>
                  <a:pt x="43" y="14"/>
                  <a:pt x="43" y="14"/>
                </a:cubicBezTo>
                <a:cubicBezTo>
                  <a:pt x="35" y="6"/>
                  <a:pt x="35" y="6"/>
                  <a:pt x="35" y="6"/>
                </a:cubicBezTo>
                <a:cubicBezTo>
                  <a:pt x="34" y="4"/>
                  <a:pt x="31" y="4"/>
                  <a:pt x="29" y="6"/>
                </a:cubicBezTo>
                <a:cubicBezTo>
                  <a:pt x="28" y="7"/>
                  <a:pt x="28" y="10"/>
                  <a:pt x="29" y="12"/>
                </a:cubicBezTo>
                <a:cubicBezTo>
                  <a:pt x="35" y="17"/>
                  <a:pt x="35" y="17"/>
                  <a:pt x="35" y="17"/>
                </a:cubicBezTo>
                <a:cubicBezTo>
                  <a:pt x="12" y="40"/>
                  <a:pt x="0" y="71"/>
                  <a:pt x="0" y="104"/>
                </a:cubicBezTo>
                <a:cubicBezTo>
                  <a:pt x="0" y="172"/>
                  <a:pt x="54" y="228"/>
                  <a:pt x="121" y="231"/>
                </a:cubicBezTo>
                <a:cubicBezTo>
                  <a:pt x="121" y="248"/>
                  <a:pt x="121" y="248"/>
                  <a:pt x="121" y="248"/>
                </a:cubicBezTo>
                <a:cubicBezTo>
                  <a:pt x="69" y="248"/>
                  <a:pt x="69" y="248"/>
                  <a:pt x="69" y="248"/>
                </a:cubicBezTo>
                <a:cubicBezTo>
                  <a:pt x="67" y="248"/>
                  <a:pt x="65" y="250"/>
                  <a:pt x="65" y="252"/>
                </a:cubicBezTo>
                <a:cubicBezTo>
                  <a:pt x="65" y="254"/>
                  <a:pt x="67" y="256"/>
                  <a:pt x="69" y="256"/>
                </a:cubicBezTo>
                <a:cubicBezTo>
                  <a:pt x="184" y="256"/>
                  <a:pt x="184" y="256"/>
                  <a:pt x="184" y="256"/>
                </a:cubicBezTo>
                <a:cubicBezTo>
                  <a:pt x="186" y="256"/>
                  <a:pt x="188" y="254"/>
                  <a:pt x="188" y="252"/>
                </a:cubicBezTo>
                <a:cubicBezTo>
                  <a:pt x="188" y="250"/>
                  <a:pt x="186" y="248"/>
                  <a:pt x="184" y="248"/>
                </a:cubicBezTo>
                <a:cubicBezTo>
                  <a:pt x="129" y="248"/>
                  <a:pt x="129" y="248"/>
                  <a:pt x="129" y="248"/>
                </a:cubicBezTo>
                <a:cubicBezTo>
                  <a:pt x="129" y="231"/>
                  <a:pt x="129" y="231"/>
                  <a:pt x="129" y="231"/>
                </a:cubicBezTo>
                <a:cubicBezTo>
                  <a:pt x="161" y="231"/>
                  <a:pt x="191" y="219"/>
                  <a:pt x="215" y="197"/>
                </a:cubicBezTo>
                <a:cubicBezTo>
                  <a:pt x="220" y="202"/>
                  <a:pt x="220" y="202"/>
                  <a:pt x="220" y="202"/>
                </a:cubicBezTo>
                <a:cubicBezTo>
                  <a:pt x="221" y="203"/>
                  <a:pt x="222" y="203"/>
                  <a:pt x="223" y="203"/>
                </a:cubicBezTo>
                <a:cubicBezTo>
                  <a:pt x="224" y="203"/>
                  <a:pt x="225" y="203"/>
                  <a:pt x="225" y="202"/>
                </a:cubicBezTo>
                <a:cubicBezTo>
                  <a:pt x="227" y="200"/>
                  <a:pt x="227" y="198"/>
                  <a:pt x="225" y="196"/>
                </a:cubicBezTo>
                <a:lnTo>
                  <a:pt x="218" y="188"/>
                </a:lnTo>
                <a:close/>
                <a:moveTo>
                  <a:pt x="117" y="28"/>
                </a:moveTo>
                <a:cubicBezTo>
                  <a:pt x="103" y="23"/>
                  <a:pt x="89" y="21"/>
                  <a:pt x="76" y="23"/>
                </a:cubicBezTo>
                <a:cubicBezTo>
                  <a:pt x="88" y="15"/>
                  <a:pt x="103" y="10"/>
                  <a:pt x="118" y="9"/>
                </a:cubicBezTo>
                <a:cubicBezTo>
                  <a:pt x="118" y="15"/>
                  <a:pt x="118" y="22"/>
                  <a:pt x="117" y="28"/>
                </a:cubicBezTo>
                <a:close/>
                <a:moveTo>
                  <a:pt x="58" y="40"/>
                </a:moveTo>
                <a:cubicBezTo>
                  <a:pt x="92" y="74"/>
                  <a:pt x="92" y="74"/>
                  <a:pt x="92" y="74"/>
                </a:cubicBezTo>
                <a:cubicBezTo>
                  <a:pt x="82" y="82"/>
                  <a:pt x="71" y="88"/>
                  <a:pt x="60" y="92"/>
                </a:cubicBezTo>
                <a:cubicBezTo>
                  <a:pt x="53" y="73"/>
                  <a:pt x="52" y="55"/>
                  <a:pt x="58" y="40"/>
                </a:cubicBezTo>
                <a:close/>
                <a:moveTo>
                  <a:pt x="97" y="79"/>
                </a:moveTo>
                <a:cubicBezTo>
                  <a:pt x="122" y="104"/>
                  <a:pt x="122" y="104"/>
                  <a:pt x="122" y="104"/>
                </a:cubicBezTo>
                <a:cubicBezTo>
                  <a:pt x="88" y="137"/>
                  <a:pt x="88" y="137"/>
                  <a:pt x="88" y="137"/>
                </a:cubicBezTo>
                <a:cubicBezTo>
                  <a:pt x="77" y="125"/>
                  <a:pt x="68" y="112"/>
                  <a:pt x="63" y="99"/>
                </a:cubicBezTo>
                <a:cubicBezTo>
                  <a:pt x="75" y="95"/>
                  <a:pt x="87" y="89"/>
                  <a:pt x="97" y="79"/>
                </a:cubicBezTo>
                <a:close/>
                <a:moveTo>
                  <a:pt x="127" y="110"/>
                </a:moveTo>
                <a:cubicBezTo>
                  <a:pt x="152" y="134"/>
                  <a:pt x="152" y="134"/>
                  <a:pt x="152" y="134"/>
                </a:cubicBezTo>
                <a:cubicBezTo>
                  <a:pt x="143" y="144"/>
                  <a:pt x="136" y="156"/>
                  <a:pt x="132" y="169"/>
                </a:cubicBezTo>
                <a:cubicBezTo>
                  <a:pt x="119" y="163"/>
                  <a:pt x="106" y="154"/>
                  <a:pt x="94" y="143"/>
                </a:cubicBezTo>
                <a:lnTo>
                  <a:pt x="127" y="110"/>
                </a:lnTo>
                <a:close/>
                <a:moveTo>
                  <a:pt x="157" y="140"/>
                </a:moveTo>
                <a:cubicBezTo>
                  <a:pt x="191" y="173"/>
                  <a:pt x="191" y="173"/>
                  <a:pt x="191" y="173"/>
                </a:cubicBezTo>
                <a:cubicBezTo>
                  <a:pt x="176" y="179"/>
                  <a:pt x="158" y="178"/>
                  <a:pt x="140" y="172"/>
                </a:cubicBezTo>
                <a:cubicBezTo>
                  <a:pt x="143" y="160"/>
                  <a:pt x="149" y="149"/>
                  <a:pt x="157" y="140"/>
                </a:cubicBezTo>
                <a:close/>
                <a:moveTo>
                  <a:pt x="197" y="168"/>
                </a:moveTo>
                <a:cubicBezTo>
                  <a:pt x="163" y="134"/>
                  <a:pt x="163" y="134"/>
                  <a:pt x="163" y="134"/>
                </a:cubicBezTo>
                <a:cubicBezTo>
                  <a:pt x="172" y="125"/>
                  <a:pt x="183" y="119"/>
                  <a:pt x="195" y="116"/>
                </a:cubicBezTo>
                <a:cubicBezTo>
                  <a:pt x="202" y="135"/>
                  <a:pt x="203" y="153"/>
                  <a:pt x="197" y="168"/>
                </a:cubicBezTo>
                <a:close/>
                <a:moveTo>
                  <a:pt x="203" y="115"/>
                </a:moveTo>
                <a:cubicBezTo>
                  <a:pt x="210" y="114"/>
                  <a:pt x="216" y="113"/>
                  <a:pt x="223" y="114"/>
                </a:cubicBezTo>
                <a:cubicBezTo>
                  <a:pt x="221" y="129"/>
                  <a:pt x="216" y="143"/>
                  <a:pt x="208" y="156"/>
                </a:cubicBezTo>
                <a:cubicBezTo>
                  <a:pt x="210" y="143"/>
                  <a:pt x="208" y="129"/>
                  <a:pt x="203" y="115"/>
                </a:cubicBezTo>
                <a:close/>
                <a:moveTo>
                  <a:pt x="157" y="128"/>
                </a:moveTo>
                <a:cubicBezTo>
                  <a:pt x="133" y="104"/>
                  <a:pt x="133" y="104"/>
                  <a:pt x="133" y="104"/>
                </a:cubicBezTo>
                <a:cubicBezTo>
                  <a:pt x="167" y="70"/>
                  <a:pt x="167" y="70"/>
                  <a:pt x="167" y="70"/>
                </a:cubicBezTo>
                <a:cubicBezTo>
                  <a:pt x="178" y="82"/>
                  <a:pt x="187" y="96"/>
                  <a:pt x="192" y="109"/>
                </a:cubicBezTo>
                <a:cubicBezTo>
                  <a:pt x="180" y="112"/>
                  <a:pt x="168" y="119"/>
                  <a:pt x="157" y="128"/>
                </a:cubicBezTo>
                <a:close/>
                <a:moveTo>
                  <a:pt x="127" y="98"/>
                </a:moveTo>
                <a:cubicBezTo>
                  <a:pt x="103" y="74"/>
                  <a:pt x="103" y="74"/>
                  <a:pt x="103" y="74"/>
                </a:cubicBezTo>
                <a:cubicBezTo>
                  <a:pt x="112" y="64"/>
                  <a:pt x="119" y="52"/>
                  <a:pt x="123" y="39"/>
                </a:cubicBezTo>
                <a:cubicBezTo>
                  <a:pt x="136" y="45"/>
                  <a:pt x="149" y="54"/>
                  <a:pt x="161" y="65"/>
                </a:cubicBezTo>
                <a:lnTo>
                  <a:pt x="127" y="98"/>
                </a:lnTo>
                <a:close/>
                <a:moveTo>
                  <a:pt x="97" y="68"/>
                </a:moveTo>
                <a:cubicBezTo>
                  <a:pt x="64" y="35"/>
                  <a:pt x="64" y="35"/>
                  <a:pt x="64" y="35"/>
                </a:cubicBezTo>
                <a:cubicBezTo>
                  <a:pt x="78" y="29"/>
                  <a:pt x="97" y="30"/>
                  <a:pt x="115" y="36"/>
                </a:cubicBezTo>
                <a:cubicBezTo>
                  <a:pt x="112" y="48"/>
                  <a:pt x="106" y="59"/>
                  <a:pt x="97" y="68"/>
                </a:cubicBezTo>
                <a:close/>
                <a:moveTo>
                  <a:pt x="52" y="93"/>
                </a:moveTo>
                <a:cubicBezTo>
                  <a:pt x="45" y="94"/>
                  <a:pt x="39" y="95"/>
                  <a:pt x="32" y="94"/>
                </a:cubicBezTo>
                <a:cubicBezTo>
                  <a:pt x="34" y="79"/>
                  <a:pt x="39" y="65"/>
                  <a:pt x="47" y="52"/>
                </a:cubicBezTo>
                <a:cubicBezTo>
                  <a:pt x="45" y="65"/>
                  <a:pt x="47" y="79"/>
                  <a:pt x="52" y="93"/>
                </a:cubicBezTo>
                <a:close/>
                <a:moveTo>
                  <a:pt x="32" y="102"/>
                </a:moveTo>
                <a:cubicBezTo>
                  <a:pt x="34" y="102"/>
                  <a:pt x="37" y="102"/>
                  <a:pt x="39" y="102"/>
                </a:cubicBezTo>
                <a:cubicBezTo>
                  <a:pt x="44" y="102"/>
                  <a:pt x="49" y="102"/>
                  <a:pt x="54" y="101"/>
                </a:cubicBezTo>
                <a:cubicBezTo>
                  <a:pt x="61" y="115"/>
                  <a:pt x="70" y="130"/>
                  <a:pt x="83" y="143"/>
                </a:cubicBezTo>
                <a:cubicBezTo>
                  <a:pt x="57" y="169"/>
                  <a:pt x="57" y="169"/>
                  <a:pt x="57" y="169"/>
                </a:cubicBezTo>
                <a:cubicBezTo>
                  <a:pt x="41" y="151"/>
                  <a:pt x="32" y="128"/>
                  <a:pt x="32" y="104"/>
                </a:cubicBezTo>
                <a:cubicBezTo>
                  <a:pt x="32" y="103"/>
                  <a:pt x="32" y="103"/>
                  <a:pt x="32" y="102"/>
                </a:cubicBezTo>
                <a:close/>
                <a:moveTo>
                  <a:pt x="88" y="149"/>
                </a:moveTo>
                <a:cubicBezTo>
                  <a:pt x="101" y="161"/>
                  <a:pt x="116" y="171"/>
                  <a:pt x="131" y="177"/>
                </a:cubicBezTo>
                <a:cubicBezTo>
                  <a:pt x="129" y="184"/>
                  <a:pt x="129" y="192"/>
                  <a:pt x="129" y="200"/>
                </a:cubicBezTo>
                <a:cubicBezTo>
                  <a:pt x="129" y="200"/>
                  <a:pt x="128" y="200"/>
                  <a:pt x="127" y="200"/>
                </a:cubicBezTo>
                <a:cubicBezTo>
                  <a:pt x="103" y="200"/>
                  <a:pt x="80" y="191"/>
                  <a:pt x="63" y="174"/>
                </a:cubicBezTo>
                <a:lnTo>
                  <a:pt x="88" y="149"/>
                </a:lnTo>
                <a:close/>
                <a:moveTo>
                  <a:pt x="137" y="199"/>
                </a:moveTo>
                <a:cubicBezTo>
                  <a:pt x="137" y="193"/>
                  <a:pt x="137" y="186"/>
                  <a:pt x="138" y="180"/>
                </a:cubicBezTo>
                <a:cubicBezTo>
                  <a:pt x="149" y="183"/>
                  <a:pt x="159" y="185"/>
                  <a:pt x="169" y="185"/>
                </a:cubicBezTo>
                <a:cubicBezTo>
                  <a:pt x="172" y="185"/>
                  <a:pt x="176" y="185"/>
                  <a:pt x="179" y="185"/>
                </a:cubicBezTo>
                <a:cubicBezTo>
                  <a:pt x="167" y="193"/>
                  <a:pt x="152" y="198"/>
                  <a:pt x="137" y="199"/>
                </a:cubicBezTo>
                <a:close/>
                <a:moveTo>
                  <a:pt x="223" y="106"/>
                </a:moveTo>
                <a:cubicBezTo>
                  <a:pt x="215" y="105"/>
                  <a:pt x="208" y="106"/>
                  <a:pt x="200" y="107"/>
                </a:cubicBezTo>
                <a:cubicBezTo>
                  <a:pt x="194" y="92"/>
                  <a:pt x="185" y="78"/>
                  <a:pt x="172" y="65"/>
                </a:cubicBezTo>
                <a:cubicBezTo>
                  <a:pt x="198" y="39"/>
                  <a:pt x="198" y="39"/>
                  <a:pt x="198" y="39"/>
                </a:cubicBezTo>
                <a:cubicBezTo>
                  <a:pt x="214" y="57"/>
                  <a:pt x="223" y="80"/>
                  <a:pt x="223" y="104"/>
                </a:cubicBezTo>
                <a:cubicBezTo>
                  <a:pt x="223" y="105"/>
                  <a:pt x="223" y="105"/>
                  <a:pt x="223" y="106"/>
                </a:cubicBezTo>
                <a:close/>
                <a:moveTo>
                  <a:pt x="127" y="8"/>
                </a:moveTo>
                <a:cubicBezTo>
                  <a:pt x="152" y="8"/>
                  <a:pt x="175" y="17"/>
                  <a:pt x="192" y="33"/>
                </a:cubicBezTo>
                <a:cubicBezTo>
                  <a:pt x="167" y="59"/>
                  <a:pt x="167" y="59"/>
                  <a:pt x="167" y="59"/>
                </a:cubicBezTo>
                <a:cubicBezTo>
                  <a:pt x="153" y="47"/>
                  <a:pt x="139" y="37"/>
                  <a:pt x="124" y="31"/>
                </a:cubicBezTo>
                <a:cubicBezTo>
                  <a:pt x="126" y="24"/>
                  <a:pt x="126" y="16"/>
                  <a:pt x="125" y="8"/>
                </a:cubicBezTo>
                <a:cubicBezTo>
                  <a:pt x="126" y="8"/>
                  <a:pt x="127" y="8"/>
                  <a:pt x="127" y="8"/>
                </a:cubicBezTo>
                <a:close/>
                <a:moveTo>
                  <a:pt x="127" y="223"/>
                </a:moveTo>
                <a:cubicBezTo>
                  <a:pt x="62" y="223"/>
                  <a:pt x="8" y="170"/>
                  <a:pt x="8" y="104"/>
                </a:cubicBezTo>
                <a:cubicBezTo>
                  <a:pt x="8" y="73"/>
                  <a:pt x="19" y="45"/>
                  <a:pt x="40" y="22"/>
                </a:cubicBezTo>
                <a:cubicBezTo>
                  <a:pt x="51" y="33"/>
                  <a:pt x="51" y="33"/>
                  <a:pt x="51" y="33"/>
                </a:cubicBezTo>
                <a:cubicBezTo>
                  <a:pt x="35" y="51"/>
                  <a:pt x="25" y="73"/>
                  <a:pt x="24" y="97"/>
                </a:cubicBezTo>
                <a:cubicBezTo>
                  <a:pt x="24" y="97"/>
                  <a:pt x="24" y="97"/>
                  <a:pt x="24" y="97"/>
                </a:cubicBezTo>
                <a:cubicBezTo>
                  <a:pt x="24" y="97"/>
                  <a:pt x="24" y="97"/>
                  <a:pt x="24" y="97"/>
                </a:cubicBezTo>
                <a:cubicBezTo>
                  <a:pt x="24" y="99"/>
                  <a:pt x="24" y="102"/>
                  <a:pt x="24" y="104"/>
                </a:cubicBezTo>
                <a:cubicBezTo>
                  <a:pt x="24" y="132"/>
                  <a:pt x="34" y="158"/>
                  <a:pt x="54" y="177"/>
                </a:cubicBezTo>
                <a:cubicBezTo>
                  <a:pt x="74" y="197"/>
                  <a:pt x="100" y="208"/>
                  <a:pt x="127" y="208"/>
                </a:cubicBezTo>
                <a:cubicBezTo>
                  <a:pt x="127" y="208"/>
                  <a:pt x="127" y="208"/>
                  <a:pt x="127" y="208"/>
                </a:cubicBezTo>
                <a:cubicBezTo>
                  <a:pt x="154" y="208"/>
                  <a:pt x="179" y="198"/>
                  <a:pt x="198" y="180"/>
                </a:cubicBezTo>
                <a:cubicBezTo>
                  <a:pt x="209" y="191"/>
                  <a:pt x="209" y="191"/>
                  <a:pt x="209" y="191"/>
                </a:cubicBezTo>
                <a:cubicBezTo>
                  <a:pt x="187" y="212"/>
                  <a:pt x="158" y="223"/>
                  <a:pt x="127" y="223"/>
                </a:cubicBezTo>
                <a:close/>
              </a:path>
            </a:pathLst>
          </a:custGeom>
          <a:solidFill>
            <a:srgbClr val="00506A"/>
          </a:solidFill>
          <a:ln w="6350">
            <a:solidFill>
              <a:srgbClr val="00506A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4" name="Structure">
            <a:extLst>
              <a:ext uri="{FF2B5EF4-FFF2-40B4-BE49-F238E27FC236}">
                <a16:creationId xmlns:a16="http://schemas.microsoft.com/office/drawing/2014/main" id="{20F58631-0A59-7D43-8A45-74B819E176A8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9251080" y="2495212"/>
            <a:ext cx="232829" cy="231823"/>
          </a:xfrm>
          <a:custGeom>
            <a:avLst/>
            <a:gdLst>
              <a:gd name="T0" fmla="*/ 168 w 256"/>
              <a:gd name="T1" fmla="*/ 48 h 256"/>
              <a:gd name="T2" fmla="*/ 165 w 256"/>
              <a:gd name="T3" fmla="*/ 49 h 256"/>
              <a:gd name="T4" fmla="*/ 128 w 256"/>
              <a:gd name="T5" fmla="*/ 86 h 256"/>
              <a:gd name="T6" fmla="*/ 128 w 256"/>
              <a:gd name="T7" fmla="*/ 88 h 256"/>
              <a:gd name="T8" fmla="*/ 36 w 256"/>
              <a:gd name="T9" fmla="*/ 124 h 256"/>
              <a:gd name="T10" fmla="*/ 0 w 256"/>
              <a:gd name="T11" fmla="*/ 128 h 256"/>
              <a:gd name="T12" fmla="*/ 36 w 256"/>
              <a:gd name="T13" fmla="*/ 132 h 256"/>
              <a:gd name="T14" fmla="*/ 128 w 256"/>
              <a:gd name="T15" fmla="*/ 204 h 256"/>
              <a:gd name="T16" fmla="*/ 252 w 256"/>
              <a:gd name="T17" fmla="*/ 208 h 256"/>
              <a:gd name="T18" fmla="*/ 256 w 256"/>
              <a:gd name="T19" fmla="*/ 52 h 256"/>
              <a:gd name="T20" fmla="*/ 18 w 256"/>
              <a:gd name="T21" fmla="*/ 138 h 256"/>
              <a:gd name="T22" fmla="*/ 18 w 256"/>
              <a:gd name="T23" fmla="*/ 118 h 256"/>
              <a:gd name="T24" fmla="*/ 18 w 256"/>
              <a:gd name="T25" fmla="*/ 138 h 256"/>
              <a:gd name="T26" fmla="*/ 164 w 256"/>
              <a:gd name="T27" fmla="*/ 84 h 256"/>
              <a:gd name="T28" fmla="*/ 164 w 256"/>
              <a:gd name="T29" fmla="*/ 62 h 256"/>
              <a:gd name="T30" fmla="*/ 136 w 256"/>
              <a:gd name="T31" fmla="*/ 200 h 256"/>
              <a:gd name="T32" fmla="*/ 136 w 256"/>
              <a:gd name="T33" fmla="*/ 128 h 256"/>
              <a:gd name="T34" fmla="*/ 136 w 256"/>
              <a:gd name="T35" fmla="*/ 92 h 256"/>
              <a:gd name="T36" fmla="*/ 172 w 256"/>
              <a:gd name="T37" fmla="*/ 88 h 256"/>
              <a:gd name="T38" fmla="*/ 248 w 256"/>
              <a:gd name="T39" fmla="*/ 56 h 256"/>
              <a:gd name="T40" fmla="*/ 18 w 256"/>
              <a:gd name="T41" fmla="*/ 92 h 256"/>
              <a:gd name="T42" fmla="*/ 34 w 256"/>
              <a:gd name="T43" fmla="*/ 66 h 256"/>
              <a:gd name="T44" fmla="*/ 132 w 256"/>
              <a:gd name="T45" fmla="*/ 8 h 256"/>
              <a:gd name="T46" fmla="*/ 90 w 256"/>
              <a:gd name="T47" fmla="*/ 0 h 256"/>
              <a:gd name="T48" fmla="*/ 29 w 256"/>
              <a:gd name="T49" fmla="*/ 60 h 256"/>
              <a:gd name="T50" fmla="*/ 0 w 256"/>
              <a:gd name="T51" fmla="*/ 74 h 256"/>
              <a:gd name="T52" fmla="*/ 18 w 256"/>
              <a:gd name="T53" fmla="*/ 64 h 256"/>
              <a:gd name="T54" fmla="*/ 18 w 256"/>
              <a:gd name="T55" fmla="*/ 84 h 256"/>
              <a:gd name="T56" fmla="*/ 18 w 256"/>
              <a:gd name="T57" fmla="*/ 64 h 256"/>
              <a:gd name="T58" fmla="*/ 144 w 256"/>
              <a:gd name="T59" fmla="*/ 0 h 256"/>
              <a:gd name="T60" fmla="*/ 156 w 256"/>
              <a:gd name="T61" fmla="*/ 8 h 256"/>
              <a:gd name="T62" fmla="*/ 180 w 256"/>
              <a:gd name="T63" fmla="*/ 0 h 256"/>
              <a:gd name="T64" fmla="*/ 168 w 256"/>
              <a:gd name="T65" fmla="*/ 8 h 256"/>
              <a:gd name="T66" fmla="*/ 180 w 256"/>
              <a:gd name="T67" fmla="*/ 0 h 256"/>
              <a:gd name="T68" fmla="*/ 192 w 256"/>
              <a:gd name="T69" fmla="*/ 0 h 256"/>
              <a:gd name="T70" fmla="*/ 204 w 256"/>
              <a:gd name="T71" fmla="*/ 8 h 256"/>
              <a:gd name="T72" fmla="*/ 228 w 256"/>
              <a:gd name="T73" fmla="*/ 0 h 256"/>
              <a:gd name="T74" fmla="*/ 216 w 256"/>
              <a:gd name="T75" fmla="*/ 8 h 256"/>
              <a:gd name="T76" fmla="*/ 228 w 256"/>
              <a:gd name="T77" fmla="*/ 0 h 256"/>
              <a:gd name="T78" fmla="*/ 36 w 256"/>
              <a:gd name="T79" fmla="*/ 182 h 256"/>
              <a:gd name="T80" fmla="*/ 0 w 256"/>
              <a:gd name="T81" fmla="*/ 182 h 256"/>
              <a:gd name="T82" fmla="*/ 29 w 256"/>
              <a:gd name="T83" fmla="*/ 196 h 256"/>
              <a:gd name="T84" fmla="*/ 90 w 256"/>
              <a:gd name="T85" fmla="*/ 256 h 256"/>
              <a:gd name="T86" fmla="*/ 132 w 256"/>
              <a:gd name="T87" fmla="*/ 248 h 256"/>
              <a:gd name="T88" fmla="*/ 34 w 256"/>
              <a:gd name="T89" fmla="*/ 190 h 256"/>
              <a:gd name="T90" fmla="*/ 8 w 256"/>
              <a:gd name="T91" fmla="*/ 182 h 256"/>
              <a:gd name="T92" fmla="*/ 28 w 256"/>
              <a:gd name="T93" fmla="*/ 182 h 256"/>
              <a:gd name="T94" fmla="*/ 144 w 256"/>
              <a:gd name="T95" fmla="*/ 256 h 256"/>
              <a:gd name="T96" fmla="*/ 156 w 256"/>
              <a:gd name="T97" fmla="*/ 248 h 256"/>
              <a:gd name="T98" fmla="*/ 144 w 256"/>
              <a:gd name="T99" fmla="*/ 256 h 256"/>
              <a:gd name="T100" fmla="*/ 180 w 256"/>
              <a:gd name="T101" fmla="*/ 256 h 256"/>
              <a:gd name="T102" fmla="*/ 168 w 256"/>
              <a:gd name="T103" fmla="*/ 248 h 256"/>
              <a:gd name="T104" fmla="*/ 192 w 256"/>
              <a:gd name="T105" fmla="*/ 256 h 256"/>
              <a:gd name="T106" fmla="*/ 204 w 256"/>
              <a:gd name="T107" fmla="*/ 248 h 256"/>
              <a:gd name="T108" fmla="*/ 192 w 256"/>
              <a:gd name="T109" fmla="*/ 256 h 256"/>
              <a:gd name="T110" fmla="*/ 228 w 256"/>
              <a:gd name="T111" fmla="*/ 256 h 256"/>
              <a:gd name="T112" fmla="*/ 216 w 256"/>
              <a:gd name="T113" fmla="*/ 248 h 2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256" h="256">
                <a:moveTo>
                  <a:pt x="252" y="48"/>
                </a:moveTo>
                <a:cubicBezTo>
                  <a:pt x="168" y="48"/>
                  <a:pt x="168" y="48"/>
                  <a:pt x="168" y="48"/>
                </a:cubicBezTo>
                <a:cubicBezTo>
                  <a:pt x="167" y="48"/>
                  <a:pt x="167" y="48"/>
                  <a:pt x="166" y="48"/>
                </a:cubicBezTo>
                <a:cubicBezTo>
                  <a:pt x="166" y="49"/>
                  <a:pt x="166" y="49"/>
                  <a:pt x="165" y="49"/>
                </a:cubicBezTo>
                <a:cubicBezTo>
                  <a:pt x="129" y="85"/>
                  <a:pt x="129" y="85"/>
                  <a:pt x="129" y="85"/>
                </a:cubicBezTo>
                <a:cubicBezTo>
                  <a:pt x="129" y="86"/>
                  <a:pt x="129" y="86"/>
                  <a:pt x="128" y="86"/>
                </a:cubicBezTo>
                <a:cubicBezTo>
                  <a:pt x="128" y="87"/>
                  <a:pt x="128" y="87"/>
                  <a:pt x="128" y="88"/>
                </a:cubicBezTo>
                <a:cubicBezTo>
                  <a:pt x="128" y="88"/>
                  <a:pt x="128" y="88"/>
                  <a:pt x="128" y="88"/>
                </a:cubicBezTo>
                <a:cubicBezTo>
                  <a:pt x="128" y="124"/>
                  <a:pt x="128" y="124"/>
                  <a:pt x="128" y="124"/>
                </a:cubicBezTo>
                <a:cubicBezTo>
                  <a:pt x="36" y="124"/>
                  <a:pt x="36" y="124"/>
                  <a:pt x="36" y="124"/>
                </a:cubicBezTo>
                <a:cubicBezTo>
                  <a:pt x="34" y="116"/>
                  <a:pt x="27" y="110"/>
                  <a:pt x="18" y="110"/>
                </a:cubicBezTo>
                <a:cubicBezTo>
                  <a:pt x="8" y="110"/>
                  <a:pt x="0" y="118"/>
                  <a:pt x="0" y="128"/>
                </a:cubicBezTo>
                <a:cubicBezTo>
                  <a:pt x="0" y="138"/>
                  <a:pt x="8" y="146"/>
                  <a:pt x="18" y="146"/>
                </a:cubicBezTo>
                <a:cubicBezTo>
                  <a:pt x="27" y="146"/>
                  <a:pt x="34" y="140"/>
                  <a:pt x="36" y="132"/>
                </a:cubicBezTo>
                <a:cubicBezTo>
                  <a:pt x="128" y="132"/>
                  <a:pt x="128" y="132"/>
                  <a:pt x="128" y="132"/>
                </a:cubicBezTo>
                <a:cubicBezTo>
                  <a:pt x="128" y="204"/>
                  <a:pt x="128" y="204"/>
                  <a:pt x="128" y="204"/>
                </a:cubicBezTo>
                <a:cubicBezTo>
                  <a:pt x="128" y="206"/>
                  <a:pt x="130" y="208"/>
                  <a:pt x="132" y="208"/>
                </a:cubicBezTo>
                <a:cubicBezTo>
                  <a:pt x="252" y="208"/>
                  <a:pt x="252" y="208"/>
                  <a:pt x="252" y="208"/>
                </a:cubicBezTo>
                <a:cubicBezTo>
                  <a:pt x="254" y="208"/>
                  <a:pt x="256" y="206"/>
                  <a:pt x="256" y="204"/>
                </a:cubicBezTo>
                <a:cubicBezTo>
                  <a:pt x="256" y="52"/>
                  <a:pt x="256" y="52"/>
                  <a:pt x="256" y="52"/>
                </a:cubicBezTo>
                <a:cubicBezTo>
                  <a:pt x="256" y="50"/>
                  <a:pt x="254" y="48"/>
                  <a:pt x="252" y="48"/>
                </a:cubicBezTo>
                <a:close/>
                <a:moveTo>
                  <a:pt x="18" y="138"/>
                </a:moveTo>
                <a:cubicBezTo>
                  <a:pt x="12" y="138"/>
                  <a:pt x="8" y="134"/>
                  <a:pt x="8" y="128"/>
                </a:cubicBezTo>
                <a:cubicBezTo>
                  <a:pt x="8" y="122"/>
                  <a:pt x="12" y="118"/>
                  <a:pt x="18" y="118"/>
                </a:cubicBezTo>
                <a:cubicBezTo>
                  <a:pt x="24" y="118"/>
                  <a:pt x="28" y="122"/>
                  <a:pt x="28" y="128"/>
                </a:cubicBezTo>
                <a:cubicBezTo>
                  <a:pt x="28" y="134"/>
                  <a:pt x="24" y="138"/>
                  <a:pt x="18" y="138"/>
                </a:cubicBezTo>
                <a:close/>
                <a:moveTo>
                  <a:pt x="164" y="62"/>
                </a:moveTo>
                <a:cubicBezTo>
                  <a:pt x="164" y="84"/>
                  <a:pt x="164" y="84"/>
                  <a:pt x="164" y="84"/>
                </a:cubicBezTo>
                <a:cubicBezTo>
                  <a:pt x="142" y="84"/>
                  <a:pt x="142" y="84"/>
                  <a:pt x="142" y="84"/>
                </a:cubicBezTo>
                <a:lnTo>
                  <a:pt x="164" y="62"/>
                </a:lnTo>
                <a:close/>
                <a:moveTo>
                  <a:pt x="248" y="200"/>
                </a:moveTo>
                <a:cubicBezTo>
                  <a:pt x="136" y="200"/>
                  <a:pt x="136" y="200"/>
                  <a:pt x="136" y="200"/>
                </a:cubicBezTo>
                <a:cubicBezTo>
                  <a:pt x="136" y="128"/>
                  <a:pt x="136" y="128"/>
                  <a:pt x="136" y="128"/>
                </a:cubicBezTo>
                <a:cubicBezTo>
                  <a:pt x="136" y="128"/>
                  <a:pt x="136" y="128"/>
                  <a:pt x="136" y="128"/>
                </a:cubicBezTo>
                <a:cubicBezTo>
                  <a:pt x="136" y="128"/>
                  <a:pt x="136" y="128"/>
                  <a:pt x="136" y="128"/>
                </a:cubicBezTo>
                <a:cubicBezTo>
                  <a:pt x="136" y="92"/>
                  <a:pt x="136" y="92"/>
                  <a:pt x="136" y="92"/>
                </a:cubicBezTo>
                <a:cubicBezTo>
                  <a:pt x="168" y="92"/>
                  <a:pt x="168" y="92"/>
                  <a:pt x="168" y="92"/>
                </a:cubicBezTo>
                <a:cubicBezTo>
                  <a:pt x="170" y="92"/>
                  <a:pt x="172" y="90"/>
                  <a:pt x="172" y="88"/>
                </a:cubicBezTo>
                <a:cubicBezTo>
                  <a:pt x="172" y="56"/>
                  <a:pt x="172" y="56"/>
                  <a:pt x="172" y="56"/>
                </a:cubicBezTo>
                <a:cubicBezTo>
                  <a:pt x="248" y="56"/>
                  <a:pt x="248" y="56"/>
                  <a:pt x="248" y="56"/>
                </a:cubicBezTo>
                <a:lnTo>
                  <a:pt x="248" y="200"/>
                </a:lnTo>
                <a:close/>
                <a:moveTo>
                  <a:pt x="18" y="92"/>
                </a:moveTo>
                <a:cubicBezTo>
                  <a:pt x="28" y="92"/>
                  <a:pt x="36" y="84"/>
                  <a:pt x="36" y="74"/>
                </a:cubicBezTo>
                <a:cubicBezTo>
                  <a:pt x="36" y="71"/>
                  <a:pt x="35" y="68"/>
                  <a:pt x="34" y="66"/>
                </a:cubicBezTo>
                <a:cubicBezTo>
                  <a:pt x="92" y="8"/>
                  <a:pt x="92" y="8"/>
                  <a:pt x="92" y="8"/>
                </a:cubicBezTo>
                <a:cubicBezTo>
                  <a:pt x="132" y="8"/>
                  <a:pt x="132" y="8"/>
                  <a:pt x="132" y="8"/>
                </a:cubicBezTo>
                <a:cubicBezTo>
                  <a:pt x="132" y="0"/>
                  <a:pt x="132" y="0"/>
                  <a:pt x="132" y="0"/>
                </a:cubicBezTo>
                <a:cubicBezTo>
                  <a:pt x="90" y="0"/>
                  <a:pt x="90" y="0"/>
                  <a:pt x="90" y="0"/>
                </a:cubicBezTo>
                <a:cubicBezTo>
                  <a:pt x="89" y="0"/>
                  <a:pt x="88" y="0"/>
                  <a:pt x="87" y="1"/>
                </a:cubicBezTo>
                <a:cubicBezTo>
                  <a:pt x="29" y="60"/>
                  <a:pt x="29" y="60"/>
                  <a:pt x="29" y="60"/>
                </a:cubicBezTo>
                <a:cubicBezTo>
                  <a:pt x="26" y="57"/>
                  <a:pt x="22" y="56"/>
                  <a:pt x="18" y="56"/>
                </a:cubicBezTo>
                <a:cubicBezTo>
                  <a:pt x="8" y="56"/>
                  <a:pt x="0" y="64"/>
                  <a:pt x="0" y="74"/>
                </a:cubicBezTo>
                <a:cubicBezTo>
                  <a:pt x="0" y="84"/>
                  <a:pt x="8" y="92"/>
                  <a:pt x="18" y="92"/>
                </a:cubicBezTo>
                <a:close/>
                <a:moveTo>
                  <a:pt x="18" y="64"/>
                </a:moveTo>
                <a:cubicBezTo>
                  <a:pt x="24" y="64"/>
                  <a:pt x="28" y="68"/>
                  <a:pt x="28" y="74"/>
                </a:cubicBezTo>
                <a:cubicBezTo>
                  <a:pt x="28" y="80"/>
                  <a:pt x="24" y="84"/>
                  <a:pt x="18" y="84"/>
                </a:cubicBezTo>
                <a:cubicBezTo>
                  <a:pt x="12" y="84"/>
                  <a:pt x="8" y="80"/>
                  <a:pt x="8" y="74"/>
                </a:cubicBezTo>
                <a:cubicBezTo>
                  <a:pt x="8" y="68"/>
                  <a:pt x="12" y="64"/>
                  <a:pt x="18" y="64"/>
                </a:cubicBezTo>
                <a:close/>
                <a:moveTo>
                  <a:pt x="156" y="0"/>
                </a:moveTo>
                <a:cubicBezTo>
                  <a:pt x="144" y="0"/>
                  <a:pt x="144" y="0"/>
                  <a:pt x="144" y="0"/>
                </a:cubicBezTo>
                <a:cubicBezTo>
                  <a:pt x="144" y="8"/>
                  <a:pt x="144" y="8"/>
                  <a:pt x="144" y="8"/>
                </a:cubicBezTo>
                <a:cubicBezTo>
                  <a:pt x="156" y="8"/>
                  <a:pt x="156" y="8"/>
                  <a:pt x="156" y="8"/>
                </a:cubicBezTo>
                <a:lnTo>
                  <a:pt x="156" y="0"/>
                </a:lnTo>
                <a:close/>
                <a:moveTo>
                  <a:pt x="180" y="0"/>
                </a:moveTo>
                <a:cubicBezTo>
                  <a:pt x="168" y="0"/>
                  <a:pt x="168" y="0"/>
                  <a:pt x="168" y="0"/>
                </a:cubicBezTo>
                <a:cubicBezTo>
                  <a:pt x="168" y="8"/>
                  <a:pt x="168" y="8"/>
                  <a:pt x="168" y="8"/>
                </a:cubicBezTo>
                <a:cubicBezTo>
                  <a:pt x="180" y="8"/>
                  <a:pt x="180" y="8"/>
                  <a:pt x="180" y="8"/>
                </a:cubicBezTo>
                <a:lnTo>
                  <a:pt x="180" y="0"/>
                </a:lnTo>
                <a:close/>
                <a:moveTo>
                  <a:pt x="204" y="0"/>
                </a:moveTo>
                <a:cubicBezTo>
                  <a:pt x="192" y="0"/>
                  <a:pt x="192" y="0"/>
                  <a:pt x="192" y="0"/>
                </a:cubicBezTo>
                <a:cubicBezTo>
                  <a:pt x="192" y="8"/>
                  <a:pt x="192" y="8"/>
                  <a:pt x="192" y="8"/>
                </a:cubicBezTo>
                <a:cubicBezTo>
                  <a:pt x="204" y="8"/>
                  <a:pt x="204" y="8"/>
                  <a:pt x="204" y="8"/>
                </a:cubicBezTo>
                <a:lnTo>
                  <a:pt x="204" y="0"/>
                </a:lnTo>
                <a:close/>
                <a:moveTo>
                  <a:pt x="228" y="0"/>
                </a:moveTo>
                <a:cubicBezTo>
                  <a:pt x="216" y="0"/>
                  <a:pt x="216" y="0"/>
                  <a:pt x="216" y="0"/>
                </a:cubicBezTo>
                <a:cubicBezTo>
                  <a:pt x="216" y="8"/>
                  <a:pt x="216" y="8"/>
                  <a:pt x="216" y="8"/>
                </a:cubicBezTo>
                <a:cubicBezTo>
                  <a:pt x="228" y="8"/>
                  <a:pt x="228" y="8"/>
                  <a:pt x="228" y="8"/>
                </a:cubicBezTo>
                <a:lnTo>
                  <a:pt x="228" y="0"/>
                </a:lnTo>
                <a:close/>
                <a:moveTo>
                  <a:pt x="34" y="190"/>
                </a:moveTo>
                <a:cubicBezTo>
                  <a:pt x="35" y="188"/>
                  <a:pt x="36" y="185"/>
                  <a:pt x="36" y="182"/>
                </a:cubicBezTo>
                <a:cubicBezTo>
                  <a:pt x="36" y="172"/>
                  <a:pt x="28" y="164"/>
                  <a:pt x="18" y="164"/>
                </a:cubicBezTo>
                <a:cubicBezTo>
                  <a:pt x="8" y="164"/>
                  <a:pt x="0" y="172"/>
                  <a:pt x="0" y="182"/>
                </a:cubicBezTo>
                <a:cubicBezTo>
                  <a:pt x="0" y="192"/>
                  <a:pt x="8" y="200"/>
                  <a:pt x="18" y="200"/>
                </a:cubicBezTo>
                <a:cubicBezTo>
                  <a:pt x="22" y="200"/>
                  <a:pt x="26" y="199"/>
                  <a:pt x="29" y="196"/>
                </a:cubicBezTo>
                <a:cubicBezTo>
                  <a:pt x="87" y="255"/>
                  <a:pt x="87" y="255"/>
                  <a:pt x="87" y="255"/>
                </a:cubicBezTo>
                <a:cubicBezTo>
                  <a:pt x="88" y="256"/>
                  <a:pt x="89" y="256"/>
                  <a:pt x="90" y="256"/>
                </a:cubicBezTo>
                <a:cubicBezTo>
                  <a:pt x="132" y="256"/>
                  <a:pt x="132" y="256"/>
                  <a:pt x="132" y="256"/>
                </a:cubicBezTo>
                <a:cubicBezTo>
                  <a:pt x="132" y="248"/>
                  <a:pt x="132" y="248"/>
                  <a:pt x="132" y="248"/>
                </a:cubicBezTo>
                <a:cubicBezTo>
                  <a:pt x="92" y="248"/>
                  <a:pt x="92" y="248"/>
                  <a:pt x="92" y="248"/>
                </a:cubicBezTo>
                <a:lnTo>
                  <a:pt x="34" y="190"/>
                </a:lnTo>
                <a:close/>
                <a:moveTo>
                  <a:pt x="18" y="192"/>
                </a:moveTo>
                <a:cubicBezTo>
                  <a:pt x="12" y="192"/>
                  <a:pt x="8" y="188"/>
                  <a:pt x="8" y="182"/>
                </a:cubicBezTo>
                <a:cubicBezTo>
                  <a:pt x="8" y="176"/>
                  <a:pt x="12" y="172"/>
                  <a:pt x="18" y="172"/>
                </a:cubicBezTo>
                <a:cubicBezTo>
                  <a:pt x="24" y="172"/>
                  <a:pt x="28" y="176"/>
                  <a:pt x="28" y="182"/>
                </a:cubicBezTo>
                <a:cubicBezTo>
                  <a:pt x="28" y="188"/>
                  <a:pt x="24" y="192"/>
                  <a:pt x="18" y="192"/>
                </a:cubicBezTo>
                <a:close/>
                <a:moveTo>
                  <a:pt x="144" y="256"/>
                </a:moveTo>
                <a:cubicBezTo>
                  <a:pt x="156" y="256"/>
                  <a:pt x="156" y="256"/>
                  <a:pt x="156" y="256"/>
                </a:cubicBezTo>
                <a:cubicBezTo>
                  <a:pt x="156" y="248"/>
                  <a:pt x="156" y="248"/>
                  <a:pt x="156" y="248"/>
                </a:cubicBezTo>
                <a:cubicBezTo>
                  <a:pt x="144" y="248"/>
                  <a:pt x="144" y="248"/>
                  <a:pt x="144" y="248"/>
                </a:cubicBezTo>
                <a:lnTo>
                  <a:pt x="144" y="256"/>
                </a:lnTo>
                <a:close/>
                <a:moveTo>
                  <a:pt x="168" y="256"/>
                </a:moveTo>
                <a:cubicBezTo>
                  <a:pt x="180" y="256"/>
                  <a:pt x="180" y="256"/>
                  <a:pt x="180" y="256"/>
                </a:cubicBezTo>
                <a:cubicBezTo>
                  <a:pt x="180" y="248"/>
                  <a:pt x="180" y="248"/>
                  <a:pt x="180" y="248"/>
                </a:cubicBezTo>
                <a:cubicBezTo>
                  <a:pt x="168" y="248"/>
                  <a:pt x="168" y="248"/>
                  <a:pt x="168" y="248"/>
                </a:cubicBezTo>
                <a:lnTo>
                  <a:pt x="168" y="256"/>
                </a:lnTo>
                <a:close/>
                <a:moveTo>
                  <a:pt x="192" y="256"/>
                </a:moveTo>
                <a:cubicBezTo>
                  <a:pt x="204" y="256"/>
                  <a:pt x="204" y="256"/>
                  <a:pt x="204" y="256"/>
                </a:cubicBezTo>
                <a:cubicBezTo>
                  <a:pt x="204" y="248"/>
                  <a:pt x="204" y="248"/>
                  <a:pt x="204" y="248"/>
                </a:cubicBezTo>
                <a:cubicBezTo>
                  <a:pt x="192" y="248"/>
                  <a:pt x="192" y="248"/>
                  <a:pt x="192" y="248"/>
                </a:cubicBezTo>
                <a:lnTo>
                  <a:pt x="192" y="256"/>
                </a:lnTo>
                <a:close/>
                <a:moveTo>
                  <a:pt x="216" y="256"/>
                </a:moveTo>
                <a:cubicBezTo>
                  <a:pt x="228" y="256"/>
                  <a:pt x="228" y="256"/>
                  <a:pt x="228" y="256"/>
                </a:cubicBezTo>
                <a:cubicBezTo>
                  <a:pt x="228" y="248"/>
                  <a:pt x="228" y="248"/>
                  <a:pt x="228" y="248"/>
                </a:cubicBezTo>
                <a:cubicBezTo>
                  <a:pt x="216" y="248"/>
                  <a:pt x="216" y="248"/>
                  <a:pt x="216" y="248"/>
                </a:cubicBezTo>
                <a:lnTo>
                  <a:pt x="216" y="256"/>
                </a:lnTo>
                <a:close/>
              </a:path>
            </a:pathLst>
          </a:custGeom>
          <a:solidFill>
            <a:srgbClr val="295D76"/>
          </a:solidFill>
          <a:ln>
            <a:solidFill>
              <a:srgbClr val="295D76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5" name="Spaceship">
            <a:extLst>
              <a:ext uri="{FF2B5EF4-FFF2-40B4-BE49-F238E27FC236}">
                <a16:creationId xmlns:a16="http://schemas.microsoft.com/office/drawing/2014/main" id="{71F83EE5-E69E-C54A-9FC0-D5ABAEA39932}"/>
              </a:ext>
            </a:extLst>
          </p:cNvPr>
          <p:cNvSpPr>
            <a:spLocks noEditPoints="1"/>
          </p:cNvSpPr>
          <p:nvPr/>
        </p:nvSpPr>
        <p:spPr bwMode="auto">
          <a:xfrm>
            <a:off x="9506957" y="3472531"/>
            <a:ext cx="244594" cy="243533"/>
          </a:xfrm>
          <a:custGeom>
            <a:avLst/>
            <a:gdLst>
              <a:gd name="T0" fmla="*/ 251 w 255"/>
              <a:gd name="T1" fmla="*/ 0 h 255"/>
              <a:gd name="T2" fmla="*/ 103 w 255"/>
              <a:gd name="T3" fmla="*/ 72 h 255"/>
              <a:gd name="T4" fmla="*/ 33 w 255"/>
              <a:gd name="T5" fmla="*/ 131 h 255"/>
              <a:gd name="T6" fmla="*/ 38 w 255"/>
              <a:gd name="T7" fmla="*/ 131 h 255"/>
              <a:gd name="T8" fmla="*/ 82 w 255"/>
              <a:gd name="T9" fmla="*/ 119 h 255"/>
              <a:gd name="T10" fmla="*/ 85 w 255"/>
              <a:gd name="T11" fmla="*/ 124 h 255"/>
              <a:gd name="T12" fmla="*/ 74 w 255"/>
              <a:gd name="T13" fmla="*/ 141 h 255"/>
              <a:gd name="T14" fmla="*/ 42 w 255"/>
              <a:gd name="T15" fmla="*/ 181 h 255"/>
              <a:gd name="T16" fmla="*/ 84 w 255"/>
              <a:gd name="T17" fmla="*/ 151 h 255"/>
              <a:gd name="T18" fmla="*/ 0 w 255"/>
              <a:gd name="T19" fmla="*/ 249 h 255"/>
              <a:gd name="T20" fmla="*/ 97 w 255"/>
              <a:gd name="T21" fmla="*/ 164 h 255"/>
              <a:gd name="T22" fmla="*/ 68 w 255"/>
              <a:gd name="T23" fmla="*/ 207 h 255"/>
              <a:gd name="T24" fmla="*/ 110 w 255"/>
              <a:gd name="T25" fmla="*/ 177 h 255"/>
              <a:gd name="T26" fmla="*/ 117 w 255"/>
              <a:gd name="T27" fmla="*/ 182 h 255"/>
              <a:gd name="T28" fmla="*/ 131 w 255"/>
              <a:gd name="T29" fmla="*/ 170 h 255"/>
              <a:gd name="T30" fmla="*/ 136 w 255"/>
              <a:gd name="T31" fmla="*/ 173 h 255"/>
              <a:gd name="T32" fmla="*/ 141 w 255"/>
              <a:gd name="T33" fmla="*/ 172 h 255"/>
              <a:gd name="T34" fmla="*/ 124 w 255"/>
              <a:gd name="T35" fmla="*/ 222 h 255"/>
              <a:gd name="T36" fmla="*/ 128 w 255"/>
              <a:gd name="T37" fmla="*/ 224 h 255"/>
              <a:gd name="T38" fmla="*/ 205 w 255"/>
              <a:gd name="T39" fmla="*/ 133 h 255"/>
              <a:gd name="T40" fmla="*/ 251 w 255"/>
              <a:gd name="T41" fmla="*/ 0 h 255"/>
              <a:gd name="T42" fmla="*/ 42 w 255"/>
              <a:gd name="T43" fmla="*/ 118 h 255"/>
              <a:gd name="T44" fmla="*/ 85 w 255"/>
              <a:gd name="T45" fmla="*/ 106 h 255"/>
              <a:gd name="T46" fmla="*/ 83 w 255"/>
              <a:gd name="T47" fmla="*/ 138 h 255"/>
              <a:gd name="T48" fmla="*/ 110 w 255"/>
              <a:gd name="T49" fmla="*/ 148 h 255"/>
              <a:gd name="T50" fmla="*/ 117 w 255"/>
              <a:gd name="T51" fmla="*/ 172 h 255"/>
              <a:gd name="T52" fmla="*/ 149 w 255"/>
              <a:gd name="T53" fmla="*/ 170 h 255"/>
              <a:gd name="T54" fmla="*/ 137 w 255"/>
              <a:gd name="T55" fmla="*/ 213 h 255"/>
              <a:gd name="T56" fmla="*/ 137 w 255"/>
              <a:gd name="T57" fmla="*/ 165 h 255"/>
              <a:gd name="T58" fmla="*/ 94 w 255"/>
              <a:gd name="T59" fmla="*/ 121 h 255"/>
              <a:gd name="T60" fmla="*/ 90 w 255"/>
              <a:gd name="T61" fmla="*/ 118 h 255"/>
              <a:gd name="T62" fmla="*/ 247 w 255"/>
              <a:gd name="T63" fmla="*/ 8 h 255"/>
              <a:gd name="T64" fmla="*/ 175 w 255"/>
              <a:gd name="T65" fmla="*/ 112 h 255"/>
              <a:gd name="T66" fmla="*/ 207 w 255"/>
              <a:gd name="T67" fmla="*/ 80 h 255"/>
              <a:gd name="T68" fmla="*/ 175 w 255"/>
              <a:gd name="T69" fmla="*/ 48 h 255"/>
              <a:gd name="T70" fmla="*/ 152 w 255"/>
              <a:gd name="T71" fmla="*/ 103 h 255"/>
              <a:gd name="T72" fmla="*/ 175 w 255"/>
              <a:gd name="T73" fmla="*/ 56 h 255"/>
              <a:gd name="T74" fmla="*/ 175 w 255"/>
              <a:gd name="T75" fmla="*/ 104 h 255"/>
              <a:gd name="T76" fmla="*/ 158 w 255"/>
              <a:gd name="T77" fmla="*/ 97 h 255"/>
              <a:gd name="T78" fmla="*/ 175 w 255"/>
              <a:gd name="T79" fmla="*/ 56 h 2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255" h="255">
                <a:moveTo>
                  <a:pt x="251" y="0"/>
                </a:moveTo>
                <a:cubicBezTo>
                  <a:pt x="251" y="0"/>
                  <a:pt x="251" y="0"/>
                  <a:pt x="251" y="0"/>
                </a:cubicBezTo>
                <a:cubicBezTo>
                  <a:pt x="211" y="0"/>
                  <a:pt x="156" y="15"/>
                  <a:pt x="122" y="50"/>
                </a:cubicBezTo>
                <a:cubicBezTo>
                  <a:pt x="114" y="57"/>
                  <a:pt x="108" y="65"/>
                  <a:pt x="103" y="72"/>
                </a:cubicBezTo>
                <a:cubicBezTo>
                  <a:pt x="63" y="73"/>
                  <a:pt x="37" y="92"/>
                  <a:pt x="31" y="127"/>
                </a:cubicBezTo>
                <a:cubicBezTo>
                  <a:pt x="31" y="129"/>
                  <a:pt x="32" y="130"/>
                  <a:pt x="33" y="131"/>
                </a:cubicBezTo>
                <a:cubicBezTo>
                  <a:pt x="34" y="131"/>
                  <a:pt x="34" y="132"/>
                  <a:pt x="35" y="132"/>
                </a:cubicBezTo>
                <a:cubicBezTo>
                  <a:pt x="36" y="132"/>
                  <a:pt x="37" y="131"/>
                  <a:pt x="38" y="131"/>
                </a:cubicBezTo>
                <a:cubicBezTo>
                  <a:pt x="53" y="117"/>
                  <a:pt x="72" y="114"/>
                  <a:pt x="83" y="114"/>
                </a:cubicBezTo>
                <a:cubicBezTo>
                  <a:pt x="82" y="117"/>
                  <a:pt x="82" y="119"/>
                  <a:pt x="82" y="119"/>
                </a:cubicBezTo>
                <a:cubicBezTo>
                  <a:pt x="82" y="120"/>
                  <a:pt x="83" y="121"/>
                  <a:pt x="83" y="122"/>
                </a:cubicBezTo>
                <a:cubicBezTo>
                  <a:pt x="85" y="124"/>
                  <a:pt x="85" y="124"/>
                  <a:pt x="85" y="124"/>
                </a:cubicBezTo>
                <a:cubicBezTo>
                  <a:pt x="74" y="135"/>
                  <a:pt x="74" y="135"/>
                  <a:pt x="74" y="135"/>
                </a:cubicBezTo>
                <a:cubicBezTo>
                  <a:pt x="73" y="137"/>
                  <a:pt x="73" y="139"/>
                  <a:pt x="74" y="141"/>
                </a:cubicBezTo>
                <a:cubicBezTo>
                  <a:pt x="78" y="145"/>
                  <a:pt x="78" y="145"/>
                  <a:pt x="78" y="145"/>
                </a:cubicBezTo>
                <a:cubicBezTo>
                  <a:pt x="42" y="181"/>
                  <a:pt x="42" y="181"/>
                  <a:pt x="42" y="181"/>
                </a:cubicBezTo>
                <a:cubicBezTo>
                  <a:pt x="48" y="187"/>
                  <a:pt x="48" y="187"/>
                  <a:pt x="48" y="187"/>
                </a:cubicBezTo>
                <a:cubicBezTo>
                  <a:pt x="84" y="151"/>
                  <a:pt x="84" y="151"/>
                  <a:pt x="84" y="151"/>
                </a:cubicBezTo>
                <a:cubicBezTo>
                  <a:pt x="91" y="158"/>
                  <a:pt x="91" y="158"/>
                  <a:pt x="91" y="158"/>
                </a:cubicBezTo>
                <a:cubicBezTo>
                  <a:pt x="0" y="249"/>
                  <a:pt x="0" y="249"/>
                  <a:pt x="0" y="249"/>
                </a:cubicBezTo>
                <a:cubicBezTo>
                  <a:pt x="6" y="255"/>
                  <a:pt x="6" y="255"/>
                  <a:pt x="6" y="255"/>
                </a:cubicBezTo>
                <a:cubicBezTo>
                  <a:pt x="97" y="164"/>
                  <a:pt x="97" y="164"/>
                  <a:pt x="97" y="164"/>
                </a:cubicBezTo>
                <a:cubicBezTo>
                  <a:pt x="104" y="171"/>
                  <a:pt x="104" y="171"/>
                  <a:pt x="104" y="171"/>
                </a:cubicBezTo>
                <a:cubicBezTo>
                  <a:pt x="68" y="207"/>
                  <a:pt x="68" y="207"/>
                  <a:pt x="68" y="207"/>
                </a:cubicBezTo>
                <a:cubicBezTo>
                  <a:pt x="74" y="213"/>
                  <a:pt x="74" y="213"/>
                  <a:pt x="74" y="213"/>
                </a:cubicBezTo>
                <a:cubicBezTo>
                  <a:pt x="110" y="177"/>
                  <a:pt x="110" y="177"/>
                  <a:pt x="110" y="177"/>
                </a:cubicBezTo>
                <a:cubicBezTo>
                  <a:pt x="114" y="181"/>
                  <a:pt x="114" y="181"/>
                  <a:pt x="114" y="181"/>
                </a:cubicBezTo>
                <a:cubicBezTo>
                  <a:pt x="115" y="182"/>
                  <a:pt x="116" y="182"/>
                  <a:pt x="117" y="182"/>
                </a:cubicBezTo>
                <a:cubicBezTo>
                  <a:pt x="118" y="182"/>
                  <a:pt x="119" y="182"/>
                  <a:pt x="120" y="181"/>
                </a:cubicBezTo>
                <a:cubicBezTo>
                  <a:pt x="131" y="170"/>
                  <a:pt x="131" y="170"/>
                  <a:pt x="131" y="170"/>
                </a:cubicBezTo>
                <a:cubicBezTo>
                  <a:pt x="133" y="172"/>
                  <a:pt x="133" y="172"/>
                  <a:pt x="133" y="172"/>
                </a:cubicBezTo>
                <a:cubicBezTo>
                  <a:pt x="134" y="172"/>
                  <a:pt x="135" y="173"/>
                  <a:pt x="136" y="173"/>
                </a:cubicBezTo>
                <a:cubicBezTo>
                  <a:pt x="136" y="173"/>
                  <a:pt x="136" y="173"/>
                  <a:pt x="136" y="173"/>
                </a:cubicBezTo>
                <a:cubicBezTo>
                  <a:pt x="136" y="173"/>
                  <a:pt x="138" y="173"/>
                  <a:pt x="141" y="172"/>
                </a:cubicBezTo>
                <a:cubicBezTo>
                  <a:pt x="141" y="183"/>
                  <a:pt x="138" y="202"/>
                  <a:pt x="124" y="217"/>
                </a:cubicBezTo>
                <a:cubicBezTo>
                  <a:pt x="123" y="218"/>
                  <a:pt x="123" y="220"/>
                  <a:pt x="124" y="222"/>
                </a:cubicBezTo>
                <a:cubicBezTo>
                  <a:pt x="125" y="223"/>
                  <a:pt x="126" y="224"/>
                  <a:pt x="127" y="224"/>
                </a:cubicBezTo>
                <a:cubicBezTo>
                  <a:pt x="128" y="224"/>
                  <a:pt x="128" y="224"/>
                  <a:pt x="128" y="224"/>
                </a:cubicBezTo>
                <a:cubicBezTo>
                  <a:pt x="163" y="218"/>
                  <a:pt x="182" y="192"/>
                  <a:pt x="183" y="152"/>
                </a:cubicBezTo>
                <a:cubicBezTo>
                  <a:pt x="190" y="147"/>
                  <a:pt x="198" y="141"/>
                  <a:pt x="205" y="133"/>
                </a:cubicBezTo>
                <a:cubicBezTo>
                  <a:pt x="240" y="99"/>
                  <a:pt x="255" y="44"/>
                  <a:pt x="255" y="4"/>
                </a:cubicBezTo>
                <a:cubicBezTo>
                  <a:pt x="255" y="2"/>
                  <a:pt x="253" y="0"/>
                  <a:pt x="251" y="0"/>
                </a:cubicBezTo>
                <a:close/>
                <a:moveTo>
                  <a:pt x="85" y="106"/>
                </a:moveTo>
                <a:cubicBezTo>
                  <a:pt x="76" y="106"/>
                  <a:pt x="58" y="107"/>
                  <a:pt x="42" y="118"/>
                </a:cubicBezTo>
                <a:cubicBezTo>
                  <a:pt x="51" y="90"/>
                  <a:pt x="75" y="82"/>
                  <a:pt x="97" y="80"/>
                </a:cubicBezTo>
                <a:cubicBezTo>
                  <a:pt x="91" y="90"/>
                  <a:pt x="87" y="99"/>
                  <a:pt x="85" y="106"/>
                </a:cubicBezTo>
                <a:close/>
                <a:moveTo>
                  <a:pt x="117" y="172"/>
                </a:moveTo>
                <a:cubicBezTo>
                  <a:pt x="83" y="138"/>
                  <a:pt x="83" y="138"/>
                  <a:pt x="83" y="138"/>
                </a:cubicBezTo>
                <a:cubicBezTo>
                  <a:pt x="91" y="130"/>
                  <a:pt x="91" y="130"/>
                  <a:pt x="91" y="130"/>
                </a:cubicBezTo>
                <a:cubicBezTo>
                  <a:pt x="110" y="148"/>
                  <a:pt x="110" y="148"/>
                  <a:pt x="110" y="148"/>
                </a:cubicBezTo>
                <a:cubicBezTo>
                  <a:pt x="125" y="164"/>
                  <a:pt x="125" y="164"/>
                  <a:pt x="125" y="164"/>
                </a:cubicBezTo>
                <a:lnTo>
                  <a:pt x="117" y="172"/>
                </a:lnTo>
                <a:close/>
                <a:moveTo>
                  <a:pt x="137" y="213"/>
                </a:moveTo>
                <a:cubicBezTo>
                  <a:pt x="148" y="197"/>
                  <a:pt x="149" y="179"/>
                  <a:pt x="149" y="170"/>
                </a:cubicBezTo>
                <a:cubicBezTo>
                  <a:pt x="156" y="168"/>
                  <a:pt x="165" y="164"/>
                  <a:pt x="175" y="158"/>
                </a:cubicBezTo>
                <a:cubicBezTo>
                  <a:pt x="173" y="180"/>
                  <a:pt x="165" y="204"/>
                  <a:pt x="137" y="213"/>
                </a:cubicBezTo>
                <a:close/>
                <a:moveTo>
                  <a:pt x="200" y="127"/>
                </a:moveTo>
                <a:cubicBezTo>
                  <a:pt x="170" y="157"/>
                  <a:pt x="144" y="163"/>
                  <a:pt x="137" y="165"/>
                </a:cubicBezTo>
                <a:cubicBezTo>
                  <a:pt x="106" y="134"/>
                  <a:pt x="106" y="134"/>
                  <a:pt x="106" y="134"/>
                </a:cubicBezTo>
                <a:cubicBezTo>
                  <a:pt x="94" y="121"/>
                  <a:pt x="94" y="121"/>
                  <a:pt x="94" y="121"/>
                </a:cubicBezTo>
                <a:cubicBezTo>
                  <a:pt x="94" y="121"/>
                  <a:pt x="94" y="121"/>
                  <a:pt x="94" y="121"/>
                </a:cubicBezTo>
                <a:cubicBezTo>
                  <a:pt x="90" y="118"/>
                  <a:pt x="90" y="118"/>
                  <a:pt x="90" y="118"/>
                </a:cubicBezTo>
                <a:cubicBezTo>
                  <a:pt x="92" y="111"/>
                  <a:pt x="98" y="85"/>
                  <a:pt x="128" y="55"/>
                </a:cubicBezTo>
                <a:cubicBezTo>
                  <a:pt x="159" y="24"/>
                  <a:pt x="209" y="9"/>
                  <a:pt x="247" y="8"/>
                </a:cubicBezTo>
                <a:cubicBezTo>
                  <a:pt x="246" y="46"/>
                  <a:pt x="231" y="96"/>
                  <a:pt x="200" y="127"/>
                </a:cubicBezTo>
                <a:close/>
                <a:moveTo>
                  <a:pt x="175" y="112"/>
                </a:moveTo>
                <a:cubicBezTo>
                  <a:pt x="175" y="112"/>
                  <a:pt x="175" y="112"/>
                  <a:pt x="175" y="112"/>
                </a:cubicBezTo>
                <a:cubicBezTo>
                  <a:pt x="193" y="112"/>
                  <a:pt x="207" y="98"/>
                  <a:pt x="207" y="80"/>
                </a:cubicBezTo>
                <a:cubicBezTo>
                  <a:pt x="207" y="62"/>
                  <a:pt x="193" y="48"/>
                  <a:pt x="175" y="48"/>
                </a:cubicBezTo>
                <a:cubicBezTo>
                  <a:pt x="175" y="48"/>
                  <a:pt x="175" y="48"/>
                  <a:pt x="175" y="48"/>
                </a:cubicBezTo>
                <a:cubicBezTo>
                  <a:pt x="157" y="48"/>
                  <a:pt x="143" y="62"/>
                  <a:pt x="143" y="80"/>
                </a:cubicBezTo>
                <a:cubicBezTo>
                  <a:pt x="143" y="89"/>
                  <a:pt x="146" y="97"/>
                  <a:pt x="152" y="103"/>
                </a:cubicBezTo>
                <a:cubicBezTo>
                  <a:pt x="158" y="109"/>
                  <a:pt x="166" y="112"/>
                  <a:pt x="175" y="112"/>
                </a:cubicBezTo>
                <a:close/>
                <a:moveTo>
                  <a:pt x="175" y="56"/>
                </a:moveTo>
                <a:cubicBezTo>
                  <a:pt x="188" y="56"/>
                  <a:pt x="199" y="67"/>
                  <a:pt x="199" y="80"/>
                </a:cubicBezTo>
                <a:cubicBezTo>
                  <a:pt x="199" y="93"/>
                  <a:pt x="188" y="104"/>
                  <a:pt x="175" y="104"/>
                </a:cubicBezTo>
                <a:cubicBezTo>
                  <a:pt x="175" y="104"/>
                  <a:pt x="175" y="104"/>
                  <a:pt x="175" y="104"/>
                </a:cubicBezTo>
                <a:cubicBezTo>
                  <a:pt x="169" y="104"/>
                  <a:pt x="163" y="102"/>
                  <a:pt x="158" y="97"/>
                </a:cubicBezTo>
                <a:cubicBezTo>
                  <a:pt x="153" y="92"/>
                  <a:pt x="151" y="86"/>
                  <a:pt x="151" y="80"/>
                </a:cubicBezTo>
                <a:cubicBezTo>
                  <a:pt x="151" y="67"/>
                  <a:pt x="162" y="56"/>
                  <a:pt x="175" y="56"/>
                </a:cubicBezTo>
                <a:close/>
              </a:path>
            </a:pathLst>
          </a:custGeom>
          <a:solidFill>
            <a:srgbClr val="295D76"/>
          </a:solidFill>
          <a:ln>
            <a:solidFill>
              <a:srgbClr val="295D76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6" name="Head with speech">
            <a:extLst>
              <a:ext uri="{FF2B5EF4-FFF2-40B4-BE49-F238E27FC236}">
                <a16:creationId xmlns:a16="http://schemas.microsoft.com/office/drawing/2014/main" id="{9BFBFD68-F980-6245-B6F6-E961BB744B34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6785490" y="3478984"/>
            <a:ext cx="201605" cy="230626"/>
          </a:xfrm>
          <a:custGeom>
            <a:avLst/>
            <a:gdLst>
              <a:gd name="T0" fmla="*/ 122 w 219"/>
              <a:gd name="T1" fmla="*/ 0 h 252"/>
              <a:gd name="T2" fmla="*/ 25 w 219"/>
              <a:gd name="T3" fmla="*/ 97 h 252"/>
              <a:gd name="T4" fmla="*/ 25 w 219"/>
              <a:gd name="T5" fmla="*/ 126 h 252"/>
              <a:gd name="T6" fmla="*/ 11 w 219"/>
              <a:gd name="T7" fmla="*/ 148 h 252"/>
              <a:gd name="T8" fmla="*/ 2 w 219"/>
              <a:gd name="T9" fmla="*/ 162 h 252"/>
              <a:gd name="T10" fmla="*/ 2 w 219"/>
              <a:gd name="T11" fmla="*/ 172 h 252"/>
              <a:gd name="T12" fmla="*/ 10 w 219"/>
              <a:gd name="T13" fmla="*/ 176 h 252"/>
              <a:gd name="T14" fmla="*/ 25 w 219"/>
              <a:gd name="T15" fmla="*/ 176 h 252"/>
              <a:gd name="T16" fmla="*/ 25 w 219"/>
              <a:gd name="T17" fmla="*/ 202 h 252"/>
              <a:gd name="T18" fmla="*/ 46 w 219"/>
              <a:gd name="T19" fmla="*/ 224 h 252"/>
              <a:gd name="T20" fmla="*/ 86 w 219"/>
              <a:gd name="T21" fmla="*/ 224 h 252"/>
              <a:gd name="T22" fmla="*/ 75 w 219"/>
              <a:gd name="T23" fmla="*/ 246 h 252"/>
              <a:gd name="T24" fmla="*/ 75 w 219"/>
              <a:gd name="T25" fmla="*/ 250 h 252"/>
              <a:gd name="T26" fmla="*/ 79 w 219"/>
              <a:gd name="T27" fmla="*/ 252 h 252"/>
              <a:gd name="T28" fmla="*/ 215 w 219"/>
              <a:gd name="T29" fmla="*/ 252 h 252"/>
              <a:gd name="T30" fmla="*/ 219 w 219"/>
              <a:gd name="T31" fmla="*/ 248 h 252"/>
              <a:gd name="T32" fmla="*/ 219 w 219"/>
              <a:gd name="T33" fmla="*/ 97 h 252"/>
              <a:gd name="T34" fmla="*/ 122 w 219"/>
              <a:gd name="T35" fmla="*/ 0 h 252"/>
              <a:gd name="T36" fmla="*/ 211 w 219"/>
              <a:gd name="T37" fmla="*/ 244 h 252"/>
              <a:gd name="T38" fmla="*/ 131 w 219"/>
              <a:gd name="T39" fmla="*/ 244 h 252"/>
              <a:gd name="T40" fmla="*/ 131 w 219"/>
              <a:gd name="T41" fmla="*/ 152 h 252"/>
              <a:gd name="T42" fmla="*/ 183 w 219"/>
              <a:gd name="T43" fmla="*/ 96 h 252"/>
              <a:gd name="T44" fmla="*/ 127 w 219"/>
              <a:gd name="T45" fmla="*/ 40 h 252"/>
              <a:gd name="T46" fmla="*/ 71 w 219"/>
              <a:gd name="T47" fmla="*/ 96 h 252"/>
              <a:gd name="T48" fmla="*/ 123 w 219"/>
              <a:gd name="T49" fmla="*/ 152 h 252"/>
              <a:gd name="T50" fmla="*/ 123 w 219"/>
              <a:gd name="T51" fmla="*/ 244 h 252"/>
              <a:gd name="T52" fmla="*/ 85 w 219"/>
              <a:gd name="T53" fmla="*/ 244 h 252"/>
              <a:gd name="T54" fmla="*/ 97 w 219"/>
              <a:gd name="T55" fmla="*/ 222 h 252"/>
              <a:gd name="T56" fmla="*/ 96 w 219"/>
              <a:gd name="T57" fmla="*/ 218 h 252"/>
              <a:gd name="T58" fmla="*/ 93 w 219"/>
              <a:gd name="T59" fmla="*/ 216 h 252"/>
              <a:gd name="T60" fmla="*/ 46 w 219"/>
              <a:gd name="T61" fmla="*/ 216 h 252"/>
              <a:gd name="T62" fmla="*/ 33 w 219"/>
              <a:gd name="T63" fmla="*/ 202 h 252"/>
              <a:gd name="T64" fmla="*/ 33 w 219"/>
              <a:gd name="T65" fmla="*/ 172 h 252"/>
              <a:gd name="T66" fmla="*/ 29 w 219"/>
              <a:gd name="T67" fmla="*/ 168 h 252"/>
              <a:gd name="T68" fmla="*/ 10 w 219"/>
              <a:gd name="T69" fmla="*/ 168 h 252"/>
              <a:gd name="T70" fmla="*/ 9 w 219"/>
              <a:gd name="T71" fmla="*/ 168 h 252"/>
              <a:gd name="T72" fmla="*/ 9 w 219"/>
              <a:gd name="T73" fmla="*/ 166 h 252"/>
              <a:gd name="T74" fmla="*/ 18 w 219"/>
              <a:gd name="T75" fmla="*/ 153 h 252"/>
              <a:gd name="T76" fmla="*/ 33 w 219"/>
              <a:gd name="T77" fmla="*/ 126 h 252"/>
              <a:gd name="T78" fmla="*/ 33 w 219"/>
              <a:gd name="T79" fmla="*/ 97 h 252"/>
              <a:gd name="T80" fmla="*/ 122 w 219"/>
              <a:gd name="T81" fmla="*/ 8 h 252"/>
              <a:gd name="T82" fmla="*/ 211 w 219"/>
              <a:gd name="T83" fmla="*/ 97 h 252"/>
              <a:gd name="T84" fmla="*/ 211 w 219"/>
              <a:gd name="T85" fmla="*/ 244 h 252"/>
              <a:gd name="T86" fmla="*/ 127 w 219"/>
              <a:gd name="T87" fmla="*/ 144 h 252"/>
              <a:gd name="T88" fmla="*/ 79 w 219"/>
              <a:gd name="T89" fmla="*/ 96 h 252"/>
              <a:gd name="T90" fmla="*/ 127 w 219"/>
              <a:gd name="T91" fmla="*/ 48 h 252"/>
              <a:gd name="T92" fmla="*/ 175 w 219"/>
              <a:gd name="T93" fmla="*/ 96 h 252"/>
              <a:gd name="T94" fmla="*/ 127 w 219"/>
              <a:gd name="T95" fmla="*/ 144 h 252"/>
              <a:gd name="T96" fmla="*/ 103 w 219"/>
              <a:gd name="T97" fmla="*/ 92 h 252"/>
              <a:gd name="T98" fmla="*/ 99 w 219"/>
              <a:gd name="T99" fmla="*/ 96 h 252"/>
              <a:gd name="T100" fmla="*/ 103 w 219"/>
              <a:gd name="T101" fmla="*/ 100 h 252"/>
              <a:gd name="T102" fmla="*/ 107 w 219"/>
              <a:gd name="T103" fmla="*/ 96 h 252"/>
              <a:gd name="T104" fmla="*/ 103 w 219"/>
              <a:gd name="T105" fmla="*/ 92 h 252"/>
              <a:gd name="T106" fmla="*/ 151 w 219"/>
              <a:gd name="T107" fmla="*/ 92 h 252"/>
              <a:gd name="T108" fmla="*/ 147 w 219"/>
              <a:gd name="T109" fmla="*/ 96 h 252"/>
              <a:gd name="T110" fmla="*/ 151 w 219"/>
              <a:gd name="T111" fmla="*/ 100 h 252"/>
              <a:gd name="T112" fmla="*/ 155 w 219"/>
              <a:gd name="T113" fmla="*/ 96 h 252"/>
              <a:gd name="T114" fmla="*/ 151 w 219"/>
              <a:gd name="T115" fmla="*/ 92 h 252"/>
              <a:gd name="T116" fmla="*/ 127 w 219"/>
              <a:gd name="T117" fmla="*/ 92 h 252"/>
              <a:gd name="T118" fmla="*/ 123 w 219"/>
              <a:gd name="T119" fmla="*/ 96 h 252"/>
              <a:gd name="T120" fmla="*/ 127 w 219"/>
              <a:gd name="T121" fmla="*/ 100 h 252"/>
              <a:gd name="T122" fmla="*/ 131 w 219"/>
              <a:gd name="T123" fmla="*/ 96 h 252"/>
              <a:gd name="T124" fmla="*/ 127 w 219"/>
              <a:gd name="T125" fmla="*/ 92 h 2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19" h="252">
                <a:moveTo>
                  <a:pt x="122" y="0"/>
                </a:moveTo>
                <a:cubicBezTo>
                  <a:pt x="69" y="0"/>
                  <a:pt x="25" y="43"/>
                  <a:pt x="25" y="97"/>
                </a:cubicBezTo>
                <a:cubicBezTo>
                  <a:pt x="25" y="126"/>
                  <a:pt x="25" y="126"/>
                  <a:pt x="25" y="126"/>
                </a:cubicBezTo>
                <a:cubicBezTo>
                  <a:pt x="25" y="130"/>
                  <a:pt x="16" y="142"/>
                  <a:pt x="11" y="148"/>
                </a:cubicBezTo>
                <a:cubicBezTo>
                  <a:pt x="7" y="154"/>
                  <a:pt x="4" y="158"/>
                  <a:pt x="2" y="162"/>
                </a:cubicBezTo>
                <a:cubicBezTo>
                  <a:pt x="0" y="165"/>
                  <a:pt x="0" y="169"/>
                  <a:pt x="2" y="172"/>
                </a:cubicBezTo>
                <a:cubicBezTo>
                  <a:pt x="4" y="174"/>
                  <a:pt x="7" y="176"/>
                  <a:pt x="10" y="176"/>
                </a:cubicBezTo>
                <a:cubicBezTo>
                  <a:pt x="25" y="176"/>
                  <a:pt x="25" y="176"/>
                  <a:pt x="25" y="176"/>
                </a:cubicBezTo>
                <a:cubicBezTo>
                  <a:pt x="25" y="202"/>
                  <a:pt x="25" y="202"/>
                  <a:pt x="25" y="202"/>
                </a:cubicBezTo>
                <a:cubicBezTo>
                  <a:pt x="25" y="213"/>
                  <a:pt x="32" y="224"/>
                  <a:pt x="46" y="224"/>
                </a:cubicBezTo>
                <a:cubicBezTo>
                  <a:pt x="86" y="224"/>
                  <a:pt x="86" y="224"/>
                  <a:pt x="86" y="224"/>
                </a:cubicBezTo>
                <a:cubicBezTo>
                  <a:pt x="75" y="246"/>
                  <a:pt x="75" y="246"/>
                  <a:pt x="75" y="246"/>
                </a:cubicBezTo>
                <a:cubicBezTo>
                  <a:pt x="75" y="247"/>
                  <a:pt x="75" y="249"/>
                  <a:pt x="75" y="250"/>
                </a:cubicBezTo>
                <a:cubicBezTo>
                  <a:pt x="76" y="251"/>
                  <a:pt x="77" y="252"/>
                  <a:pt x="79" y="252"/>
                </a:cubicBezTo>
                <a:cubicBezTo>
                  <a:pt x="215" y="252"/>
                  <a:pt x="215" y="252"/>
                  <a:pt x="215" y="252"/>
                </a:cubicBezTo>
                <a:cubicBezTo>
                  <a:pt x="217" y="252"/>
                  <a:pt x="219" y="250"/>
                  <a:pt x="219" y="248"/>
                </a:cubicBezTo>
                <a:cubicBezTo>
                  <a:pt x="219" y="97"/>
                  <a:pt x="219" y="97"/>
                  <a:pt x="219" y="97"/>
                </a:cubicBezTo>
                <a:cubicBezTo>
                  <a:pt x="219" y="43"/>
                  <a:pt x="176" y="0"/>
                  <a:pt x="122" y="0"/>
                </a:cubicBezTo>
                <a:close/>
                <a:moveTo>
                  <a:pt x="211" y="244"/>
                </a:moveTo>
                <a:cubicBezTo>
                  <a:pt x="131" y="244"/>
                  <a:pt x="131" y="244"/>
                  <a:pt x="131" y="244"/>
                </a:cubicBezTo>
                <a:cubicBezTo>
                  <a:pt x="131" y="152"/>
                  <a:pt x="131" y="152"/>
                  <a:pt x="131" y="152"/>
                </a:cubicBezTo>
                <a:cubicBezTo>
                  <a:pt x="160" y="150"/>
                  <a:pt x="183" y="126"/>
                  <a:pt x="183" y="96"/>
                </a:cubicBezTo>
                <a:cubicBezTo>
                  <a:pt x="183" y="65"/>
                  <a:pt x="158" y="40"/>
                  <a:pt x="127" y="40"/>
                </a:cubicBezTo>
                <a:cubicBezTo>
                  <a:pt x="96" y="40"/>
                  <a:pt x="71" y="65"/>
                  <a:pt x="71" y="96"/>
                </a:cubicBezTo>
                <a:cubicBezTo>
                  <a:pt x="71" y="126"/>
                  <a:pt x="94" y="150"/>
                  <a:pt x="123" y="152"/>
                </a:cubicBezTo>
                <a:cubicBezTo>
                  <a:pt x="123" y="244"/>
                  <a:pt x="123" y="244"/>
                  <a:pt x="123" y="244"/>
                </a:cubicBezTo>
                <a:cubicBezTo>
                  <a:pt x="85" y="244"/>
                  <a:pt x="85" y="244"/>
                  <a:pt x="85" y="244"/>
                </a:cubicBezTo>
                <a:cubicBezTo>
                  <a:pt x="97" y="222"/>
                  <a:pt x="97" y="222"/>
                  <a:pt x="97" y="222"/>
                </a:cubicBezTo>
                <a:cubicBezTo>
                  <a:pt x="97" y="221"/>
                  <a:pt x="97" y="219"/>
                  <a:pt x="96" y="218"/>
                </a:cubicBezTo>
                <a:cubicBezTo>
                  <a:pt x="96" y="217"/>
                  <a:pt x="94" y="216"/>
                  <a:pt x="93" y="216"/>
                </a:cubicBezTo>
                <a:cubicBezTo>
                  <a:pt x="46" y="216"/>
                  <a:pt x="46" y="216"/>
                  <a:pt x="46" y="216"/>
                </a:cubicBezTo>
                <a:cubicBezTo>
                  <a:pt x="36" y="216"/>
                  <a:pt x="33" y="207"/>
                  <a:pt x="33" y="202"/>
                </a:cubicBezTo>
                <a:cubicBezTo>
                  <a:pt x="33" y="172"/>
                  <a:pt x="33" y="172"/>
                  <a:pt x="33" y="172"/>
                </a:cubicBezTo>
                <a:cubicBezTo>
                  <a:pt x="33" y="170"/>
                  <a:pt x="31" y="168"/>
                  <a:pt x="29" y="168"/>
                </a:cubicBezTo>
                <a:cubicBezTo>
                  <a:pt x="10" y="168"/>
                  <a:pt x="10" y="168"/>
                  <a:pt x="10" y="168"/>
                </a:cubicBezTo>
                <a:cubicBezTo>
                  <a:pt x="9" y="168"/>
                  <a:pt x="9" y="168"/>
                  <a:pt x="9" y="168"/>
                </a:cubicBezTo>
                <a:cubicBezTo>
                  <a:pt x="9" y="167"/>
                  <a:pt x="9" y="167"/>
                  <a:pt x="9" y="166"/>
                </a:cubicBezTo>
                <a:cubicBezTo>
                  <a:pt x="11" y="163"/>
                  <a:pt x="14" y="158"/>
                  <a:pt x="18" y="153"/>
                </a:cubicBezTo>
                <a:cubicBezTo>
                  <a:pt x="27" y="140"/>
                  <a:pt x="33" y="132"/>
                  <a:pt x="33" y="126"/>
                </a:cubicBezTo>
                <a:cubicBezTo>
                  <a:pt x="33" y="97"/>
                  <a:pt x="33" y="97"/>
                  <a:pt x="33" y="97"/>
                </a:cubicBezTo>
                <a:cubicBezTo>
                  <a:pt x="33" y="48"/>
                  <a:pt x="73" y="8"/>
                  <a:pt x="122" y="8"/>
                </a:cubicBezTo>
                <a:cubicBezTo>
                  <a:pt x="171" y="8"/>
                  <a:pt x="211" y="48"/>
                  <a:pt x="211" y="97"/>
                </a:cubicBezTo>
                <a:lnTo>
                  <a:pt x="211" y="244"/>
                </a:lnTo>
                <a:close/>
                <a:moveTo>
                  <a:pt x="127" y="144"/>
                </a:moveTo>
                <a:cubicBezTo>
                  <a:pt x="101" y="144"/>
                  <a:pt x="79" y="122"/>
                  <a:pt x="79" y="96"/>
                </a:cubicBezTo>
                <a:cubicBezTo>
                  <a:pt x="79" y="70"/>
                  <a:pt x="101" y="48"/>
                  <a:pt x="127" y="48"/>
                </a:cubicBezTo>
                <a:cubicBezTo>
                  <a:pt x="153" y="48"/>
                  <a:pt x="175" y="70"/>
                  <a:pt x="175" y="96"/>
                </a:cubicBezTo>
                <a:cubicBezTo>
                  <a:pt x="175" y="122"/>
                  <a:pt x="153" y="144"/>
                  <a:pt x="127" y="144"/>
                </a:cubicBezTo>
                <a:close/>
                <a:moveTo>
                  <a:pt x="103" y="92"/>
                </a:moveTo>
                <a:cubicBezTo>
                  <a:pt x="101" y="92"/>
                  <a:pt x="99" y="94"/>
                  <a:pt x="99" y="96"/>
                </a:cubicBezTo>
                <a:cubicBezTo>
                  <a:pt x="99" y="98"/>
                  <a:pt x="101" y="100"/>
                  <a:pt x="103" y="100"/>
                </a:cubicBezTo>
                <a:cubicBezTo>
                  <a:pt x="105" y="100"/>
                  <a:pt x="107" y="98"/>
                  <a:pt x="107" y="96"/>
                </a:cubicBezTo>
                <a:cubicBezTo>
                  <a:pt x="107" y="94"/>
                  <a:pt x="105" y="92"/>
                  <a:pt x="103" y="92"/>
                </a:cubicBezTo>
                <a:close/>
                <a:moveTo>
                  <a:pt x="151" y="92"/>
                </a:moveTo>
                <a:cubicBezTo>
                  <a:pt x="149" y="92"/>
                  <a:pt x="147" y="94"/>
                  <a:pt x="147" y="96"/>
                </a:cubicBezTo>
                <a:cubicBezTo>
                  <a:pt x="147" y="98"/>
                  <a:pt x="149" y="100"/>
                  <a:pt x="151" y="100"/>
                </a:cubicBezTo>
                <a:cubicBezTo>
                  <a:pt x="153" y="100"/>
                  <a:pt x="155" y="98"/>
                  <a:pt x="155" y="96"/>
                </a:cubicBezTo>
                <a:cubicBezTo>
                  <a:pt x="155" y="94"/>
                  <a:pt x="153" y="92"/>
                  <a:pt x="151" y="92"/>
                </a:cubicBezTo>
                <a:close/>
                <a:moveTo>
                  <a:pt x="127" y="92"/>
                </a:moveTo>
                <a:cubicBezTo>
                  <a:pt x="125" y="92"/>
                  <a:pt x="123" y="94"/>
                  <a:pt x="123" y="96"/>
                </a:cubicBezTo>
                <a:cubicBezTo>
                  <a:pt x="123" y="98"/>
                  <a:pt x="125" y="100"/>
                  <a:pt x="127" y="100"/>
                </a:cubicBezTo>
                <a:cubicBezTo>
                  <a:pt x="129" y="100"/>
                  <a:pt x="131" y="98"/>
                  <a:pt x="131" y="96"/>
                </a:cubicBezTo>
                <a:cubicBezTo>
                  <a:pt x="131" y="94"/>
                  <a:pt x="129" y="92"/>
                  <a:pt x="127" y="92"/>
                </a:cubicBezTo>
                <a:close/>
              </a:path>
            </a:pathLst>
          </a:custGeom>
          <a:solidFill>
            <a:srgbClr val="295D76"/>
          </a:solidFill>
          <a:ln w="6350">
            <a:solidFill>
              <a:srgbClr val="295D76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7" name="Chemistry bottle">
            <a:extLst>
              <a:ext uri="{FF2B5EF4-FFF2-40B4-BE49-F238E27FC236}">
                <a16:creationId xmlns:a16="http://schemas.microsoft.com/office/drawing/2014/main" id="{38B63940-2782-B64A-86CA-2A40D67D8589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6873010" y="4462241"/>
            <a:ext cx="183957" cy="236883"/>
          </a:xfrm>
          <a:custGeom>
            <a:avLst/>
            <a:gdLst>
              <a:gd name="T0" fmla="*/ 119 w 198"/>
              <a:gd name="T1" fmla="*/ 105 h 256"/>
              <a:gd name="T2" fmla="*/ 131 w 198"/>
              <a:gd name="T3" fmla="*/ 64 h 256"/>
              <a:gd name="T4" fmla="*/ 131 w 198"/>
              <a:gd name="T5" fmla="*/ 56 h 256"/>
              <a:gd name="T6" fmla="*/ 63 w 198"/>
              <a:gd name="T7" fmla="*/ 60 h 256"/>
              <a:gd name="T8" fmla="*/ 79 w 198"/>
              <a:gd name="T9" fmla="*/ 64 h 256"/>
              <a:gd name="T10" fmla="*/ 33 w 198"/>
              <a:gd name="T11" fmla="*/ 185 h 256"/>
              <a:gd name="T12" fmla="*/ 3 w 198"/>
              <a:gd name="T13" fmla="*/ 236 h 256"/>
              <a:gd name="T14" fmla="*/ 14 w 198"/>
              <a:gd name="T15" fmla="*/ 256 h 256"/>
              <a:gd name="T16" fmla="*/ 196 w 198"/>
              <a:gd name="T17" fmla="*/ 250 h 256"/>
              <a:gd name="T18" fmla="*/ 86 w 198"/>
              <a:gd name="T19" fmla="*/ 109 h 256"/>
              <a:gd name="T20" fmla="*/ 87 w 198"/>
              <a:gd name="T21" fmla="*/ 64 h 256"/>
              <a:gd name="T22" fmla="*/ 111 w 198"/>
              <a:gd name="T23" fmla="*/ 107 h 256"/>
              <a:gd name="T24" fmla="*/ 155 w 198"/>
              <a:gd name="T25" fmla="*/ 184 h 256"/>
              <a:gd name="T26" fmla="*/ 76 w 198"/>
              <a:gd name="T27" fmla="*/ 173 h 256"/>
              <a:gd name="T28" fmla="*/ 43 w 198"/>
              <a:gd name="T29" fmla="*/ 184 h 256"/>
              <a:gd name="T30" fmla="*/ 189 w 198"/>
              <a:gd name="T31" fmla="*/ 246 h 256"/>
              <a:gd name="T32" fmla="*/ 14 w 198"/>
              <a:gd name="T33" fmla="*/ 248 h 256"/>
              <a:gd name="T34" fmla="*/ 10 w 198"/>
              <a:gd name="T35" fmla="*/ 240 h 256"/>
              <a:gd name="T36" fmla="*/ 65 w 198"/>
              <a:gd name="T37" fmla="*/ 192 h 256"/>
              <a:gd name="T38" fmla="*/ 76 w 198"/>
              <a:gd name="T39" fmla="*/ 181 h 256"/>
              <a:gd name="T40" fmla="*/ 87 w 198"/>
              <a:gd name="T41" fmla="*/ 192 h 256"/>
              <a:gd name="T42" fmla="*/ 188 w 198"/>
              <a:gd name="T43" fmla="*/ 240 h 256"/>
              <a:gd name="T44" fmla="*/ 83 w 198"/>
              <a:gd name="T45" fmla="*/ 32 h 256"/>
              <a:gd name="T46" fmla="*/ 83 w 198"/>
              <a:gd name="T47" fmla="*/ 0 h 256"/>
              <a:gd name="T48" fmla="*/ 83 w 198"/>
              <a:gd name="T49" fmla="*/ 32 h 256"/>
              <a:gd name="T50" fmla="*/ 91 w 198"/>
              <a:gd name="T51" fmla="*/ 16 h 256"/>
              <a:gd name="T52" fmla="*/ 75 w 198"/>
              <a:gd name="T53" fmla="*/ 16 h 256"/>
              <a:gd name="T54" fmla="*/ 115 w 198"/>
              <a:gd name="T55" fmla="*/ 44 h 256"/>
              <a:gd name="T56" fmla="*/ 115 w 198"/>
              <a:gd name="T57" fmla="*/ 36 h 256"/>
              <a:gd name="T58" fmla="*/ 115 w 198"/>
              <a:gd name="T59" fmla="*/ 44 h 256"/>
              <a:gd name="T60" fmla="*/ 103 w 198"/>
              <a:gd name="T61" fmla="*/ 156 h 256"/>
              <a:gd name="T62" fmla="*/ 95 w 198"/>
              <a:gd name="T63" fmla="*/ 156 h 256"/>
              <a:gd name="T64" fmla="*/ 131 w 198"/>
              <a:gd name="T65" fmla="*/ 212 h 256"/>
              <a:gd name="T66" fmla="*/ 131 w 198"/>
              <a:gd name="T67" fmla="*/ 220 h 256"/>
              <a:gd name="T68" fmla="*/ 131 w 198"/>
              <a:gd name="T69" fmla="*/ 212 h 256"/>
              <a:gd name="T70" fmla="*/ 59 w 198"/>
              <a:gd name="T71" fmla="*/ 232 h 256"/>
              <a:gd name="T72" fmla="*/ 67 w 198"/>
              <a:gd name="T73" fmla="*/ 232 h 2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98" h="256">
                <a:moveTo>
                  <a:pt x="195" y="236"/>
                </a:moveTo>
                <a:cubicBezTo>
                  <a:pt x="119" y="105"/>
                  <a:pt x="119" y="105"/>
                  <a:pt x="119" y="105"/>
                </a:cubicBezTo>
                <a:cubicBezTo>
                  <a:pt x="119" y="64"/>
                  <a:pt x="119" y="64"/>
                  <a:pt x="119" y="64"/>
                </a:cubicBezTo>
                <a:cubicBezTo>
                  <a:pt x="131" y="64"/>
                  <a:pt x="131" y="64"/>
                  <a:pt x="131" y="64"/>
                </a:cubicBezTo>
                <a:cubicBezTo>
                  <a:pt x="133" y="64"/>
                  <a:pt x="135" y="62"/>
                  <a:pt x="135" y="60"/>
                </a:cubicBezTo>
                <a:cubicBezTo>
                  <a:pt x="135" y="58"/>
                  <a:pt x="133" y="56"/>
                  <a:pt x="131" y="56"/>
                </a:cubicBezTo>
                <a:cubicBezTo>
                  <a:pt x="67" y="56"/>
                  <a:pt x="67" y="56"/>
                  <a:pt x="67" y="56"/>
                </a:cubicBezTo>
                <a:cubicBezTo>
                  <a:pt x="65" y="56"/>
                  <a:pt x="63" y="58"/>
                  <a:pt x="63" y="60"/>
                </a:cubicBezTo>
                <a:cubicBezTo>
                  <a:pt x="63" y="62"/>
                  <a:pt x="65" y="64"/>
                  <a:pt x="67" y="64"/>
                </a:cubicBezTo>
                <a:cubicBezTo>
                  <a:pt x="79" y="64"/>
                  <a:pt x="79" y="64"/>
                  <a:pt x="79" y="64"/>
                </a:cubicBezTo>
                <a:cubicBezTo>
                  <a:pt x="79" y="105"/>
                  <a:pt x="79" y="105"/>
                  <a:pt x="79" y="105"/>
                </a:cubicBezTo>
                <a:cubicBezTo>
                  <a:pt x="33" y="185"/>
                  <a:pt x="33" y="185"/>
                  <a:pt x="33" y="185"/>
                </a:cubicBezTo>
                <a:cubicBezTo>
                  <a:pt x="32" y="186"/>
                  <a:pt x="32" y="186"/>
                  <a:pt x="32" y="187"/>
                </a:cubicBezTo>
                <a:cubicBezTo>
                  <a:pt x="3" y="236"/>
                  <a:pt x="3" y="236"/>
                  <a:pt x="3" y="236"/>
                </a:cubicBezTo>
                <a:cubicBezTo>
                  <a:pt x="0" y="241"/>
                  <a:pt x="0" y="246"/>
                  <a:pt x="2" y="250"/>
                </a:cubicBezTo>
                <a:cubicBezTo>
                  <a:pt x="4" y="254"/>
                  <a:pt x="9" y="256"/>
                  <a:pt x="14" y="256"/>
                </a:cubicBezTo>
                <a:cubicBezTo>
                  <a:pt x="184" y="256"/>
                  <a:pt x="184" y="256"/>
                  <a:pt x="184" y="256"/>
                </a:cubicBezTo>
                <a:cubicBezTo>
                  <a:pt x="189" y="256"/>
                  <a:pt x="194" y="254"/>
                  <a:pt x="196" y="250"/>
                </a:cubicBezTo>
                <a:cubicBezTo>
                  <a:pt x="198" y="246"/>
                  <a:pt x="198" y="241"/>
                  <a:pt x="195" y="236"/>
                </a:cubicBezTo>
                <a:close/>
                <a:moveTo>
                  <a:pt x="86" y="109"/>
                </a:moveTo>
                <a:cubicBezTo>
                  <a:pt x="87" y="108"/>
                  <a:pt x="87" y="107"/>
                  <a:pt x="87" y="107"/>
                </a:cubicBezTo>
                <a:cubicBezTo>
                  <a:pt x="87" y="64"/>
                  <a:pt x="87" y="64"/>
                  <a:pt x="87" y="64"/>
                </a:cubicBezTo>
                <a:cubicBezTo>
                  <a:pt x="111" y="64"/>
                  <a:pt x="111" y="64"/>
                  <a:pt x="111" y="64"/>
                </a:cubicBezTo>
                <a:cubicBezTo>
                  <a:pt x="111" y="107"/>
                  <a:pt x="111" y="107"/>
                  <a:pt x="111" y="107"/>
                </a:cubicBezTo>
                <a:cubicBezTo>
                  <a:pt x="111" y="107"/>
                  <a:pt x="111" y="108"/>
                  <a:pt x="112" y="109"/>
                </a:cubicBezTo>
                <a:cubicBezTo>
                  <a:pt x="155" y="184"/>
                  <a:pt x="155" y="184"/>
                  <a:pt x="155" y="184"/>
                </a:cubicBezTo>
                <a:cubicBezTo>
                  <a:pt x="91" y="184"/>
                  <a:pt x="91" y="184"/>
                  <a:pt x="91" y="184"/>
                </a:cubicBezTo>
                <a:cubicBezTo>
                  <a:pt x="89" y="178"/>
                  <a:pt x="83" y="173"/>
                  <a:pt x="76" y="173"/>
                </a:cubicBezTo>
                <a:cubicBezTo>
                  <a:pt x="69" y="173"/>
                  <a:pt x="63" y="178"/>
                  <a:pt x="61" y="184"/>
                </a:cubicBezTo>
                <a:cubicBezTo>
                  <a:pt x="43" y="184"/>
                  <a:pt x="43" y="184"/>
                  <a:pt x="43" y="184"/>
                </a:cubicBezTo>
                <a:lnTo>
                  <a:pt x="86" y="109"/>
                </a:lnTo>
                <a:close/>
                <a:moveTo>
                  <a:pt x="189" y="246"/>
                </a:moveTo>
                <a:cubicBezTo>
                  <a:pt x="188" y="247"/>
                  <a:pt x="186" y="248"/>
                  <a:pt x="184" y="248"/>
                </a:cubicBezTo>
                <a:cubicBezTo>
                  <a:pt x="14" y="248"/>
                  <a:pt x="14" y="248"/>
                  <a:pt x="14" y="248"/>
                </a:cubicBezTo>
                <a:cubicBezTo>
                  <a:pt x="11" y="248"/>
                  <a:pt x="10" y="247"/>
                  <a:pt x="9" y="246"/>
                </a:cubicBezTo>
                <a:cubicBezTo>
                  <a:pt x="8" y="245"/>
                  <a:pt x="8" y="243"/>
                  <a:pt x="10" y="240"/>
                </a:cubicBezTo>
                <a:cubicBezTo>
                  <a:pt x="38" y="192"/>
                  <a:pt x="38" y="192"/>
                  <a:pt x="38" y="192"/>
                </a:cubicBezTo>
                <a:cubicBezTo>
                  <a:pt x="65" y="192"/>
                  <a:pt x="65" y="192"/>
                  <a:pt x="65" y="192"/>
                </a:cubicBezTo>
                <a:cubicBezTo>
                  <a:pt x="67" y="192"/>
                  <a:pt x="69" y="190"/>
                  <a:pt x="69" y="188"/>
                </a:cubicBezTo>
                <a:cubicBezTo>
                  <a:pt x="69" y="184"/>
                  <a:pt x="72" y="181"/>
                  <a:pt x="76" y="181"/>
                </a:cubicBezTo>
                <a:cubicBezTo>
                  <a:pt x="80" y="181"/>
                  <a:pt x="83" y="184"/>
                  <a:pt x="83" y="188"/>
                </a:cubicBezTo>
                <a:cubicBezTo>
                  <a:pt x="83" y="190"/>
                  <a:pt x="85" y="192"/>
                  <a:pt x="87" y="192"/>
                </a:cubicBezTo>
                <a:cubicBezTo>
                  <a:pt x="160" y="192"/>
                  <a:pt x="160" y="192"/>
                  <a:pt x="160" y="192"/>
                </a:cubicBezTo>
                <a:cubicBezTo>
                  <a:pt x="188" y="240"/>
                  <a:pt x="188" y="240"/>
                  <a:pt x="188" y="240"/>
                </a:cubicBezTo>
                <a:cubicBezTo>
                  <a:pt x="190" y="243"/>
                  <a:pt x="190" y="245"/>
                  <a:pt x="189" y="246"/>
                </a:cubicBezTo>
                <a:close/>
                <a:moveTo>
                  <a:pt x="83" y="32"/>
                </a:moveTo>
                <a:cubicBezTo>
                  <a:pt x="92" y="32"/>
                  <a:pt x="99" y="25"/>
                  <a:pt x="99" y="16"/>
                </a:cubicBezTo>
                <a:cubicBezTo>
                  <a:pt x="99" y="7"/>
                  <a:pt x="92" y="0"/>
                  <a:pt x="83" y="0"/>
                </a:cubicBezTo>
                <a:cubicBezTo>
                  <a:pt x="74" y="0"/>
                  <a:pt x="67" y="7"/>
                  <a:pt x="67" y="16"/>
                </a:cubicBezTo>
                <a:cubicBezTo>
                  <a:pt x="67" y="25"/>
                  <a:pt x="74" y="32"/>
                  <a:pt x="83" y="32"/>
                </a:cubicBezTo>
                <a:close/>
                <a:moveTo>
                  <a:pt x="83" y="8"/>
                </a:moveTo>
                <a:cubicBezTo>
                  <a:pt x="87" y="8"/>
                  <a:pt x="91" y="12"/>
                  <a:pt x="91" y="16"/>
                </a:cubicBezTo>
                <a:cubicBezTo>
                  <a:pt x="91" y="20"/>
                  <a:pt x="87" y="24"/>
                  <a:pt x="83" y="24"/>
                </a:cubicBezTo>
                <a:cubicBezTo>
                  <a:pt x="79" y="24"/>
                  <a:pt x="75" y="20"/>
                  <a:pt x="75" y="16"/>
                </a:cubicBezTo>
                <a:cubicBezTo>
                  <a:pt x="75" y="12"/>
                  <a:pt x="79" y="8"/>
                  <a:pt x="83" y="8"/>
                </a:cubicBezTo>
                <a:close/>
                <a:moveTo>
                  <a:pt x="115" y="44"/>
                </a:moveTo>
                <a:cubicBezTo>
                  <a:pt x="117" y="44"/>
                  <a:pt x="119" y="42"/>
                  <a:pt x="119" y="40"/>
                </a:cubicBezTo>
                <a:cubicBezTo>
                  <a:pt x="119" y="38"/>
                  <a:pt x="117" y="36"/>
                  <a:pt x="115" y="36"/>
                </a:cubicBezTo>
                <a:cubicBezTo>
                  <a:pt x="113" y="36"/>
                  <a:pt x="111" y="38"/>
                  <a:pt x="111" y="40"/>
                </a:cubicBezTo>
                <a:cubicBezTo>
                  <a:pt x="111" y="42"/>
                  <a:pt x="113" y="44"/>
                  <a:pt x="115" y="44"/>
                </a:cubicBezTo>
                <a:close/>
                <a:moveTo>
                  <a:pt x="99" y="160"/>
                </a:moveTo>
                <a:cubicBezTo>
                  <a:pt x="101" y="160"/>
                  <a:pt x="103" y="158"/>
                  <a:pt x="103" y="156"/>
                </a:cubicBezTo>
                <a:cubicBezTo>
                  <a:pt x="103" y="154"/>
                  <a:pt x="101" y="152"/>
                  <a:pt x="99" y="152"/>
                </a:cubicBezTo>
                <a:cubicBezTo>
                  <a:pt x="97" y="152"/>
                  <a:pt x="95" y="154"/>
                  <a:pt x="95" y="156"/>
                </a:cubicBezTo>
                <a:cubicBezTo>
                  <a:pt x="95" y="158"/>
                  <a:pt x="97" y="160"/>
                  <a:pt x="99" y="160"/>
                </a:cubicBezTo>
                <a:close/>
                <a:moveTo>
                  <a:pt x="131" y="212"/>
                </a:moveTo>
                <a:cubicBezTo>
                  <a:pt x="129" y="212"/>
                  <a:pt x="127" y="214"/>
                  <a:pt x="127" y="216"/>
                </a:cubicBezTo>
                <a:cubicBezTo>
                  <a:pt x="127" y="218"/>
                  <a:pt x="129" y="220"/>
                  <a:pt x="131" y="220"/>
                </a:cubicBezTo>
                <a:cubicBezTo>
                  <a:pt x="133" y="220"/>
                  <a:pt x="135" y="218"/>
                  <a:pt x="135" y="216"/>
                </a:cubicBezTo>
                <a:cubicBezTo>
                  <a:pt x="135" y="214"/>
                  <a:pt x="133" y="212"/>
                  <a:pt x="131" y="212"/>
                </a:cubicBezTo>
                <a:close/>
                <a:moveTo>
                  <a:pt x="63" y="228"/>
                </a:moveTo>
                <a:cubicBezTo>
                  <a:pt x="61" y="228"/>
                  <a:pt x="59" y="230"/>
                  <a:pt x="59" y="232"/>
                </a:cubicBezTo>
                <a:cubicBezTo>
                  <a:pt x="59" y="234"/>
                  <a:pt x="61" y="236"/>
                  <a:pt x="63" y="236"/>
                </a:cubicBezTo>
                <a:cubicBezTo>
                  <a:pt x="65" y="236"/>
                  <a:pt x="67" y="234"/>
                  <a:pt x="67" y="232"/>
                </a:cubicBezTo>
                <a:cubicBezTo>
                  <a:pt x="67" y="230"/>
                  <a:pt x="65" y="228"/>
                  <a:pt x="63" y="228"/>
                </a:cubicBezTo>
                <a:close/>
              </a:path>
            </a:pathLst>
          </a:custGeom>
          <a:solidFill>
            <a:srgbClr val="295D76"/>
          </a:solidFill>
          <a:ln w="6350">
            <a:solidFill>
              <a:srgbClr val="295D76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8" name="Microscheme">
            <a:extLst>
              <a:ext uri="{FF2B5EF4-FFF2-40B4-BE49-F238E27FC236}">
                <a16:creationId xmlns:a16="http://schemas.microsoft.com/office/drawing/2014/main" id="{2380C520-23C1-2942-B771-F524A187FF00}"/>
              </a:ext>
            </a:extLst>
          </p:cNvPr>
          <p:cNvSpPr>
            <a:spLocks noEditPoints="1"/>
          </p:cNvSpPr>
          <p:nvPr/>
        </p:nvSpPr>
        <p:spPr bwMode="auto">
          <a:xfrm>
            <a:off x="7034913" y="2495212"/>
            <a:ext cx="232326" cy="231823"/>
          </a:xfrm>
          <a:custGeom>
            <a:avLst/>
            <a:gdLst>
              <a:gd name="T0" fmla="*/ 236 w 256"/>
              <a:gd name="T1" fmla="*/ 52 h 256"/>
              <a:gd name="T2" fmla="*/ 204 w 256"/>
              <a:gd name="T3" fmla="*/ 20 h 256"/>
              <a:gd name="T4" fmla="*/ 196 w 256"/>
              <a:gd name="T5" fmla="*/ 20 h 256"/>
              <a:gd name="T6" fmla="*/ 172 w 256"/>
              <a:gd name="T7" fmla="*/ 0 h 256"/>
              <a:gd name="T8" fmla="*/ 156 w 256"/>
              <a:gd name="T9" fmla="*/ 0 h 256"/>
              <a:gd name="T10" fmla="*/ 132 w 256"/>
              <a:gd name="T11" fmla="*/ 20 h 256"/>
              <a:gd name="T12" fmla="*/ 124 w 256"/>
              <a:gd name="T13" fmla="*/ 20 h 256"/>
              <a:gd name="T14" fmla="*/ 100 w 256"/>
              <a:gd name="T15" fmla="*/ 0 h 256"/>
              <a:gd name="T16" fmla="*/ 84 w 256"/>
              <a:gd name="T17" fmla="*/ 0 h 256"/>
              <a:gd name="T18" fmla="*/ 60 w 256"/>
              <a:gd name="T19" fmla="*/ 20 h 256"/>
              <a:gd name="T20" fmla="*/ 52 w 256"/>
              <a:gd name="T21" fmla="*/ 20 h 256"/>
              <a:gd name="T22" fmla="*/ 20 w 256"/>
              <a:gd name="T23" fmla="*/ 52 h 256"/>
              <a:gd name="T24" fmla="*/ 20 w 256"/>
              <a:gd name="T25" fmla="*/ 60 h 256"/>
              <a:gd name="T26" fmla="*/ 0 w 256"/>
              <a:gd name="T27" fmla="*/ 84 h 256"/>
              <a:gd name="T28" fmla="*/ 0 w 256"/>
              <a:gd name="T29" fmla="*/ 100 h 256"/>
              <a:gd name="T30" fmla="*/ 20 w 256"/>
              <a:gd name="T31" fmla="*/ 124 h 256"/>
              <a:gd name="T32" fmla="*/ 20 w 256"/>
              <a:gd name="T33" fmla="*/ 132 h 256"/>
              <a:gd name="T34" fmla="*/ 0 w 256"/>
              <a:gd name="T35" fmla="*/ 156 h 256"/>
              <a:gd name="T36" fmla="*/ 0 w 256"/>
              <a:gd name="T37" fmla="*/ 172 h 256"/>
              <a:gd name="T38" fmla="*/ 20 w 256"/>
              <a:gd name="T39" fmla="*/ 196 h 256"/>
              <a:gd name="T40" fmla="*/ 20 w 256"/>
              <a:gd name="T41" fmla="*/ 204 h 256"/>
              <a:gd name="T42" fmla="*/ 52 w 256"/>
              <a:gd name="T43" fmla="*/ 236 h 256"/>
              <a:gd name="T44" fmla="*/ 60 w 256"/>
              <a:gd name="T45" fmla="*/ 236 h 256"/>
              <a:gd name="T46" fmla="*/ 84 w 256"/>
              <a:gd name="T47" fmla="*/ 256 h 256"/>
              <a:gd name="T48" fmla="*/ 100 w 256"/>
              <a:gd name="T49" fmla="*/ 256 h 256"/>
              <a:gd name="T50" fmla="*/ 124 w 256"/>
              <a:gd name="T51" fmla="*/ 236 h 256"/>
              <a:gd name="T52" fmla="*/ 132 w 256"/>
              <a:gd name="T53" fmla="*/ 236 h 256"/>
              <a:gd name="T54" fmla="*/ 156 w 256"/>
              <a:gd name="T55" fmla="*/ 256 h 256"/>
              <a:gd name="T56" fmla="*/ 172 w 256"/>
              <a:gd name="T57" fmla="*/ 256 h 256"/>
              <a:gd name="T58" fmla="*/ 196 w 256"/>
              <a:gd name="T59" fmla="*/ 236 h 256"/>
              <a:gd name="T60" fmla="*/ 204 w 256"/>
              <a:gd name="T61" fmla="*/ 236 h 256"/>
              <a:gd name="T62" fmla="*/ 236 w 256"/>
              <a:gd name="T63" fmla="*/ 204 h 256"/>
              <a:gd name="T64" fmla="*/ 236 w 256"/>
              <a:gd name="T65" fmla="*/ 196 h 256"/>
              <a:gd name="T66" fmla="*/ 256 w 256"/>
              <a:gd name="T67" fmla="*/ 172 h 256"/>
              <a:gd name="T68" fmla="*/ 256 w 256"/>
              <a:gd name="T69" fmla="*/ 156 h 256"/>
              <a:gd name="T70" fmla="*/ 236 w 256"/>
              <a:gd name="T71" fmla="*/ 132 h 256"/>
              <a:gd name="T72" fmla="*/ 236 w 256"/>
              <a:gd name="T73" fmla="*/ 124 h 256"/>
              <a:gd name="T74" fmla="*/ 256 w 256"/>
              <a:gd name="T75" fmla="*/ 100 h 256"/>
              <a:gd name="T76" fmla="*/ 256 w 256"/>
              <a:gd name="T77" fmla="*/ 84 h 256"/>
              <a:gd name="T78" fmla="*/ 236 w 256"/>
              <a:gd name="T79" fmla="*/ 60 h 256"/>
              <a:gd name="T80" fmla="*/ 80 w 256"/>
              <a:gd name="T81" fmla="*/ 228 h 256"/>
              <a:gd name="T82" fmla="*/ 164 w 256"/>
              <a:gd name="T83" fmla="*/ 152 h 256"/>
              <a:gd name="T84" fmla="*/ 184 w 256"/>
              <a:gd name="T85" fmla="*/ 128 h 256"/>
              <a:gd name="T86" fmla="*/ 72 w 256"/>
              <a:gd name="T87" fmla="*/ 176 h 256"/>
              <a:gd name="T88" fmla="*/ 28 w 256"/>
              <a:gd name="T89" fmla="*/ 28 h 256"/>
              <a:gd name="T90" fmla="*/ 152 w 256"/>
              <a:gd name="T91" fmla="*/ 104 h 256"/>
              <a:gd name="T92" fmla="*/ 52 w 256"/>
              <a:gd name="T93" fmla="*/ 108 h 256"/>
              <a:gd name="T94" fmla="*/ 152 w 256"/>
              <a:gd name="T95" fmla="*/ 112 h 256"/>
              <a:gd name="T96" fmla="*/ 228 w 256"/>
              <a:gd name="T97" fmla="*/ 28 h 256"/>
              <a:gd name="T98" fmla="*/ 184 w 256"/>
              <a:gd name="T99" fmla="*/ 136 h 256"/>
              <a:gd name="T100" fmla="*/ 172 w 256"/>
              <a:gd name="T101" fmla="*/ 148 h 256"/>
              <a:gd name="T102" fmla="*/ 60 w 256"/>
              <a:gd name="T103" fmla="*/ 108 h 2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256" h="256">
                <a:moveTo>
                  <a:pt x="256" y="60"/>
                </a:moveTo>
                <a:cubicBezTo>
                  <a:pt x="256" y="52"/>
                  <a:pt x="256" y="52"/>
                  <a:pt x="256" y="52"/>
                </a:cubicBezTo>
                <a:cubicBezTo>
                  <a:pt x="236" y="52"/>
                  <a:pt x="236" y="52"/>
                  <a:pt x="236" y="52"/>
                </a:cubicBezTo>
                <a:cubicBezTo>
                  <a:pt x="236" y="24"/>
                  <a:pt x="236" y="24"/>
                  <a:pt x="236" y="24"/>
                </a:cubicBezTo>
                <a:cubicBezTo>
                  <a:pt x="236" y="22"/>
                  <a:pt x="234" y="20"/>
                  <a:pt x="232" y="20"/>
                </a:cubicBezTo>
                <a:cubicBezTo>
                  <a:pt x="204" y="20"/>
                  <a:pt x="204" y="20"/>
                  <a:pt x="204" y="20"/>
                </a:cubicBezTo>
                <a:cubicBezTo>
                  <a:pt x="204" y="0"/>
                  <a:pt x="204" y="0"/>
                  <a:pt x="204" y="0"/>
                </a:cubicBezTo>
                <a:cubicBezTo>
                  <a:pt x="196" y="0"/>
                  <a:pt x="196" y="0"/>
                  <a:pt x="196" y="0"/>
                </a:cubicBezTo>
                <a:cubicBezTo>
                  <a:pt x="196" y="20"/>
                  <a:pt x="196" y="20"/>
                  <a:pt x="196" y="20"/>
                </a:cubicBezTo>
                <a:cubicBezTo>
                  <a:pt x="180" y="20"/>
                  <a:pt x="180" y="20"/>
                  <a:pt x="180" y="20"/>
                </a:cubicBezTo>
                <a:cubicBezTo>
                  <a:pt x="180" y="0"/>
                  <a:pt x="180" y="0"/>
                  <a:pt x="180" y="0"/>
                </a:cubicBezTo>
                <a:cubicBezTo>
                  <a:pt x="172" y="0"/>
                  <a:pt x="172" y="0"/>
                  <a:pt x="172" y="0"/>
                </a:cubicBezTo>
                <a:cubicBezTo>
                  <a:pt x="172" y="20"/>
                  <a:pt x="172" y="20"/>
                  <a:pt x="172" y="20"/>
                </a:cubicBezTo>
                <a:cubicBezTo>
                  <a:pt x="156" y="20"/>
                  <a:pt x="156" y="20"/>
                  <a:pt x="156" y="20"/>
                </a:cubicBezTo>
                <a:cubicBezTo>
                  <a:pt x="156" y="0"/>
                  <a:pt x="156" y="0"/>
                  <a:pt x="156" y="0"/>
                </a:cubicBezTo>
                <a:cubicBezTo>
                  <a:pt x="148" y="0"/>
                  <a:pt x="148" y="0"/>
                  <a:pt x="148" y="0"/>
                </a:cubicBezTo>
                <a:cubicBezTo>
                  <a:pt x="148" y="20"/>
                  <a:pt x="148" y="20"/>
                  <a:pt x="148" y="20"/>
                </a:cubicBezTo>
                <a:cubicBezTo>
                  <a:pt x="132" y="20"/>
                  <a:pt x="132" y="20"/>
                  <a:pt x="132" y="20"/>
                </a:cubicBezTo>
                <a:cubicBezTo>
                  <a:pt x="132" y="0"/>
                  <a:pt x="132" y="0"/>
                  <a:pt x="132" y="0"/>
                </a:cubicBezTo>
                <a:cubicBezTo>
                  <a:pt x="124" y="0"/>
                  <a:pt x="124" y="0"/>
                  <a:pt x="124" y="0"/>
                </a:cubicBezTo>
                <a:cubicBezTo>
                  <a:pt x="124" y="20"/>
                  <a:pt x="124" y="20"/>
                  <a:pt x="124" y="20"/>
                </a:cubicBezTo>
                <a:cubicBezTo>
                  <a:pt x="108" y="20"/>
                  <a:pt x="108" y="20"/>
                  <a:pt x="108" y="20"/>
                </a:cubicBezTo>
                <a:cubicBezTo>
                  <a:pt x="108" y="0"/>
                  <a:pt x="108" y="0"/>
                  <a:pt x="108" y="0"/>
                </a:cubicBezTo>
                <a:cubicBezTo>
                  <a:pt x="100" y="0"/>
                  <a:pt x="100" y="0"/>
                  <a:pt x="100" y="0"/>
                </a:cubicBezTo>
                <a:cubicBezTo>
                  <a:pt x="100" y="20"/>
                  <a:pt x="100" y="20"/>
                  <a:pt x="100" y="20"/>
                </a:cubicBezTo>
                <a:cubicBezTo>
                  <a:pt x="84" y="20"/>
                  <a:pt x="84" y="20"/>
                  <a:pt x="84" y="20"/>
                </a:cubicBezTo>
                <a:cubicBezTo>
                  <a:pt x="84" y="0"/>
                  <a:pt x="84" y="0"/>
                  <a:pt x="84" y="0"/>
                </a:cubicBezTo>
                <a:cubicBezTo>
                  <a:pt x="76" y="0"/>
                  <a:pt x="76" y="0"/>
                  <a:pt x="76" y="0"/>
                </a:cubicBezTo>
                <a:cubicBezTo>
                  <a:pt x="76" y="20"/>
                  <a:pt x="76" y="20"/>
                  <a:pt x="76" y="20"/>
                </a:cubicBezTo>
                <a:cubicBezTo>
                  <a:pt x="60" y="20"/>
                  <a:pt x="60" y="20"/>
                  <a:pt x="60" y="20"/>
                </a:cubicBezTo>
                <a:cubicBezTo>
                  <a:pt x="60" y="0"/>
                  <a:pt x="60" y="0"/>
                  <a:pt x="60" y="0"/>
                </a:cubicBezTo>
                <a:cubicBezTo>
                  <a:pt x="52" y="0"/>
                  <a:pt x="52" y="0"/>
                  <a:pt x="52" y="0"/>
                </a:cubicBezTo>
                <a:cubicBezTo>
                  <a:pt x="52" y="20"/>
                  <a:pt x="52" y="20"/>
                  <a:pt x="52" y="20"/>
                </a:cubicBezTo>
                <a:cubicBezTo>
                  <a:pt x="24" y="20"/>
                  <a:pt x="24" y="20"/>
                  <a:pt x="24" y="20"/>
                </a:cubicBezTo>
                <a:cubicBezTo>
                  <a:pt x="22" y="20"/>
                  <a:pt x="20" y="22"/>
                  <a:pt x="20" y="24"/>
                </a:cubicBezTo>
                <a:cubicBezTo>
                  <a:pt x="20" y="52"/>
                  <a:pt x="20" y="52"/>
                  <a:pt x="20" y="52"/>
                </a:cubicBezTo>
                <a:cubicBezTo>
                  <a:pt x="0" y="52"/>
                  <a:pt x="0" y="52"/>
                  <a:pt x="0" y="52"/>
                </a:cubicBezTo>
                <a:cubicBezTo>
                  <a:pt x="0" y="60"/>
                  <a:pt x="0" y="60"/>
                  <a:pt x="0" y="60"/>
                </a:cubicBezTo>
                <a:cubicBezTo>
                  <a:pt x="20" y="60"/>
                  <a:pt x="20" y="60"/>
                  <a:pt x="20" y="60"/>
                </a:cubicBezTo>
                <a:cubicBezTo>
                  <a:pt x="20" y="76"/>
                  <a:pt x="20" y="76"/>
                  <a:pt x="20" y="76"/>
                </a:cubicBezTo>
                <a:cubicBezTo>
                  <a:pt x="0" y="76"/>
                  <a:pt x="0" y="76"/>
                  <a:pt x="0" y="76"/>
                </a:cubicBezTo>
                <a:cubicBezTo>
                  <a:pt x="0" y="84"/>
                  <a:pt x="0" y="84"/>
                  <a:pt x="0" y="84"/>
                </a:cubicBezTo>
                <a:cubicBezTo>
                  <a:pt x="20" y="84"/>
                  <a:pt x="20" y="84"/>
                  <a:pt x="20" y="84"/>
                </a:cubicBezTo>
                <a:cubicBezTo>
                  <a:pt x="20" y="100"/>
                  <a:pt x="20" y="100"/>
                  <a:pt x="20" y="100"/>
                </a:cubicBezTo>
                <a:cubicBezTo>
                  <a:pt x="0" y="100"/>
                  <a:pt x="0" y="100"/>
                  <a:pt x="0" y="100"/>
                </a:cubicBezTo>
                <a:cubicBezTo>
                  <a:pt x="0" y="108"/>
                  <a:pt x="0" y="108"/>
                  <a:pt x="0" y="108"/>
                </a:cubicBezTo>
                <a:cubicBezTo>
                  <a:pt x="20" y="108"/>
                  <a:pt x="20" y="108"/>
                  <a:pt x="20" y="108"/>
                </a:cubicBezTo>
                <a:cubicBezTo>
                  <a:pt x="20" y="124"/>
                  <a:pt x="20" y="124"/>
                  <a:pt x="20" y="124"/>
                </a:cubicBezTo>
                <a:cubicBezTo>
                  <a:pt x="0" y="124"/>
                  <a:pt x="0" y="124"/>
                  <a:pt x="0" y="124"/>
                </a:cubicBezTo>
                <a:cubicBezTo>
                  <a:pt x="0" y="132"/>
                  <a:pt x="0" y="132"/>
                  <a:pt x="0" y="132"/>
                </a:cubicBezTo>
                <a:cubicBezTo>
                  <a:pt x="20" y="132"/>
                  <a:pt x="20" y="132"/>
                  <a:pt x="20" y="132"/>
                </a:cubicBezTo>
                <a:cubicBezTo>
                  <a:pt x="20" y="148"/>
                  <a:pt x="20" y="148"/>
                  <a:pt x="20" y="148"/>
                </a:cubicBezTo>
                <a:cubicBezTo>
                  <a:pt x="0" y="148"/>
                  <a:pt x="0" y="148"/>
                  <a:pt x="0" y="148"/>
                </a:cubicBezTo>
                <a:cubicBezTo>
                  <a:pt x="0" y="156"/>
                  <a:pt x="0" y="156"/>
                  <a:pt x="0" y="156"/>
                </a:cubicBezTo>
                <a:cubicBezTo>
                  <a:pt x="20" y="156"/>
                  <a:pt x="20" y="156"/>
                  <a:pt x="20" y="156"/>
                </a:cubicBezTo>
                <a:cubicBezTo>
                  <a:pt x="20" y="172"/>
                  <a:pt x="20" y="172"/>
                  <a:pt x="20" y="172"/>
                </a:cubicBezTo>
                <a:cubicBezTo>
                  <a:pt x="0" y="172"/>
                  <a:pt x="0" y="172"/>
                  <a:pt x="0" y="172"/>
                </a:cubicBezTo>
                <a:cubicBezTo>
                  <a:pt x="0" y="180"/>
                  <a:pt x="0" y="180"/>
                  <a:pt x="0" y="180"/>
                </a:cubicBezTo>
                <a:cubicBezTo>
                  <a:pt x="20" y="180"/>
                  <a:pt x="20" y="180"/>
                  <a:pt x="20" y="180"/>
                </a:cubicBezTo>
                <a:cubicBezTo>
                  <a:pt x="20" y="196"/>
                  <a:pt x="20" y="196"/>
                  <a:pt x="20" y="196"/>
                </a:cubicBezTo>
                <a:cubicBezTo>
                  <a:pt x="0" y="196"/>
                  <a:pt x="0" y="196"/>
                  <a:pt x="0" y="196"/>
                </a:cubicBezTo>
                <a:cubicBezTo>
                  <a:pt x="0" y="204"/>
                  <a:pt x="0" y="204"/>
                  <a:pt x="0" y="204"/>
                </a:cubicBezTo>
                <a:cubicBezTo>
                  <a:pt x="20" y="204"/>
                  <a:pt x="20" y="204"/>
                  <a:pt x="20" y="204"/>
                </a:cubicBezTo>
                <a:cubicBezTo>
                  <a:pt x="20" y="232"/>
                  <a:pt x="20" y="232"/>
                  <a:pt x="20" y="232"/>
                </a:cubicBezTo>
                <a:cubicBezTo>
                  <a:pt x="20" y="234"/>
                  <a:pt x="22" y="236"/>
                  <a:pt x="24" y="236"/>
                </a:cubicBezTo>
                <a:cubicBezTo>
                  <a:pt x="52" y="236"/>
                  <a:pt x="52" y="236"/>
                  <a:pt x="52" y="236"/>
                </a:cubicBezTo>
                <a:cubicBezTo>
                  <a:pt x="52" y="256"/>
                  <a:pt x="52" y="256"/>
                  <a:pt x="52" y="256"/>
                </a:cubicBezTo>
                <a:cubicBezTo>
                  <a:pt x="60" y="256"/>
                  <a:pt x="60" y="256"/>
                  <a:pt x="60" y="256"/>
                </a:cubicBezTo>
                <a:cubicBezTo>
                  <a:pt x="60" y="236"/>
                  <a:pt x="60" y="236"/>
                  <a:pt x="60" y="236"/>
                </a:cubicBezTo>
                <a:cubicBezTo>
                  <a:pt x="76" y="236"/>
                  <a:pt x="76" y="236"/>
                  <a:pt x="76" y="236"/>
                </a:cubicBezTo>
                <a:cubicBezTo>
                  <a:pt x="76" y="256"/>
                  <a:pt x="76" y="256"/>
                  <a:pt x="76" y="256"/>
                </a:cubicBezTo>
                <a:cubicBezTo>
                  <a:pt x="84" y="256"/>
                  <a:pt x="84" y="256"/>
                  <a:pt x="84" y="256"/>
                </a:cubicBezTo>
                <a:cubicBezTo>
                  <a:pt x="84" y="236"/>
                  <a:pt x="84" y="236"/>
                  <a:pt x="84" y="236"/>
                </a:cubicBezTo>
                <a:cubicBezTo>
                  <a:pt x="100" y="236"/>
                  <a:pt x="100" y="236"/>
                  <a:pt x="100" y="236"/>
                </a:cubicBezTo>
                <a:cubicBezTo>
                  <a:pt x="100" y="256"/>
                  <a:pt x="100" y="256"/>
                  <a:pt x="100" y="256"/>
                </a:cubicBezTo>
                <a:cubicBezTo>
                  <a:pt x="108" y="256"/>
                  <a:pt x="108" y="256"/>
                  <a:pt x="108" y="256"/>
                </a:cubicBezTo>
                <a:cubicBezTo>
                  <a:pt x="108" y="236"/>
                  <a:pt x="108" y="236"/>
                  <a:pt x="108" y="236"/>
                </a:cubicBezTo>
                <a:cubicBezTo>
                  <a:pt x="124" y="236"/>
                  <a:pt x="124" y="236"/>
                  <a:pt x="124" y="236"/>
                </a:cubicBezTo>
                <a:cubicBezTo>
                  <a:pt x="124" y="256"/>
                  <a:pt x="124" y="256"/>
                  <a:pt x="124" y="256"/>
                </a:cubicBezTo>
                <a:cubicBezTo>
                  <a:pt x="132" y="256"/>
                  <a:pt x="132" y="256"/>
                  <a:pt x="132" y="256"/>
                </a:cubicBezTo>
                <a:cubicBezTo>
                  <a:pt x="132" y="236"/>
                  <a:pt x="132" y="236"/>
                  <a:pt x="132" y="236"/>
                </a:cubicBezTo>
                <a:cubicBezTo>
                  <a:pt x="148" y="236"/>
                  <a:pt x="148" y="236"/>
                  <a:pt x="148" y="236"/>
                </a:cubicBezTo>
                <a:cubicBezTo>
                  <a:pt x="148" y="256"/>
                  <a:pt x="148" y="256"/>
                  <a:pt x="148" y="256"/>
                </a:cubicBezTo>
                <a:cubicBezTo>
                  <a:pt x="156" y="256"/>
                  <a:pt x="156" y="256"/>
                  <a:pt x="156" y="256"/>
                </a:cubicBezTo>
                <a:cubicBezTo>
                  <a:pt x="156" y="236"/>
                  <a:pt x="156" y="236"/>
                  <a:pt x="156" y="236"/>
                </a:cubicBezTo>
                <a:cubicBezTo>
                  <a:pt x="172" y="236"/>
                  <a:pt x="172" y="236"/>
                  <a:pt x="172" y="236"/>
                </a:cubicBezTo>
                <a:cubicBezTo>
                  <a:pt x="172" y="256"/>
                  <a:pt x="172" y="256"/>
                  <a:pt x="172" y="256"/>
                </a:cubicBezTo>
                <a:cubicBezTo>
                  <a:pt x="180" y="256"/>
                  <a:pt x="180" y="256"/>
                  <a:pt x="180" y="256"/>
                </a:cubicBezTo>
                <a:cubicBezTo>
                  <a:pt x="180" y="236"/>
                  <a:pt x="180" y="236"/>
                  <a:pt x="180" y="236"/>
                </a:cubicBezTo>
                <a:cubicBezTo>
                  <a:pt x="196" y="236"/>
                  <a:pt x="196" y="236"/>
                  <a:pt x="196" y="236"/>
                </a:cubicBezTo>
                <a:cubicBezTo>
                  <a:pt x="196" y="256"/>
                  <a:pt x="196" y="256"/>
                  <a:pt x="196" y="256"/>
                </a:cubicBezTo>
                <a:cubicBezTo>
                  <a:pt x="204" y="256"/>
                  <a:pt x="204" y="256"/>
                  <a:pt x="204" y="256"/>
                </a:cubicBezTo>
                <a:cubicBezTo>
                  <a:pt x="204" y="236"/>
                  <a:pt x="204" y="236"/>
                  <a:pt x="204" y="236"/>
                </a:cubicBezTo>
                <a:cubicBezTo>
                  <a:pt x="232" y="236"/>
                  <a:pt x="232" y="236"/>
                  <a:pt x="232" y="236"/>
                </a:cubicBezTo>
                <a:cubicBezTo>
                  <a:pt x="234" y="236"/>
                  <a:pt x="236" y="234"/>
                  <a:pt x="236" y="232"/>
                </a:cubicBezTo>
                <a:cubicBezTo>
                  <a:pt x="236" y="204"/>
                  <a:pt x="236" y="204"/>
                  <a:pt x="236" y="204"/>
                </a:cubicBezTo>
                <a:cubicBezTo>
                  <a:pt x="256" y="204"/>
                  <a:pt x="256" y="204"/>
                  <a:pt x="256" y="204"/>
                </a:cubicBezTo>
                <a:cubicBezTo>
                  <a:pt x="256" y="196"/>
                  <a:pt x="256" y="196"/>
                  <a:pt x="256" y="196"/>
                </a:cubicBezTo>
                <a:cubicBezTo>
                  <a:pt x="236" y="196"/>
                  <a:pt x="236" y="196"/>
                  <a:pt x="236" y="196"/>
                </a:cubicBezTo>
                <a:cubicBezTo>
                  <a:pt x="236" y="180"/>
                  <a:pt x="236" y="180"/>
                  <a:pt x="236" y="180"/>
                </a:cubicBezTo>
                <a:cubicBezTo>
                  <a:pt x="256" y="180"/>
                  <a:pt x="256" y="180"/>
                  <a:pt x="256" y="180"/>
                </a:cubicBezTo>
                <a:cubicBezTo>
                  <a:pt x="256" y="172"/>
                  <a:pt x="256" y="172"/>
                  <a:pt x="256" y="172"/>
                </a:cubicBezTo>
                <a:cubicBezTo>
                  <a:pt x="236" y="172"/>
                  <a:pt x="236" y="172"/>
                  <a:pt x="236" y="172"/>
                </a:cubicBezTo>
                <a:cubicBezTo>
                  <a:pt x="236" y="156"/>
                  <a:pt x="236" y="156"/>
                  <a:pt x="236" y="156"/>
                </a:cubicBezTo>
                <a:cubicBezTo>
                  <a:pt x="256" y="156"/>
                  <a:pt x="256" y="156"/>
                  <a:pt x="256" y="156"/>
                </a:cubicBezTo>
                <a:cubicBezTo>
                  <a:pt x="256" y="148"/>
                  <a:pt x="256" y="148"/>
                  <a:pt x="256" y="148"/>
                </a:cubicBezTo>
                <a:cubicBezTo>
                  <a:pt x="236" y="148"/>
                  <a:pt x="236" y="148"/>
                  <a:pt x="236" y="148"/>
                </a:cubicBezTo>
                <a:cubicBezTo>
                  <a:pt x="236" y="132"/>
                  <a:pt x="236" y="132"/>
                  <a:pt x="236" y="132"/>
                </a:cubicBezTo>
                <a:cubicBezTo>
                  <a:pt x="256" y="132"/>
                  <a:pt x="256" y="132"/>
                  <a:pt x="256" y="132"/>
                </a:cubicBezTo>
                <a:cubicBezTo>
                  <a:pt x="256" y="124"/>
                  <a:pt x="256" y="124"/>
                  <a:pt x="256" y="124"/>
                </a:cubicBezTo>
                <a:cubicBezTo>
                  <a:pt x="236" y="124"/>
                  <a:pt x="236" y="124"/>
                  <a:pt x="236" y="124"/>
                </a:cubicBezTo>
                <a:cubicBezTo>
                  <a:pt x="236" y="108"/>
                  <a:pt x="236" y="108"/>
                  <a:pt x="236" y="108"/>
                </a:cubicBezTo>
                <a:cubicBezTo>
                  <a:pt x="256" y="108"/>
                  <a:pt x="256" y="108"/>
                  <a:pt x="256" y="108"/>
                </a:cubicBezTo>
                <a:cubicBezTo>
                  <a:pt x="256" y="100"/>
                  <a:pt x="256" y="100"/>
                  <a:pt x="256" y="100"/>
                </a:cubicBezTo>
                <a:cubicBezTo>
                  <a:pt x="236" y="100"/>
                  <a:pt x="236" y="100"/>
                  <a:pt x="236" y="100"/>
                </a:cubicBezTo>
                <a:cubicBezTo>
                  <a:pt x="236" y="84"/>
                  <a:pt x="236" y="84"/>
                  <a:pt x="236" y="84"/>
                </a:cubicBezTo>
                <a:cubicBezTo>
                  <a:pt x="256" y="84"/>
                  <a:pt x="256" y="84"/>
                  <a:pt x="256" y="84"/>
                </a:cubicBezTo>
                <a:cubicBezTo>
                  <a:pt x="256" y="76"/>
                  <a:pt x="256" y="76"/>
                  <a:pt x="256" y="76"/>
                </a:cubicBezTo>
                <a:cubicBezTo>
                  <a:pt x="236" y="76"/>
                  <a:pt x="236" y="76"/>
                  <a:pt x="236" y="76"/>
                </a:cubicBezTo>
                <a:cubicBezTo>
                  <a:pt x="236" y="60"/>
                  <a:pt x="236" y="60"/>
                  <a:pt x="236" y="60"/>
                </a:cubicBezTo>
                <a:lnTo>
                  <a:pt x="256" y="60"/>
                </a:lnTo>
                <a:close/>
                <a:moveTo>
                  <a:pt x="228" y="228"/>
                </a:moveTo>
                <a:cubicBezTo>
                  <a:pt x="80" y="228"/>
                  <a:pt x="80" y="228"/>
                  <a:pt x="80" y="228"/>
                </a:cubicBezTo>
                <a:cubicBezTo>
                  <a:pt x="80" y="176"/>
                  <a:pt x="80" y="176"/>
                  <a:pt x="80" y="176"/>
                </a:cubicBezTo>
                <a:cubicBezTo>
                  <a:pt x="80" y="163"/>
                  <a:pt x="91" y="152"/>
                  <a:pt x="104" y="152"/>
                </a:cubicBezTo>
                <a:cubicBezTo>
                  <a:pt x="164" y="152"/>
                  <a:pt x="164" y="152"/>
                  <a:pt x="164" y="152"/>
                </a:cubicBezTo>
                <a:cubicBezTo>
                  <a:pt x="166" y="161"/>
                  <a:pt x="174" y="168"/>
                  <a:pt x="184" y="168"/>
                </a:cubicBezTo>
                <a:cubicBezTo>
                  <a:pt x="195" y="168"/>
                  <a:pt x="204" y="159"/>
                  <a:pt x="204" y="148"/>
                </a:cubicBezTo>
                <a:cubicBezTo>
                  <a:pt x="204" y="137"/>
                  <a:pt x="195" y="128"/>
                  <a:pt x="184" y="128"/>
                </a:cubicBezTo>
                <a:cubicBezTo>
                  <a:pt x="174" y="128"/>
                  <a:pt x="166" y="135"/>
                  <a:pt x="164" y="144"/>
                </a:cubicBezTo>
                <a:cubicBezTo>
                  <a:pt x="104" y="144"/>
                  <a:pt x="104" y="144"/>
                  <a:pt x="104" y="144"/>
                </a:cubicBezTo>
                <a:cubicBezTo>
                  <a:pt x="86" y="144"/>
                  <a:pt x="72" y="158"/>
                  <a:pt x="72" y="176"/>
                </a:cubicBezTo>
                <a:cubicBezTo>
                  <a:pt x="72" y="228"/>
                  <a:pt x="72" y="228"/>
                  <a:pt x="72" y="228"/>
                </a:cubicBezTo>
                <a:cubicBezTo>
                  <a:pt x="28" y="228"/>
                  <a:pt x="28" y="228"/>
                  <a:pt x="28" y="228"/>
                </a:cubicBezTo>
                <a:cubicBezTo>
                  <a:pt x="28" y="28"/>
                  <a:pt x="28" y="28"/>
                  <a:pt x="28" y="28"/>
                </a:cubicBezTo>
                <a:cubicBezTo>
                  <a:pt x="176" y="28"/>
                  <a:pt x="176" y="28"/>
                  <a:pt x="176" y="28"/>
                </a:cubicBezTo>
                <a:cubicBezTo>
                  <a:pt x="176" y="80"/>
                  <a:pt x="176" y="80"/>
                  <a:pt x="176" y="80"/>
                </a:cubicBezTo>
                <a:cubicBezTo>
                  <a:pt x="176" y="93"/>
                  <a:pt x="165" y="104"/>
                  <a:pt x="152" y="104"/>
                </a:cubicBezTo>
                <a:cubicBezTo>
                  <a:pt x="92" y="104"/>
                  <a:pt x="92" y="104"/>
                  <a:pt x="92" y="104"/>
                </a:cubicBezTo>
                <a:cubicBezTo>
                  <a:pt x="90" y="95"/>
                  <a:pt x="82" y="88"/>
                  <a:pt x="72" y="88"/>
                </a:cubicBezTo>
                <a:cubicBezTo>
                  <a:pt x="61" y="88"/>
                  <a:pt x="52" y="97"/>
                  <a:pt x="52" y="108"/>
                </a:cubicBezTo>
                <a:cubicBezTo>
                  <a:pt x="52" y="119"/>
                  <a:pt x="61" y="128"/>
                  <a:pt x="72" y="128"/>
                </a:cubicBezTo>
                <a:cubicBezTo>
                  <a:pt x="82" y="128"/>
                  <a:pt x="90" y="121"/>
                  <a:pt x="92" y="112"/>
                </a:cubicBezTo>
                <a:cubicBezTo>
                  <a:pt x="152" y="112"/>
                  <a:pt x="152" y="112"/>
                  <a:pt x="152" y="112"/>
                </a:cubicBezTo>
                <a:cubicBezTo>
                  <a:pt x="170" y="112"/>
                  <a:pt x="184" y="98"/>
                  <a:pt x="184" y="80"/>
                </a:cubicBezTo>
                <a:cubicBezTo>
                  <a:pt x="184" y="28"/>
                  <a:pt x="184" y="28"/>
                  <a:pt x="184" y="28"/>
                </a:cubicBezTo>
                <a:cubicBezTo>
                  <a:pt x="228" y="28"/>
                  <a:pt x="228" y="28"/>
                  <a:pt x="228" y="28"/>
                </a:cubicBezTo>
                <a:lnTo>
                  <a:pt x="228" y="228"/>
                </a:lnTo>
                <a:close/>
                <a:moveTo>
                  <a:pt x="172" y="148"/>
                </a:moveTo>
                <a:cubicBezTo>
                  <a:pt x="172" y="141"/>
                  <a:pt x="177" y="136"/>
                  <a:pt x="184" y="136"/>
                </a:cubicBezTo>
                <a:cubicBezTo>
                  <a:pt x="191" y="136"/>
                  <a:pt x="196" y="141"/>
                  <a:pt x="196" y="148"/>
                </a:cubicBezTo>
                <a:cubicBezTo>
                  <a:pt x="196" y="155"/>
                  <a:pt x="191" y="160"/>
                  <a:pt x="184" y="160"/>
                </a:cubicBezTo>
                <a:cubicBezTo>
                  <a:pt x="177" y="160"/>
                  <a:pt x="172" y="155"/>
                  <a:pt x="172" y="148"/>
                </a:cubicBezTo>
                <a:close/>
                <a:moveTo>
                  <a:pt x="84" y="108"/>
                </a:moveTo>
                <a:cubicBezTo>
                  <a:pt x="84" y="115"/>
                  <a:pt x="79" y="120"/>
                  <a:pt x="72" y="120"/>
                </a:cubicBezTo>
                <a:cubicBezTo>
                  <a:pt x="65" y="120"/>
                  <a:pt x="60" y="115"/>
                  <a:pt x="60" y="108"/>
                </a:cubicBezTo>
                <a:cubicBezTo>
                  <a:pt x="60" y="101"/>
                  <a:pt x="65" y="96"/>
                  <a:pt x="72" y="96"/>
                </a:cubicBezTo>
                <a:cubicBezTo>
                  <a:pt x="79" y="96"/>
                  <a:pt x="84" y="101"/>
                  <a:pt x="84" y="108"/>
                </a:cubicBezTo>
                <a:close/>
              </a:path>
            </a:pathLst>
          </a:custGeom>
          <a:solidFill>
            <a:srgbClr val="00506A"/>
          </a:solidFill>
          <a:ln w="6350">
            <a:solidFill>
              <a:srgbClr val="00506A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3050CDF5-FE03-084A-93E7-99C16AAC8184}"/>
              </a:ext>
            </a:extLst>
          </p:cNvPr>
          <p:cNvCxnSpPr>
            <a:cxnSpLocks/>
          </p:cNvCxnSpPr>
          <p:nvPr/>
        </p:nvCxnSpPr>
        <p:spPr>
          <a:xfrm>
            <a:off x="6656367" y="3472727"/>
            <a:ext cx="0" cy="243141"/>
          </a:xfrm>
          <a:prstGeom prst="line">
            <a:avLst/>
          </a:prstGeom>
          <a:ln w="19050">
            <a:solidFill>
              <a:srgbClr val="A6A6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B019330F-3C65-6842-8CC8-2277183A5D52}"/>
              </a:ext>
            </a:extLst>
          </p:cNvPr>
          <p:cNvCxnSpPr>
            <a:cxnSpLocks/>
          </p:cNvCxnSpPr>
          <p:nvPr/>
        </p:nvCxnSpPr>
        <p:spPr>
          <a:xfrm>
            <a:off x="6728328" y="4459112"/>
            <a:ext cx="0" cy="243141"/>
          </a:xfrm>
          <a:prstGeom prst="line">
            <a:avLst/>
          </a:prstGeom>
          <a:ln w="19050">
            <a:solidFill>
              <a:srgbClr val="A6A6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5DF63986-E530-D740-9EE8-D24620FAD682}"/>
              </a:ext>
            </a:extLst>
          </p:cNvPr>
          <p:cNvCxnSpPr>
            <a:cxnSpLocks/>
          </p:cNvCxnSpPr>
          <p:nvPr/>
        </p:nvCxnSpPr>
        <p:spPr>
          <a:xfrm>
            <a:off x="9116243" y="2489553"/>
            <a:ext cx="0" cy="243141"/>
          </a:xfrm>
          <a:prstGeom prst="line">
            <a:avLst/>
          </a:prstGeom>
          <a:ln w="19050">
            <a:solidFill>
              <a:srgbClr val="A6A6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ED9EBC58-E01F-7D4D-A179-4695F2FE4978}"/>
              </a:ext>
            </a:extLst>
          </p:cNvPr>
          <p:cNvCxnSpPr>
            <a:cxnSpLocks/>
          </p:cNvCxnSpPr>
          <p:nvPr/>
        </p:nvCxnSpPr>
        <p:spPr>
          <a:xfrm>
            <a:off x="9373919" y="3472727"/>
            <a:ext cx="0" cy="243141"/>
          </a:xfrm>
          <a:prstGeom prst="line">
            <a:avLst/>
          </a:prstGeom>
          <a:ln w="19050">
            <a:solidFill>
              <a:srgbClr val="A6A6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1900A72C-5230-C34D-BE3A-A4BEDB0EE8F9}"/>
              </a:ext>
            </a:extLst>
          </p:cNvPr>
          <p:cNvCxnSpPr>
            <a:cxnSpLocks/>
          </p:cNvCxnSpPr>
          <p:nvPr/>
        </p:nvCxnSpPr>
        <p:spPr>
          <a:xfrm>
            <a:off x="9303688" y="4459112"/>
            <a:ext cx="0" cy="243141"/>
          </a:xfrm>
          <a:prstGeom prst="line">
            <a:avLst/>
          </a:prstGeom>
          <a:ln w="19050">
            <a:solidFill>
              <a:srgbClr val="A6A6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3B497FD7-AF98-1B4F-BD37-A45265F817A8}"/>
              </a:ext>
            </a:extLst>
          </p:cNvPr>
          <p:cNvSpPr txBox="1"/>
          <p:nvPr/>
        </p:nvSpPr>
        <p:spPr>
          <a:xfrm>
            <a:off x="10808308" y="1098970"/>
            <a:ext cx="11112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506A"/>
                </a:solidFill>
                <a:latin typeface="Montserrat" pitchFamily="2" charset="77"/>
              </a:rPr>
              <a:t>#PERÚ</a:t>
            </a:r>
            <a:r>
              <a:rPr lang="en-US" sz="1200" b="1" dirty="0">
                <a:solidFill>
                  <a:srgbClr val="00506A"/>
                </a:solidFill>
                <a:latin typeface="Montserrat" pitchFamily="2" charset="77"/>
              </a:rPr>
              <a:t>CRIS</a:t>
            </a:r>
          </a:p>
        </p:txBody>
      </p:sp>
      <p:sp>
        <p:nvSpPr>
          <p:cNvPr id="66" name="Screen with arrow">
            <a:extLst>
              <a:ext uri="{FF2B5EF4-FFF2-40B4-BE49-F238E27FC236}">
                <a16:creationId xmlns:a16="http://schemas.microsoft.com/office/drawing/2014/main" id="{93A9B8A1-7F57-DA41-8676-C9A2C3FB9DCB}"/>
              </a:ext>
            </a:extLst>
          </p:cNvPr>
          <p:cNvSpPr>
            <a:spLocks noEditPoints="1"/>
          </p:cNvSpPr>
          <p:nvPr/>
        </p:nvSpPr>
        <p:spPr bwMode="auto">
          <a:xfrm>
            <a:off x="10535059" y="1123145"/>
            <a:ext cx="303496" cy="264166"/>
          </a:xfrm>
          <a:custGeom>
            <a:avLst/>
            <a:gdLst>
              <a:gd name="T0" fmla="*/ 4 w 256"/>
              <a:gd name="T1" fmla="*/ 0 h 224"/>
              <a:gd name="T2" fmla="*/ 0 w 256"/>
              <a:gd name="T3" fmla="*/ 28 h 224"/>
              <a:gd name="T4" fmla="*/ 0 w 256"/>
              <a:gd name="T5" fmla="*/ 28 h 224"/>
              <a:gd name="T6" fmla="*/ 0 w 256"/>
              <a:gd name="T7" fmla="*/ 160 h 224"/>
              <a:gd name="T8" fmla="*/ 0 w 256"/>
              <a:gd name="T9" fmla="*/ 184 h 224"/>
              <a:gd name="T10" fmla="*/ 92 w 256"/>
              <a:gd name="T11" fmla="*/ 188 h 224"/>
              <a:gd name="T12" fmla="*/ 64 w 256"/>
              <a:gd name="T13" fmla="*/ 216 h 224"/>
              <a:gd name="T14" fmla="*/ 192 w 256"/>
              <a:gd name="T15" fmla="*/ 224 h 224"/>
              <a:gd name="T16" fmla="*/ 164 w 256"/>
              <a:gd name="T17" fmla="*/ 216 h 224"/>
              <a:gd name="T18" fmla="*/ 252 w 256"/>
              <a:gd name="T19" fmla="*/ 188 h 224"/>
              <a:gd name="T20" fmla="*/ 256 w 256"/>
              <a:gd name="T21" fmla="*/ 4 h 224"/>
              <a:gd name="T22" fmla="*/ 156 w 256"/>
              <a:gd name="T23" fmla="*/ 216 h 224"/>
              <a:gd name="T24" fmla="*/ 100 w 256"/>
              <a:gd name="T25" fmla="*/ 188 h 224"/>
              <a:gd name="T26" fmla="*/ 156 w 256"/>
              <a:gd name="T27" fmla="*/ 216 h 224"/>
              <a:gd name="T28" fmla="*/ 8 w 256"/>
              <a:gd name="T29" fmla="*/ 180 h 224"/>
              <a:gd name="T30" fmla="*/ 248 w 256"/>
              <a:gd name="T31" fmla="*/ 164 h 224"/>
              <a:gd name="T32" fmla="*/ 248 w 256"/>
              <a:gd name="T33" fmla="*/ 156 h 224"/>
              <a:gd name="T34" fmla="*/ 8 w 256"/>
              <a:gd name="T35" fmla="*/ 32 h 224"/>
              <a:gd name="T36" fmla="*/ 248 w 256"/>
              <a:gd name="T37" fmla="*/ 156 h 224"/>
              <a:gd name="T38" fmla="*/ 8 w 256"/>
              <a:gd name="T39" fmla="*/ 24 h 224"/>
              <a:gd name="T40" fmla="*/ 248 w 256"/>
              <a:gd name="T41" fmla="*/ 8 h 224"/>
              <a:gd name="T42" fmla="*/ 36 w 256"/>
              <a:gd name="T43" fmla="*/ 136 h 224"/>
              <a:gd name="T44" fmla="*/ 76 w 256"/>
              <a:gd name="T45" fmla="*/ 98 h 224"/>
              <a:gd name="T46" fmla="*/ 103 w 256"/>
              <a:gd name="T47" fmla="*/ 119 h 224"/>
              <a:gd name="T48" fmla="*/ 157 w 256"/>
              <a:gd name="T49" fmla="*/ 115 h 224"/>
              <a:gd name="T50" fmla="*/ 216 w 256"/>
              <a:gd name="T51" fmla="*/ 62 h 224"/>
              <a:gd name="T52" fmla="*/ 224 w 256"/>
              <a:gd name="T53" fmla="*/ 82 h 224"/>
              <a:gd name="T54" fmla="*/ 190 w 256"/>
              <a:gd name="T55" fmla="*/ 48 h 224"/>
              <a:gd name="T56" fmla="*/ 210 w 256"/>
              <a:gd name="T57" fmla="*/ 56 h 224"/>
              <a:gd name="T58" fmla="*/ 135 w 256"/>
              <a:gd name="T59" fmla="*/ 81 h 224"/>
              <a:gd name="T60" fmla="*/ 100 w 256"/>
              <a:gd name="T61" fmla="*/ 110 h 224"/>
              <a:gd name="T62" fmla="*/ 73 w 256"/>
              <a:gd name="T63" fmla="*/ 89 h 224"/>
              <a:gd name="T64" fmla="*/ 33 w 256"/>
              <a:gd name="T65" fmla="*/ 135 h 2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56" h="224">
                <a:moveTo>
                  <a:pt x="252" y="0"/>
                </a:moveTo>
                <a:cubicBezTo>
                  <a:pt x="4" y="0"/>
                  <a:pt x="4" y="0"/>
                  <a:pt x="4" y="0"/>
                </a:cubicBezTo>
                <a:cubicBezTo>
                  <a:pt x="2" y="0"/>
                  <a:pt x="0" y="2"/>
                  <a:pt x="0" y="4"/>
                </a:cubicBezTo>
                <a:cubicBezTo>
                  <a:pt x="0" y="28"/>
                  <a:pt x="0" y="28"/>
                  <a:pt x="0" y="28"/>
                </a:cubicBezTo>
                <a:cubicBezTo>
                  <a:pt x="0" y="28"/>
                  <a:pt x="0" y="28"/>
                  <a:pt x="0" y="28"/>
                </a:cubicBezTo>
                <a:cubicBezTo>
                  <a:pt x="0" y="28"/>
                  <a:pt x="0" y="28"/>
                  <a:pt x="0" y="28"/>
                </a:cubicBezTo>
                <a:cubicBezTo>
                  <a:pt x="0" y="160"/>
                  <a:pt x="0" y="160"/>
                  <a:pt x="0" y="160"/>
                </a:cubicBezTo>
                <a:cubicBezTo>
                  <a:pt x="0" y="160"/>
                  <a:pt x="0" y="160"/>
                  <a:pt x="0" y="160"/>
                </a:cubicBezTo>
                <a:cubicBezTo>
                  <a:pt x="0" y="160"/>
                  <a:pt x="0" y="160"/>
                  <a:pt x="0" y="160"/>
                </a:cubicBezTo>
                <a:cubicBezTo>
                  <a:pt x="0" y="184"/>
                  <a:pt x="0" y="184"/>
                  <a:pt x="0" y="184"/>
                </a:cubicBezTo>
                <a:cubicBezTo>
                  <a:pt x="0" y="186"/>
                  <a:pt x="2" y="188"/>
                  <a:pt x="4" y="188"/>
                </a:cubicBezTo>
                <a:cubicBezTo>
                  <a:pt x="92" y="188"/>
                  <a:pt x="92" y="188"/>
                  <a:pt x="92" y="188"/>
                </a:cubicBezTo>
                <a:cubicBezTo>
                  <a:pt x="92" y="216"/>
                  <a:pt x="92" y="216"/>
                  <a:pt x="92" y="216"/>
                </a:cubicBezTo>
                <a:cubicBezTo>
                  <a:pt x="64" y="216"/>
                  <a:pt x="64" y="216"/>
                  <a:pt x="64" y="216"/>
                </a:cubicBezTo>
                <a:cubicBezTo>
                  <a:pt x="64" y="224"/>
                  <a:pt x="64" y="224"/>
                  <a:pt x="64" y="224"/>
                </a:cubicBezTo>
                <a:cubicBezTo>
                  <a:pt x="192" y="224"/>
                  <a:pt x="192" y="224"/>
                  <a:pt x="192" y="224"/>
                </a:cubicBezTo>
                <a:cubicBezTo>
                  <a:pt x="192" y="216"/>
                  <a:pt x="192" y="216"/>
                  <a:pt x="192" y="216"/>
                </a:cubicBezTo>
                <a:cubicBezTo>
                  <a:pt x="164" y="216"/>
                  <a:pt x="164" y="216"/>
                  <a:pt x="164" y="216"/>
                </a:cubicBezTo>
                <a:cubicBezTo>
                  <a:pt x="164" y="188"/>
                  <a:pt x="164" y="188"/>
                  <a:pt x="164" y="188"/>
                </a:cubicBezTo>
                <a:cubicBezTo>
                  <a:pt x="252" y="188"/>
                  <a:pt x="252" y="188"/>
                  <a:pt x="252" y="188"/>
                </a:cubicBezTo>
                <a:cubicBezTo>
                  <a:pt x="254" y="188"/>
                  <a:pt x="256" y="186"/>
                  <a:pt x="256" y="184"/>
                </a:cubicBezTo>
                <a:cubicBezTo>
                  <a:pt x="256" y="4"/>
                  <a:pt x="256" y="4"/>
                  <a:pt x="256" y="4"/>
                </a:cubicBezTo>
                <a:cubicBezTo>
                  <a:pt x="256" y="2"/>
                  <a:pt x="254" y="0"/>
                  <a:pt x="252" y="0"/>
                </a:cubicBezTo>
                <a:close/>
                <a:moveTo>
                  <a:pt x="156" y="216"/>
                </a:moveTo>
                <a:cubicBezTo>
                  <a:pt x="100" y="216"/>
                  <a:pt x="100" y="216"/>
                  <a:pt x="100" y="216"/>
                </a:cubicBezTo>
                <a:cubicBezTo>
                  <a:pt x="100" y="188"/>
                  <a:pt x="100" y="188"/>
                  <a:pt x="100" y="188"/>
                </a:cubicBezTo>
                <a:cubicBezTo>
                  <a:pt x="156" y="188"/>
                  <a:pt x="156" y="188"/>
                  <a:pt x="156" y="188"/>
                </a:cubicBezTo>
                <a:lnTo>
                  <a:pt x="156" y="216"/>
                </a:lnTo>
                <a:close/>
                <a:moveTo>
                  <a:pt x="248" y="180"/>
                </a:moveTo>
                <a:cubicBezTo>
                  <a:pt x="8" y="180"/>
                  <a:pt x="8" y="180"/>
                  <a:pt x="8" y="180"/>
                </a:cubicBezTo>
                <a:cubicBezTo>
                  <a:pt x="8" y="164"/>
                  <a:pt x="8" y="164"/>
                  <a:pt x="8" y="164"/>
                </a:cubicBezTo>
                <a:cubicBezTo>
                  <a:pt x="248" y="164"/>
                  <a:pt x="248" y="164"/>
                  <a:pt x="248" y="164"/>
                </a:cubicBezTo>
                <a:lnTo>
                  <a:pt x="248" y="180"/>
                </a:lnTo>
                <a:close/>
                <a:moveTo>
                  <a:pt x="248" y="156"/>
                </a:moveTo>
                <a:cubicBezTo>
                  <a:pt x="8" y="156"/>
                  <a:pt x="8" y="156"/>
                  <a:pt x="8" y="156"/>
                </a:cubicBezTo>
                <a:cubicBezTo>
                  <a:pt x="8" y="32"/>
                  <a:pt x="8" y="32"/>
                  <a:pt x="8" y="32"/>
                </a:cubicBezTo>
                <a:cubicBezTo>
                  <a:pt x="248" y="32"/>
                  <a:pt x="248" y="32"/>
                  <a:pt x="248" y="32"/>
                </a:cubicBezTo>
                <a:lnTo>
                  <a:pt x="248" y="156"/>
                </a:lnTo>
                <a:close/>
                <a:moveTo>
                  <a:pt x="248" y="24"/>
                </a:moveTo>
                <a:cubicBezTo>
                  <a:pt x="8" y="24"/>
                  <a:pt x="8" y="24"/>
                  <a:pt x="8" y="24"/>
                </a:cubicBezTo>
                <a:cubicBezTo>
                  <a:pt x="8" y="8"/>
                  <a:pt x="8" y="8"/>
                  <a:pt x="8" y="8"/>
                </a:cubicBezTo>
                <a:cubicBezTo>
                  <a:pt x="248" y="8"/>
                  <a:pt x="248" y="8"/>
                  <a:pt x="248" y="8"/>
                </a:cubicBezTo>
                <a:lnTo>
                  <a:pt x="248" y="24"/>
                </a:lnTo>
                <a:close/>
                <a:moveTo>
                  <a:pt x="36" y="136"/>
                </a:moveTo>
                <a:cubicBezTo>
                  <a:pt x="37" y="136"/>
                  <a:pt x="38" y="136"/>
                  <a:pt x="39" y="135"/>
                </a:cubicBezTo>
                <a:cubicBezTo>
                  <a:pt x="76" y="98"/>
                  <a:pt x="76" y="98"/>
                  <a:pt x="76" y="98"/>
                </a:cubicBezTo>
                <a:cubicBezTo>
                  <a:pt x="97" y="119"/>
                  <a:pt x="97" y="119"/>
                  <a:pt x="97" y="119"/>
                </a:cubicBezTo>
                <a:cubicBezTo>
                  <a:pt x="99" y="120"/>
                  <a:pt x="101" y="120"/>
                  <a:pt x="103" y="119"/>
                </a:cubicBezTo>
                <a:cubicBezTo>
                  <a:pt x="132" y="90"/>
                  <a:pt x="132" y="90"/>
                  <a:pt x="132" y="90"/>
                </a:cubicBezTo>
                <a:cubicBezTo>
                  <a:pt x="157" y="115"/>
                  <a:pt x="157" y="115"/>
                  <a:pt x="157" y="115"/>
                </a:cubicBezTo>
                <a:cubicBezTo>
                  <a:pt x="159" y="116"/>
                  <a:pt x="161" y="116"/>
                  <a:pt x="163" y="115"/>
                </a:cubicBezTo>
                <a:cubicBezTo>
                  <a:pt x="216" y="62"/>
                  <a:pt x="216" y="62"/>
                  <a:pt x="216" y="62"/>
                </a:cubicBezTo>
                <a:cubicBezTo>
                  <a:pt x="216" y="82"/>
                  <a:pt x="216" y="82"/>
                  <a:pt x="216" y="82"/>
                </a:cubicBezTo>
                <a:cubicBezTo>
                  <a:pt x="224" y="82"/>
                  <a:pt x="224" y="82"/>
                  <a:pt x="224" y="82"/>
                </a:cubicBezTo>
                <a:cubicBezTo>
                  <a:pt x="224" y="48"/>
                  <a:pt x="224" y="48"/>
                  <a:pt x="224" y="48"/>
                </a:cubicBezTo>
                <a:cubicBezTo>
                  <a:pt x="190" y="48"/>
                  <a:pt x="190" y="48"/>
                  <a:pt x="190" y="48"/>
                </a:cubicBezTo>
                <a:cubicBezTo>
                  <a:pt x="190" y="56"/>
                  <a:pt x="190" y="56"/>
                  <a:pt x="190" y="56"/>
                </a:cubicBezTo>
                <a:cubicBezTo>
                  <a:pt x="210" y="56"/>
                  <a:pt x="210" y="56"/>
                  <a:pt x="210" y="56"/>
                </a:cubicBezTo>
                <a:cubicBezTo>
                  <a:pt x="160" y="106"/>
                  <a:pt x="160" y="106"/>
                  <a:pt x="160" y="106"/>
                </a:cubicBezTo>
                <a:cubicBezTo>
                  <a:pt x="135" y="81"/>
                  <a:pt x="135" y="81"/>
                  <a:pt x="135" y="81"/>
                </a:cubicBezTo>
                <a:cubicBezTo>
                  <a:pt x="133" y="80"/>
                  <a:pt x="131" y="80"/>
                  <a:pt x="129" y="81"/>
                </a:cubicBezTo>
                <a:cubicBezTo>
                  <a:pt x="100" y="110"/>
                  <a:pt x="100" y="110"/>
                  <a:pt x="100" y="110"/>
                </a:cubicBezTo>
                <a:cubicBezTo>
                  <a:pt x="79" y="89"/>
                  <a:pt x="79" y="89"/>
                  <a:pt x="79" y="89"/>
                </a:cubicBezTo>
                <a:cubicBezTo>
                  <a:pt x="77" y="88"/>
                  <a:pt x="75" y="88"/>
                  <a:pt x="73" y="89"/>
                </a:cubicBezTo>
                <a:cubicBezTo>
                  <a:pt x="33" y="129"/>
                  <a:pt x="33" y="129"/>
                  <a:pt x="33" y="129"/>
                </a:cubicBezTo>
                <a:cubicBezTo>
                  <a:pt x="32" y="131"/>
                  <a:pt x="32" y="133"/>
                  <a:pt x="33" y="135"/>
                </a:cubicBezTo>
                <a:cubicBezTo>
                  <a:pt x="34" y="136"/>
                  <a:pt x="35" y="136"/>
                  <a:pt x="36" y="136"/>
                </a:cubicBezTo>
                <a:close/>
              </a:path>
            </a:pathLst>
          </a:custGeom>
          <a:solidFill>
            <a:srgbClr val="00506A"/>
          </a:solidFill>
          <a:ln w="3175">
            <a:solidFill>
              <a:srgbClr val="00506A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1" name="Rounded Rectangle 70">
            <a:extLst>
              <a:ext uri="{FF2B5EF4-FFF2-40B4-BE49-F238E27FC236}">
                <a16:creationId xmlns:a16="http://schemas.microsoft.com/office/drawing/2014/main" id="{8D11EEC1-7702-C84A-9516-0DD98DBBF80E}"/>
              </a:ext>
            </a:extLst>
          </p:cNvPr>
          <p:cNvSpPr/>
          <p:nvPr/>
        </p:nvSpPr>
        <p:spPr>
          <a:xfrm>
            <a:off x="10418956" y="1581055"/>
            <a:ext cx="1773044" cy="397291"/>
          </a:xfrm>
          <a:prstGeom prst="roundRect">
            <a:avLst>
              <a:gd name="adj" fmla="val 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7CF60CFA-B8BC-5640-B677-B122AB4A4C28}"/>
              </a:ext>
            </a:extLst>
          </p:cNvPr>
          <p:cNvSpPr txBox="1"/>
          <p:nvPr/>
        </p:nvSpPr>
        <p:spPr>
          <a:xfrm>
            <a:off x="10808308" y="1567321"/>
            <a:ext cx="131959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506A"/>
                </a:solidFill>
                <a:latin typeface="Montserrat" pitchFamily="2" charset="77"/>
              </a:rPr>
              <a:t>BIBLIOTECA</a:t>
            </a:r>
          </a:p>
          <a:p>
            <a:r>
              <a:rPr lang="en-US" sz="900" dirty="0">
                <a:solidFill>
                  <a:srgbClr val="00506A"/>
                </a:solidFill>
                <a:latin typeface="Montserrat" pitchFamily="2" charset="77"/>
              </a:rPr>
              <a:t>VIRTUAL GRATUITA</a:t>
            </a:r>
          </a:p>
        </p:txBody>
      </p:sp>
      <p:sp>
        <p:nvSpPr>
          <p:cNvPr id="75" name="Laptop with book">
            <a:extLst>
              <a:ext uri="{FF2B5EF4-FFF2-40B4-BE49-F238E27FC236}">
                <a16:creationId xmlns:a16="http://schemas.microsoft.com/office/drawing/2014/main" id="{CF229E2C-4D53-E146-821D-FF702C087977}"/>
              </a:ext>
            </a:extLst>
          </p:cNvPr>
          <p:cNvSpPr>
            <a:spLocks noEditPoints="1"/>
          </p:cNvSpPr>
          <p:nvPr/>
        </p:nvSpPr>
        <p:spPr bwMode="auto">
          <a:xfrm>
            <a:off x="10518272" y="1661831"/>
            <a:ext cx="322000" cy="240350"/>
          </a:xfrm>
          <a:custGeom>
            <a:avLst/>
            <a:gdLst>
              <a:gd name="T0" fmla="*/ 283 w 310"/>
              <a:gd name="T1" fmla="*/ 196 h 232"/>
              <a:gd name="T2" fmla="*/ 262 w 310"/>
              <a:gd name="T3" fmla="*/ 24 h 232"/>
              <a:gd name="T4" fmla="*/ 251 w 310"/>
              <a:gd name="T5" fmla="*/ 4 h 232"/>
              <a:gd name="T6" fmla="*/ 166 w 310"/>
              <a:gd name="T7" fmla="*/ 0 h 232"/>
              <a:gd name="T8" fmla="*/ 144 w 310"/>
              <a:gd name="T9" fmla="*/ 0 h 232"/>
              <a:gd name="T10" fmla="*/ 59 w 310"/>
              <a:gd name="T11" fmla="*/ 4 h 232"/>
              <a:gd name="T12" fmla="*/ 48 w 310"/>
              <a:gd name="T13" fmla="*/ 24 h 232"/>
              <a:gd name="T14" fmla="*/ 27 w 310"/>
              <a:gd name="T15" fmla="*/ 196 h 232"/>
              <a:gd name="T16" fmla="*/ 0 w 310"/>
              <a:gd name="T17" fmla="*/ 200 h 232"/>
              <a:gd name="T18" fmla="*/ 279 w 310"/>
              <a:gd name="T19" fmla="*/ 232 h 232"/>
              <a:gd name="T20" fmla="*/ 306 w 310"/>
              <a:gd name="T21" fmla="*/ 196 h 232"/>
              <a:gd name="T22" fmla="*/ 262 w 310"/>
              <a:gd name="T23" fmla="*/ 32 h 232"/>
              <a:gd name="T24" fmla="*/ 251 w 310"/>
              <a:gd name="T25" fmla="*/ 44 h 232"/>
              <a:gd name="T26" fmla="*/ 159 w 310"/>
              <a:gd name="T27" fmla="*/ 15 h 232"/>
              <a:gd name="T28" fmla="*/ 243 w 310"/>
              <a:gd name="T29" fmla="*/ 8 h 232"/>
              <a:gd name="T30" fmla="*/ 166 w 310"/>
              <a:gd name="T31" fmla="*/ 160 h 232"/>
              <a:gd name="T32" fmla="*/ 159 w 310"/>
              <a:gd name="T33" fmla="*/ 15 h 232"/>
              <a:gd name="T34" fmla="*/ 144 w 310"/>
              <a:gd name="T35" fmla="*/ 8 h 232"/>
              <a:gd name="T36" fmla="*/ 151 w 310"/>
              <a:gd name="T37" fmla="*/ 162 h 232"/>
              <a:gd name="T38" fmla="*/ 67 w 310"/>
              <a:gd name="T39" fmla="*/ 160 h 232"/>
              <a:gd name="T40" fmla="*/ 48 w 310"/>
              <a:gd name="T41" fmla="*/ 32 h 232"/>
              <a:gd name="T42" fmla="*/ 59 w 310"/>
              <a:gd name="T43" fmla="*/ 44 h 232"/>
              <a:gd name="T44" fmla="*/ 48 w 310"/>
              <a:gd name="T45" fmla="*/ 32 h 232"/>
              <a:gd name="T46" fmla="*/ 59 w 310"/>
              <a:gd name="T47" fmla="*/ 52 h 232"/>
              <a:gd name="T48" fmla="*/ 63 w 310"/>
              <a:gd name="T49" fmla="*/ 168 h 232"/>
              <a:gd name="T50" fmla="*/ 151 w 310"/>
              <a:gd name="T51" fmla="*/ 175 h 232"/>
              <a:gd name="T52" fmla="*/ 159 w 310"/>
              <a:gd name="T53" fmla="*/ 175 h 232"/>
              <a:gd name="T54" fmla="*/ 247 w 310"/>
              <a:gd name="T55" fmla="*/ 168 h 232"/>
              <a:gd name="T56" fmla="*/ 251 w 310"/>
              <a:gd name="T57" fmla="*/ 52 h 232"/>
              <a:gd name="T58" fmla="*/ 275 w 310"/>
              <a:gd name="T59" fmla="*/ 196 h 232"/>
              <a:gd name="T60" fmla="*/ 35 w 310"/>
              <a:gd name="T61" fmla="*/ 52 h 232"/>
              <a:gd name="T62" fmla="*/ 31 w 310"/>
              <a:gd name="T63" fmla="*/ 224 h 232"/>
              <a:gd name="T64" fmla="*/ 302 w 310"/>
              <a:gd name="T65" fmla="*/ 204 h 232"/>
              <a:gd name="T66" fmla="*/ 83 w 310"/>
              <a:gd name="T67" fmla="*/ 56 h 232"/>
              <a:gd name="T68" fmla="*/ 139 w 310"/>
              <a:gd name="T69" fmla="*/ 48 h 232"/>
              <a:gd name="T70" fmla="*/ 83 w 310"/>
              <a:gd name="T71" fmla="*/ 56 h 232"/>
              <a:gd name="T72" fmla="*/ 139 w 310"/>
              <a:gd name="T73" fmla="*/ 80 h 232"/>
              <a:gd name="T74" fmla="*/ 83 w 310"/>
              <a:gd name="T75" fmla="*/ 72 h 232"/>
              <a:gd name="T76" fmla="*/ 83 w 310"/>
              <a:gd name="T77" fmla="*/ 104 h 232"/>
              <a:gd name="T78" fmla="*/ 139 w 310"/>
              <a:gd name="T79" fmla="*/ 96 h 232"/>
              <a:gd name="T80" fmla="*/ 83 w 310"/>
              <a:gd name="T81" fmla="*/ 104 h 232"/>
              <a:gd name="T82" fmla="*/ 171 w 310"/>
              <a:gd name="T83" fmla="*/ 48 h 232"/>
              <a:gd name="T84" fmla="*/ 227 w 310"/>
              <a:gd name="T85" fmla="*/ 56 h 232"/>
              <a:gd name="T86" fmla="*/ 227 w 310"/>
              <a:gd name="T87" fmla="*/ 72 h 232"/>
              <a:gd name="T88" fmla="*/ 171 w 310"/>
              <a:gd name="T89" fmla="*/ 80 h 232"/>
              <a:gd name="T90" fmla="*/ 227 w 310"/>
              <a:gd name="T91" fmla="*/ 72 h 232"/>
              <a:gd name="T92" fmla="*/ 171 w 310"/>
              <a:gd name="T93" fmla="*/ 120 h 232"/>
              <a:gd name="T94" fmla="*/ 227 w 310"/>
              <a:gd name="T95" fmla="*/ 128 h 232"/>
              <a:gd name="T96" fmla="*/ 227 w 310"/>
              <a:gd name="T97" fmla="*/ 24 h 232"/>
              <a:gd name="T98" fmla="*/ 171 w 310"/>
              <a:gd name="T99" fmla="*/ 32 h 232"/>
              <a:gd name="T100" fmla="*/ 227 w 310"/>
              <a:gd name="T101" fmla="*/ 24 h 232"/>
              <a:gd name="T102" fmla="*/ 171 w 310"/>
              <a:gd name="T103" fmla="*/ 96 h 232"/>
              <a:gd name="T104" fmla="*/ 227 w 310"/>
              <a:gd name="T105" fmla="*/ 104 h 232"/>
              <a:gd name="T106" fmla="*/ 83 w 310"/>
              <a:gd name="T107" fmla="*/ 128 h 232"/>
              <a:gd name="T108" fmla="*/ 139 w 310"/>
              <a:gd name="T109" fmla="*/ 120 h 232"/>
              <a:gd name="T110" fmla="*/ 83 w 310"/>
              <a:gd name="T111" fmla="*/ 128 h 232"/>
              <a:gd name="T112" fmla="*/ 139 w 310"/>
              <a:gd name="T113" fmla="*/ 32 h 232"/>
              <a:gd name="T114" fmla="*/ 91 w 310"/>
              <a:gd name="T115" fmla="*/ 24 h 2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10" h="232">
                <a:moveTo>
                  <a:pt x="306" y="196"/>
                </a:moveTo>
                <a:cubicBezTo>
                  <a:pt x="283" y="196"/>
                  <a:pt x="283" y="196"/>
                  <a:pt x="283" y="196"/>
                </a:cubicBezTo>
                <a:cubicBezTo>
                  <a:pt x="283" y="45"/>
                  <a:pt x="283" y="45"/>
                  <a:pt x="283" y="45"/>
                </a:cubicBezTo>
                <a:cubicBezTo>
                  <a:pt x="283" y="34"/>
                  <a:pt x="273" y="24"/>
                  <a:pt x="262" y="24"/>
                </a:cubicBezTo>
                <a:cubicBezTo>
                  <a:pt x="251" y="24"/>
                  <a:pt x="251" y="24"/>
                  <a:pt x="251" y="24"/>
                </a:cubicBezTo>
                <a:cubicBezTo>
                  <a:pt x="251" y="4"/>
                  <a:pt x="251" y="4"/>
                  <a:pt x="251" y="4"/>
                </a:cubicBezTo>
                <a:cubicBezTo>
                  <a:pt x="251" y="2"/>
                  <a:pt x="249" y="0"/>
                  <a:pt x="247" y="0"/>
                </a:cubicBezTo>
                <a:cubicBezTo>
                  <a:pt x="166" y="0"/>
                  <a:pt x="166" y="0"/>
                  <a:pt x="166" y="0"/>
                </a:cubicBezTo>
                <a:cubicBezTo>
                  <a:pt x="162" y="0"/>
                  <a:pt x="158" y="2"/>
                  <a:pt x="155" y="5"/>
                </a:cubicBezTo>
                <a:cubicBezTo>
                  <a:pt x="152" y="2"/>
                  <a:pt x="148" y="0"/>
                  <a:pt x="144" y="0"/>
                </a:cubicBezTo>
                <a:cubicBezTo>
                  <a:pt x="63" y="0"/>
                  <a:pt x="63" y="0"/>
                  <a:pt x="63" y="0"/>
                </a:cubicBezTo>
                <a:cubicBezTo>
                  <a:pt x="61" y="0"/>
                  <a:pt x="59" y="2"/>
                  <a:pt x="59" y="4"/>
                </a:cubicBezTo>
                <a:cubicBezTo>
                  <a:pt x="59" y="24"/>
                  <a:pt x="59" y="24"/>
                  <a:pt x="59" y="24"/>
                </a:cubicBezTo>
                <a:cubicBezTo>
                  <a:pt x="48" y="24"/>
                  <a:pt x="48" y="24"/>
                  <a:pt x="48" y="24"/>
                </a:cubicBezTo>
                <a:cubicBezTo>
                  <a:pt x="37" y="24"/>
                  <a:pt x="27" y="34"/>
                  <a:pt x="27" y="45"/>
                </a:cubicBezTo>
                <a:cubicBezTo>
                  <a:pt x="27" y="196"/>
                  <a:pt x="27" y="196"/>
                  <a:pt x="27" y="196"/>
                </a:cubicBezTo>
                <a:cubicBezTo>
                  <a:pt x="4" y="196"/>
                  <a:pt x="4" y="196"/>
                  <a:pt x="4" y="196"/>
                </a:cubicBezTo>
                <a:cubicBezTo>
                  <a:pt x="1" y="196"/>
                  <a:pt x="0" y="198"/>
                  <a:pt x="0" y="200"/>
                </a:cubicBezTo>
                <a:cubicBezTo>
                  <a:pt x="0" y="218"/>
                  <a:pt x="14" y="232"/>
                  <a:pt x="31" y="232"/>
                </a:cubicBezTo>
                <a:cubicBezTo>
                  <a:pt x="279" y="232"/>
                  <a:pt x="279" y="232"/>
                  <a:pt x="279" y="232"/>
                </a:cubicBezTo>
                <a:cubicBezTo>
                  <a:pt x="296" y="232"/>
                  <a:pt x="310" y="218"/>
                  <a:pt x="310" y="200"/>
                </a:cubicBezTo>
                <a:cubicBezTo>
                  <a:pt x="310" y="198"/>
                  <a:pt x="309" y="196"/>
                  <a:pt x="306" y="196"/>
                </a:cubicBezTo>
                <a:close/>
                <a:moveTo>
                  <a:pt x="251" y="32"/>
                </a:moveTo>
                <a:cubicBezTo>
                  <a:pt x="262" y="32"/>
                  <a:pt x="262" y="32"/>
                  <a:pt x="262" y="32"/>
                </a:cubicBezTo>
                <a:cubicBezTo>
                  <a:pt x="269" y="32"/>
                  <a:pt x="274" y="37"/>
                  <a:pt x="275" y="44"/>
                </a:cubicBezTo>
                <a:cubicBezTo>
                  <a:pt x="251" y="44"/>
                  <a:pt x="251" y="44"/>
                  <a:pt x="251" y="44"/>
                </a:cubicBezTo>
                <a:lnTo>
                  <a:pt x="251" y="32"/>
                </a:lnTo>
                <a:close/>
                <a:moveTo>
                  <a:pt x="159" y="15"/>
                </a:moveTo>
                <a:cubicBezTo>
                  <a:pt x="159" y="11"/>
                  <a:pt x="162" y="8"/>
                  <a:pt x="166" y="8"/>
                </a:cubicBezTo>
                <a:cubicBezTo>
                  <a:pt x="243" y="8"/>
                  <a:pt x="243" y="8"/>
                  <a:pt x="243" y="8"/>
                </a:cubicBezTo>
                <a:cubicBezTo>
                  <a:pt x="243" y="160"/>
                  <a:pt x="243" y="160"/>
                  <a:pt x="243" y="160"/>
                </a:cubicBezTo>
                <a:cubicBezTo>
                  <a:pt x="166" y="160"/>
                  <a:pt x="166" y="160"/>
                  <a:pt x="166" y="160"/>
                </a:cubicBezTo>
                <a:cubicBezTo>
                  <a:pt x="164" y="160"/>
                  <a:pt x="161" y="161"/>
                  <a:pt x="159" y="162"/>
                </a:cubicBezTo>
                <a:lnTo>
                  <a:pt x="159" y="15"/>
                </a:lnTo>
                <a:close/>
                <a:moveTo>
                  <a:pt x="67" y="8"/>
                </a:moveTo>
                <a:cubicBezTo>
                  <a:pt x="144" y="8"/>
                  <a:pt x="144" y="8"/>
                  <a:pt x="144" y="8"/>
                </a:cubicBezTo>
                <a:cubicBezTo>
                  <a:pt x="148" y="8"/>
                  <a:pt x="151" y="11"/>
                  <a:pt x="151" y="15"/>
                </a:cubicBezTo>
                <a:cubicBezTo>
                  <a:pt x="151" y="162"/>
                  <a:pt x="151" y="162"/>
                  <a:pt x="151" y="162"/>
                </a:cubicBezTo>
                <a:cubicBezTo>
                  <a:pt x="149" y="161"/>
                  <a:pt x="146" y="160"/>
                  <a:pt x="144" y="160"/>
                </a:cubicBezTo>
                <a:cubicBezTo>
                  <a:pt x="67" y="160"/>
                  <a:pt x="67" y="160"/>
                  <a:pt x="67" y="160"/>
                </a:cubicBezTo>
                <a:lnTo>
                  <a:pt x="67" y="8"/>
                </a:lnTo>
                <a:close/>
                <a:moveTo>
                  <a:pt x="48" y="32"/>
                </a:moveTo>
                <a:cubicBezTo>
                  <a:pt x="59" y="32"/>
                  <a:pt x="59" y="32"/>
                  <a:pt x="59" y="32"/>
                </a:cubicBezTo>
                <a:cubicBezTo>
                  <a:pt x="59" y="44"/>
                  <a:pt x="59" y="44"/>
                  <a:pt x="59" y="44"/>
                </a:cubicBezTo>
                <a:cubicBezTo>
                  <a:pt x="35" y="44"/>
                  <a:pt x="35" y="44"/>
                  <a:pt x="35" y="44"/>
                </a:cubicBezTo>
                <a:cubicBezTo>
                  <a:pt x="36" y="37"/>
                  <a:pt x="41" y="32"/>
                  <a:pt x="48" y="32"/>
                </a:cubicBezTo>
                <a:close/>
                <a:moveTo>
                  <a:pt x="35" y="52"/>
                </a:moveTo>
                <a:cubicBezTo>
                  <a:pt x="59" y="52"/>
                  <a:pt x="59" y="52"/>
                  <a:pt x="59" y="52"/>
                </a:cubicBezTo>
                <a:cubicBezTo>
                  <a:pt x="59" y="164"/>
                  <a:pt x="59" y="164"/>
                  <a:pt x="59" y="164"/>
                </a:cubicBezTo>
                <a:cubicBezTo>
                  <a:pt x="59" y="166"/>
                  <a:pt x="61" y="168"/>
                  <a:pt x="63" y="168"/>
                </a:cubicBezTo>
                <a:cubicBezTo>
                  <a:pt x="144" y="168"/>
                  <a:pt x="144" y="168"/>
                  <a:pt x="144" y="168"/>
                </a:cubicBezTo>
                <a:cubicBezTo>
                  <a:pt x="148" y="168"/>
                  <a:pt x="151" y="171"/>
                  <a:pt x="151" y="175"/>
                </a:cubicBezTo>
                <a:cubicBezTo>
                  <a:pt x="151" y="178"/>
                  <a:pt x="153" y="179"/>
                  <a:pt x="155" y="179"/>
                </a:cubicBezTo>
                <a:cubicBezTo>
                  <a:pt x="157" y="179"/>
                  <a:pt x="159" y="178"/>
                  <a:pt x="159" y="175"/>
                </a:cubicBezTo>
                <a:cubicBezTo>
                  <a:pt x="159" y="171"/>
                  <a:pt x="162" y="168"/>
                  <a:pt x="166" y="168"/>
                </a:cubicBezTo>
                <a:cubicBezTo>
                  <a:pt x="247" y="168"/>
                  <a:pt x="247" y="168"/>
                  <a:pt x="247" y="168"/>
                </a:cubicBezTo>
                <a:cubicBezTo>
                  <a:pt x="249" y="168"/>
                  <a:pt x="251" y="166"/>
                  <a:pt x="251" y="164"/>
                </a:cubicBezTo>
                <a:cubicBezTo>
                  <a:pt x="251" y="52"/>
                  <a:pt x="251" y="52"/>
                  <a:pt x="251" y="52"/>
                </a:cubicBezTo>
                <a:cubicBezTo>
                  <a:pt x="275" y="52"/>
                  <a:pt x="275" y="52"/>
                  <a:pt x="275" y="52"/>
                </a:cubicBezTo>
                <a:cubicBezTo>
                  <a:pt x="275" y="196"/>
                  <a:pt x="275" y="196"/>
                  <a:pt x="275" y="196"/>
                </a:cubicBezTo>
                <a:cubicBezTo>
                  <a:pt x="35" y="196"/>
                  <a:pt x="35" y="196"/>
                  <a:pt x="35" y="196"/>
                </a:cubicBezTo>
                <a:lnTo>
                  <a:pt x="35" y="52"/>
                </a:lnTo>
                <a:close/>
                <a:moveTo>
                  <a:pt x="279" y="224"/>
                </a:moveTo>
                <a:cubicBezTo>
                  <a:pt x="31" y="224"/>
                  <a:pt x="31" y="224"/>
                  <a:pt x="31" y="224"/>
                </a:cubicBezTo>
                <a:cubicBezTo>
                  <a:pt x="20" y="224"/>
                  <a:pt x="10" y="215"/>
                  <a:pt x="8" y="204"/>
                </a:cubicBezTo>
                <a:cubicBezTo>
                  <a:pt x="302" y="204"/>
                  <a:pt x="302" y="204"/>
                  <a:pt x="302" y="204"/>
                </a:cubicBezTo>
                <a:cubicBezTo>
                  <a:pt x="300" y="215"/>
                  <a:pt x="290" y="224"/>
                  <a:pt x="279" y="224"/>
                </a:cubicBezTo>
                <a:close/>
                <a:moveTo>
                  <a:pt x="83" y="56"/>
                </a:moveTo>
                <a:cubicBezTo>
                  <a:pt x="139" y="56"/>
                  <a:pt x="139" y="56"/>
                  <a:pt x="139" y="56"/>
                </a:cubicBezTo>
                <a:cubicBezTo>
                  <a:pt x="139" y="48"/>
                  <a:pt x="139" y="48"/>
                  <a:pt x="139" y="48"/>
                </a:cubicBezTo>
                <a:cubicBezTo>
                  <a:pt x="83" y="48"/>
                  <a:pt x="83" y="48"/>
                  <a:pt x="83" y="48"/>
                </a:cubicBezTo>
                <a:lnTo>
                  <a:pt x="83" y="56"/>
                </a:lnTo>
                <a:close/>
                <a:moveTo>
                  <a:pt x="83" y="80"/>
                </a:moveTo>
                <a:cubicBezTo>
                  <a:pt x="139" y="80"/>
                  <a:pt x="139" y="80"/>
                  <a:pt x="139" y="80"/>
                </a:cubicBezTo>
                <a:cubicBezTo>
                  <a:pt x="139" y="72"/>
                  <a:pt x="139" y="72"/>
                  <a:pt x="139" y="72"/>
                </a:cubicBezTo>
                <a:cubicBezTo>
                  <a:pt x="83" y="72"/>
                  <a:pt x="83" y="72"/>
                  <a:pt x="83" y="72"/>
                </a:cubicBezTo>
                <a:lnTo>
                  <a:pt x="83" y="80"/>
                </a:lnTo>
                <a:close/>
                <a:moveTo>
                  <a:pt x="83" y="104"/>
                </a:moveTo>
                <a:cubicBezTo>
                  <a:pt x="139" y="104"/>
                  <a:pt x="139" y="104"/>
                  <a:pt x="139" y="104"/>
                </a:cubicBezTo>
                <a:cubicBezTo>
                  <a:pt x="139" y="96"/>
                  <a:pt x="139" y="96"/>
                  <a:pt x="139" y="96"/>
                </a:cubicBezTo>
                <a:cubicBezTo>
                  <a:pt x="83" y="96"/>
                  <a:pt x="83" y="96"/>
                  <a:pt x="83" y="96"/>
                </a:cubicBezTo>
                <a:lnTo>
                  <a:pt x="83" y="104"/>
                </a:lnTo>
                <a:close/>
                <a:moveTo>
                  <a:pt x="227" y="48"/>
                </a:moveTo>
                <a:cubicBezTo>
                  <a:pt x="171" y="48"/>
                  <a:pt x="171" y="48"/>
                  <a:pt x="171" y="48"/>
                </a:cubicBezTo>
                <a:cubicBezTo>
                  <a:pt x="171" y="56"/>
                  <a:pt x="171" y="56"/>
                  <a:pt x="171" y="56"/>
                </a:cubicBezTo>
                <a:cubicBezTo>
                  <a:pt x="227" y="56"/>
                  <a:pt x="227" y="56"/>
                  <a:pt x="227" y="56"/>
                </a:cubicBezTo>
                <a:lnTo>
                  <a:pt x="227" y="48"/>
                </a:lnTo>
                <a:close/>
                <a:moveTo>
                  <a:pt x="227" y="72"/>
                </a:moveTo>
                <a:cubicBezTo>
                  <a:pt x="171" y="72"/>
                  <a:pt x="171" y="72"/>
                  <a:pt x="171" y="72"/>
                </a:cubicBezTo>
                <a:cubicBezTo>
                  <a:pt x="171" y="80"/>
                  <a:pt x="171" y="80"/>
                  <a:pt x="171" y="80"/>
                </a:cubicBezTo>
                <a:cubicBezTo>
                  <a:pt x="227" y="80"/>
                  <a:pt x="227" y="80"/>
                  <a:pt x="227" y="80"/>
                </a:cubicBezTo>
                <a:lnTo>
                  <a:pt x="227" y="72"/>
                </a:lnTo>
                <a:close/>
                <a:moveTo>
                  <a:pt x="227" y="120"/>
                </a:moveTo>
                <a:cubicBezTo>
                  <a:pt x="171" y="120"/>
                  <a:pt x="171" y="120"/>
                  <a:pt x="171" y="120"/>
                </a:cubicBezTo>
                <a:cubicBezTo>
                  <a:pt x="171" y="128"/>
                  <a:pt x="171" y="128"/>
                  <a:pt x="171" y="128"/>
                </a:cubicBezTo>
                <a:cubicBezTo>
                  <a:pt x="227" y="128"/>
                  <a:pt x="227" y="128"/>
                  <a:pt x="227" y="128"/>
                </a:cubicBezTo>
                <a:lnTo>
                  <a:pt x="227" y="120"/>
                </a:lnTo>
                <a:close/>
                <a:moveTo>
                  <a:pt x="227" y="24"/>
                </a:moveTo>
                <a:cubicBezTo>
                  <a:pt x="171" y="24"/>
                  <a:pt x="171" y="24"/>
                  <a:pt x="171" y="24"/>
                </a:cubicBezTo>
                <a:cubicBezTo>
                  <a:pt x="171" y="32"/>
                  <a:pt x="171" y="32"/>
                  <a:pt x="171" y="32"/>
                </a:cubicBezTo>
                <a:cubicBezTo>
                  <a:pt x="227" y="32"/>
                  <a:pt x="227" y="32"/>
                  <a:pt x="227" y="32"/>
                </a:cubicBezTo>
                <a:lnTo>
                  <a:pt x="227" y="24"/>
                </a:lnTo>
                <a:close/>
                <a:moveTo>
                  <a:pt x="227" y="96"/>
                </a:moveTo>
                <a:cubicBezTo>
                  <a:pt x="171" y="96"/>
                  <a:pt x="171" y="96"/>
                  <a:pt x="171" y="96"/>
                </a:cubicBezTo>
                <a:cubicBezTo>
                  <a:pt x="171" y="104"/>
                  <a:pt x="171" y="104"/>
                  <a:pt x="171" y="104"/>
                </a:cubicBezTo>
                <a:cubicBezTo>
                  <a:pt x="227" y="104"/>
                  <a:pt x="227" y="104"/>
                  <a:pt x="227" y="104"/>
                </a:cubicBezTo>
                <a:lnTo>
                  <a:pt x="227" y="96"/>
                </a:lnTo>
                <a:close/>
                <a:moveTo>
                  <a:pt x="83" y="128"/>
                </a:moveTo>
                <a:cubicBezTo>
                  <a:pt x="139" y="128"/>
                  <a:pt x="139" y="128"/>
                  <a:pt x="139" y="128"/>
                </a:cubicBezTo>
                <a:cubicBezTo>
                  <a:pt x="139" y="120"/>
                  <a:pt x="139" y="120"/>
                  <a:pt x="139" y="120"/>
                </a:cubicBezTo>
                <a:cubicBezTo>
                  <a:pt x="83" y="120"/>
                  <a:pt x="83" y="120"/>
                  <a:pt x="83" y="120"/>
                </a:cubicBezTo>
                <a:lnTo>
                  <a:pt x="83" y="128"/>
                </a:lnTo>
                <a:close/>
                <a:moveTo>
                  <a:pt x="91" y="32"/>
                </a:moveTo>
                <a:cubicBezTo>
                  <a:pt x="139" y="32"/>
                  <a:pt x="139" y="32"/>
                  <a:pt x="139" y="32"/>
                </a:cubicBezTo>
                <a:cubicBezTo>
                  <a:pt x="139" y="24"/>
                  <a:pt x="139" y="24"/>
                  <a:pt x="139" y="24"/>
                </a:cubicBezTo>
                <a:cubicBezTo>
                  <a:pt x="91" y="24"/>
                  <a:pt x="91" y="24"/>
                  <a:pt x="91" y="24"/>
                </a:cubicBezTo>
                <a:lnTo>
                  <a:pt x="91" y="32"/>
                </a:lnTo>
                <a:close/>
              </a:path>
            </a:pathLst>
          </a:custGeom>
          <a:solidFill>
            <a:srgbClr val="00506A"/>
          </a:solidFill>
          <a:ln w="3175">
            <a:solidFill>
              <a:srgbClr val="00506A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AA6E72E2-1DCA-F443-83F4-FF8BD36C72D7}"/>
              </a:ext>
            </a:extLst>
          </p:cNvPr>
          <p:cNvSpPr txBox="1"/>
          <p:nvPr/>
        </p:nvSpPr>
        <p:spPr>
          <a:xfrm>
            <a:off x="2073386" y="5594923"/>
            <a:ext cx="30748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b="1" dirty="0">
                <a:solidFill>
                  <a:srgbClr val="00506A"/>
                </a:solidFill>
                <a:latin typeface="Montserrat" pitchFamily="2" charset="77"/>
              </a:rPr>
              <a:t>RESULTADOS DE BOOTCAMPS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517C1EA-15EF-A246-845B-A888DF70D95E}"/>
              </a:ext>
            </a:extLst>
          </p:cNvPr>
          <p:cNvSpPr txBox="1"/>
          <p:nvPr/>
        </p:nvSpPr>
        <p:spPr>
          <a:xfrm>
            <a:off x="1241025" y="6079806"/>
            <a:ext cx="113585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100" b="1" dirty="0">
                <a:solidFill>
                  <a:srgbClr val="00506A"/>
                </a:solidFill>
                <a:latin typeface="Montserrat Medium" pitchFamily="2" charset="77"/>
              </a:rPr>
              <a:t>+500 horas </a:t>
            </a:r>
            <a:r>
              <a:rPr lang="es-ES_tradnl" sz="1100" dirty="0">
                <a:solidFill>
                  <a:srgbClr val="00506A"/>
                </a:solidFill>
                <a:latin typeface="Montserrat" pitchFamily="2" charset="77"/>
              </a:rPr>
              <a:t>de coaching</a:t>
            </a:r>
          </a:p>
        </p:txBody>
      </p:sp>
      <p:sp>
        <p:nvSpPr>
          <p:cNvPr id="79" name="Stopwatch">
            <a:extLst>
              <a:ext uri="{FF2B5EF4-FFF2-40B4-BE49-F238E27FC236}">
                <a16:creationId xmlns:a16="http://schemas.microsoft.com/office/drawing/2014/main" id="{821FF773-C00B-C14D-ACB5-CB8025239ED3}"/>
              </a:ext>
            </a:extLst>
          </p:cNvPr>
          <p:cNvSpPr>
            <a:spLocks noEditPoints="1"/>
          </p:cNvSpPr>
          <p:nvPr/>
        </p:nvSpPr>
        <p:spPr bwMode="auto">
          <a:xfrm>
            <a:off x="2309664" y="6019358"/>
            <a:ext cx="389312" cy="517212"/>
          </a:xfrm>
          <a:custGeom>
            <a:avLst/>
            <a:gdLst>
              <a:gd name="T0" fmla="*/ 100 w 192"/>
              <a:gd name="T1" fmla="*/ 154 h 256"/>
              <a:gd name="T2" fmla="*/ 100 w 192"/>
              <a:gd name="T3" fmla="*/ 88 h 256"/>
              <a:gd name="T4" fmla="*/ 92 w 192"/>
              <a:gd name="T5" fmla="*/ 88 h 256"/>
              <a:gd name="T6" fmla="*/ 92 w 192"/>
              <a:gd name="T7" fmla="*/ 160 h 256"/>
              <a:gd name="T8" fmla="*/ 94 w 192"/>
              <a:gd name="T9" fmla="*/ 163 h 256"/>
              <a:gd name="T10" fmla="*/ 96 w 192"/>
              <a:gd name="T11" fmla="*/ 164 h 256"/>
              <a:gd name="T12" fmla="*/ 98 w 192"/>
              <a:gd name="T13" fmla="*/ 164 h 256"/>
              <a:gd name="T14" fmla="*/ 142 w 192"/>
              <a:gd name="T15" fmla="*/ 144 h 256"/>
              <a:gd name="T16" fmla="*/ 138 w 192"/>
              <a:gd name="T17" fmla="*/ 136 h 256"/>
              <a:gd name="T18" fmla="*/ 100 w 192"/>
              <a:gd name="T19" fmla="*/ 154 h 256"/>
              <a:gd name="T20" fmla="*/ 167 w 192"/>
              <a:gd name="T21" fmla="*/ 95 h 256"/>
              <a:gd name="T22" fmla="*/ 179 w 192"/>
              <a:gd name="T23" fmla="*/ 83 h 256"/>
              <a:gd name="T24" fmla="*/ 173 w 192"/>
              <a:gd name="T25" fmla="*/ 77 h 256"/>
              <a:gd name="T26" fmla="*/ 161 w 192"/>
              <a:gd name="T27" fmla="*/ 89 h 256"/>
              <a:gd name="T28" fmla="*/ 100 w 192"/>
              <a:gd name="T29" fmla="*/ 64 h 256"/>
              <a:gd name="T30" fmla="*/ 100 w 192"/>
              <a:gd name="T31" fmla="*/ 48 h 256"/>
              <a:gd name="T32" fmla="*/ 116 w 192"/>
              <a:gd name="T33" fmla="*/ 48 h 256"/>
              <a:gd name="T34" fmla="*/ 116 w 192"/>
              <a:gd name="T35" fmla="*/ 37 h 256"/>
              <a:gd name="T36" fmla="*/ 140 w 192"/>
              <a:gd name="T37" fmla="*/ 0 h 256"/>
              <a:gd name="T38" fmla="*/ 132 w 192"/>
              <a:gd name="T39" fmla="*/ 0 h 256"/>
              <a:gd name="T40" fmla="*/ 116 w 192"/>
              <a:gd name="T41" fmla="*/ 28 h 256"/>
              <a:gd name="T42" fmla="*/ 116 w 192"/>
              <a:gd name="T43" fmla="*/ 12 h 256"/>
              <a:gd name="T44" fmla="*/ 76 w 192"/>
              <a:gd name="T45" fmla="*/ 12 h 256"/>
              <a:gd name="T46" fmla="*/ 76 w 192"/>
              <a:gd name="T47" fmla="*/ 28 h 256"/>
              <a:gd name="T48" fmla="*/ 60 w 192"/>
              <a:gd name="T49" fmla="*/ 0 h 256"/>
              <a:gd name="T50" fmla="*/ 52 w 192"/>
              <a:gd name="T51" fmla="*/ 0 h 256"/>
              <a:gd name="T52" fmla="*/ 76 w 192"/>
              <a:gd name="T53" fmla="*/ 37 h 256"/>
              <a:gd name="T54" fmla="*/ 76 w 192"/>
              <a:gd name="T55" fmla="*/ 48 h 256"/>
              <a:gd name="T56" fmla="*/ 92 w 192"/>
              <a:gd name="T57" fmla="*/ 48 h 256"/>
              <a:gd name="T58" fmla="*/ 92 w 192"/>
              <a:gd name="T59" fmla="*/ 64 h 256"/>
              <a:gd name="T60" fmla="*/ 31 w 192"/>
              <a:gd name="T61" fmla="*/ 89 h 256"/>
              <a:gd name="T62" fmla="*/ 19 w 192"/>
              <a:gd name="T63" fmla="*/ 77 h 256"/>
              <a:gd name="T64" fmla="*/ 13 w 192"/>
              <a:gd name="T65" fmla="*/ 83 h 256"/>
              <a:gd name="T66" fmla="*/ 25 w 192"/>
              <a:gd name="T67" fmla="*/ 95 h 256"/>
              <a:gd name="T68" fmla="*/ 0 w 192"/>
              <a:gd name="T69" fmla="*/ 160 h 256"/>
              <a:gd name="T70" fmla="*/ 96 w 192"/>
              <a:gd name="T71" fmla="*/ 256 h 256"/>
              <a:gd name="T72" fmla="*/ 192 w 192"/>
              <a:gd name="T73" fmla="*/ 160 h 256"/>
              <a:gd name="T74" fmla="*/ 167 w 192"/>
              <a:gd name="T75" fmla="*/ 95 h 256"/>
              <a:gd name="T76" fmla="*/ 84 w 192"/>
              <a:gd name="T77" fmla="*/ 40 h 256"/>
              <a:gd name="T78" fmla="*/ 84 w 192"/>
              <a:gd name="T79" fmla="*/ 20 h 256"/>
              <a:gd name="T80" fmla="*/ 108 w 192"/>
              <a:gd name="T81" fmla="*/ 20 h 256"/>
              <a:gd name="T82" fmla="*/ 108 w 192"/>
              <a:gd name="T83" fmla="*/ 40 h 256"/>
              <a:gd name="T84" fmla="*/ 84 w 192"/>
              <a:gd name="T85" fmla="*/ 40 h 256"/>
              <a:gd name="T86" fmla="*/ 96 w 192"/>
              <a:gd name="T87" fmla="*/ 248 h 256"/>
              <a:gd name="T88" fmla="*/ 8 w 192"/>
              <a:gd name="T89" fmla="*/ 160 h 256"/>
              <a:gd name="T90" fmla="*/ 96 w 192"/>
              <a:gd name="T91" fmla="*/ 72 h 256"/>
              <a:gd name="T92" fmla="*/ 184 w 192"/>
              <a:gd name="T93" fmla="*/ 160 h 256"/>
              <a:gd name="T94" fmla="*/ 96 w 192"/>
              <a:gd name="T95" fmla="*/ 248 h 2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192" h="256">
                <a:moveTo>
                  <a:pt x="100" y="154"/>
                </a:moveTo>
                <a:cubicBezTo>
                  <a:pt x="100" y="88"/>
                  <a:pt x="100" y="88"/>
                  <a:pt x="100" y="88"/>
                </a:cubicBezTo>
                <a:cubicBezTo>
                  <a:pt x="92" y="88"/>
                  <a:pt x="92" y="88"/>
                  <a:pt x="92" y="88"/>
                </a:cubicBezTo>
                <a:cubicBezTo>
                  <a:pt x="92" y="160"/>
                  <a:pt x="92" y="160"/>
                  <a:pt x="92" y="160"/>
                </a:cubicBezTo>
                <a:cubicBezTo>
                  <a:pt x="92" y="161"/>
                  <a:pt x="93" y="162"/>
                  <a:pt x="94" y="163"/>
                </a:cubicBezTo>
                <a:cubicBezTo>
                  <a:pt x="94" y="164"/>
                  <a:pt x="95" y="164"/>
                  <a:pt x="96" y="164"/>
                </a:cubicBezTo>
                <a:cubicBezTo>
                  <a:pt x="97" y="164"/>
                  <a:pt x="97" y="164"/>
                  <a:pt x="98" y="164"/>
                </a:cubicBezTo>
                <a:cubicBezTo>
                  <a:pt x="142" y="144"/>
                  <a:pt x="142" y="144"/>
                  <a:pt x="142" y="144"/>
                </a:cubicBezTo>
                <a:cubicBezTo>
                  <a:pt x="138" y="136"/>
                  <a:pt x="138" y="136"/>
                  <a:pt x="138" y="136"/>
                </a:cubicBezTo>
                <a:lnTo>
                  <a:pt x="100" y="154"/>
                </a:lnTo>
                <a:close/>
                <a:moveTo>
                  <a:pt x="167" y="95"/>
                </a:moveTo>
                <a:cubicBezTo>
                  <a:pt x="179" y="83"/>
                  <a:pt x="179" y="83"/>
                  <a:pt x="179" y="83"/>
                </a:cubicBezTo>
                <a:cubicBezTo>
                  <a:pt x="173" y="77"/>
                  <a:pt x="173" y="77"/>
                  <a:pt x="173" y="77"/>
                </a:cubicBezTo>
                <a:cubicBezTo>
                  <a:pt x="161" y="89"/>
                  <a:pt x="161" y="89"/>
                  <a:pt x="161" y="89"/>
                </a:cubicBezTo>
                <a:cubicBezTo>
                  <a:pt x="145" y="74"/>
                  <a:pt x="123" y="65"/>
                  <a:pt x="100" y="64"/>
                </a:cubicBezTo>
                <a:cubicBezTo>
                  <a:pt x="100" y="48"/>
                  <a:pt x="100" y="48"/>
                  <a:pt x="100" y="48"/>
                </a:cubicBezTo>
                <a:cubicBezTo>
                  <a:pt x="116" y="48"/>
                  <a:pt x="116" y="48"/>
                  <a:pt x="116" y="48"/>
                </a:cubicBezTo>
                <a:cubicBezTo>
                  <a:pt x="116" y="37"/>
                  <a:pt x="116" y="37"/>
                  <a:pt x="116" y="37"/>
                </a:cubicBezTo>
                <a:cubicBezTo>
                  <a:pt x="131" y="30"/>
                  <a:pt x="140" y="16"/>
                  <a:pt x="140" y="0"/>
                </a:cubicBezTo>
                <a:cubicBezTo>
                  <a:pt x="132" y="0"/>
                  <a:pt x="132" y="0"/>
                  <a:pt x="132" y="0"/>
                </a:cubicBezTo>
                <a:cubicBezTo>
                  <a:pt x="132" y="12"/>
                  <a:pt x="126" y="22"/>
                  <a:pt x="116" y="28"/>
                </a:cubicBezTo>
                <a:cubicBezTo>
                  <a:pt x="116" y="12"/>
                  <a:pt x="116" y="12"/>
                  <a:pt x="116" y="12"/>
                </a:cubicBezTo>
                <a:cubicBezTo>
                  <a:pt x="76" y="12"/>
                  <a:pt x="76" y="12"/>
                  <a:pt x="76" y="12"/>
                </a:cubicBezTo>
                <a:cubicBezTo>
                  <a:pt x="76" y="28"/>
                  <a:pt x="76" y="28"/>
                  <a:pt x="76" y="28"/>
                </a:cubicBezTo>
                <a:cubicBezTo>
                  <a:pt x="66" y="22"/>
                  <a:pt x="60" y="12"/>
                  <a:pt x="60" y="0"/>
                </a:cubicBezTo>
                <a:cubicBezTo>
                  <a:pt x="52" y="0"/>
                  <a:pt x="52" y="0"/>
                  <a:pt x="52" y="0"/>
                </a:cubicBezTo>
                <a:cubicBezTo>
                  <a:pt x="52" y="16"/>
                  <a:pt x="61" y="30"/>
                  <a:pt x="76" y="37"/>
                </a:cubicBezTo>
                <a:cubicBezTo>
                  <a:pt x="76" y="48"/>
                  <a:pt x="76" y="48"/>
                  <a:pt x="76" y="48"/>
                </a:cubicBezTo>
                <a:cubicBezTo>
                  <a:pt x="92" y="48"/>
                  <a:pt x="92" y="48"/>
                  <a:pt x="92" y="48"/>
                </a:cubicBezTo>
                <a:cubicBezTo>
                  <a:pt x="92" y="64"/>
                  <a:pt x="92" y="64"/>
                  <a:pt x="92" y="64"/>
                </a:cubicBezTo>
                <a:cubicBezTo>
                  <a:pt x="69" y="65"/>
                  <a:pt x="47" y="74"/>
                  <a:pt x="31" y="89"/>
                </a:cubicBezTo>
                <a:cubicBezTo>
                  <a:pt x="19" y="77"/>
                  <a:pt x="19" y="77"/>
                  <a:pt x="19" y="77"/>
                </a:cubicBezTo>
                <a:cubicBezTo>
                  <a:pt x="13" y="83"/>
                  <a:pt x="13" y="83"/>
                  <a:pt x="13" y="83"/>
                </a:cubicBezTo>
                <a:cubicBezTo>
                  <a:pt x="25" y="95"/>
                  <a:pt x="25" y="95"/>
                  <a:pt x="25" y="95"/>
                </a:cubicBezTo>
                <a:cubicBezTo>
                  <a:pt x="10" y="112"/>
                  <a:pt x="0" y="135"/>
                  <a:pt x="0" y="160"/>
                </a:cubicBezTo>
                <a:cubicBezTo>
                  <a:pt x="0" y="213"/>
                  <a:pt x="43" y="256"/>
                  <a:pt x="96" y="256"/>
                </a:cubicBezTo>
                <a:cubicBezTo>
                  <a:pt x="149" y="256"/>
                  <a:pt x="192" y="213"/>
                  <a:pt x="192" y="160"/>
                </a:cubicBezTo>
                <a:cubicBezTo>
                  <a:pt x="192" y="135"/>
                  <a:pt x="182" y="112"/>
                  <a:pt x="167" y="95"/>
                </a:cubicBezTo>
                <a:close/>
                <a:moveTo>
                  <a:pt x="84" y="40"/>
                </a:moveTo>
                <a:cubicBezTo>
                  <a:pt x="84" y="20"/>
                  <a:pt x="84" y="20"/>
                  <a:pt x="84" y="20"/>
                </a:cubicBezTo>
                <a:cubicBezTo>
                  <a:pt x="108" y="20"/>
                  <a:pt x="108" y="20"/>
                  <a:pt x="108" y="20"/>
                </a:cubicBezTo>
                <a:cubicBezTo>
                  <a:pt x="108" y="40"/>
                  <a:pt x="108" y="40"/>
                  <a:pt x="108" y="40"/>
                </a:cubicBezTo>
                <a:lnTo>
                  <a:pt x="84" y="40"/>
                </a:lnTo>
                <a:close/>
                <a:moveTo>
                  <a:pt x="96" y="248"/>
                </a:moveTo>
                <a:cubicBezTo>
                  <a:pt x="47" y="248"/>
                  <a:pt x="8" y="209"/>
                  <a:pt x="8" y="160"/>
                </a:cubicBezTo>
                <a:cubicBezTo>
                  <a:pt x="8" y="111"/>
                  <a:pt x="47" y="72"/>
                  <a:pt x="96" y="72"/>
                </a:cubicBezTo>
                <a:cubicBezTo>
                  <a:pt x="145" y="72"/>
                  <a:pt x="184" y="111"/>
                  <a:pt x="184" y="160"/>
                </a:cubicBezTo>
                <a:cubicBezTo>
                  <a:pt x="184" y="209"/>
                  <a:pt x="145" y="248"/>
                  <a:pt x="96" y="248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1912EC1D-1515-8549-BC6E-0AA0C0F70BE6}"/>
              </a:ext>
            </a:extLst>
          </p:cNvPr>
          <p:cNvSpPr txBox="1"/>
          <p:nvPr/>
        </p:nvSpPr>
        <p:spPr>
          <a:xfrm>
            <a:off x="2823987" y="6079806"/>
            <a:ext cx="13269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100" b="1" dirty="0">
                <a:solidFill>
                  <a:srgbClr val="00506A"/>
                </a:solidFill>
                <a:latin typeface="Montserrat Medium" pitchFamily="2" charset="77"/>
              </a:rPr>
              <a:t>1,500 reuniones </a:t>
            </a:r>
            <a:r>
              <a:rPr lang="es-ES_tradnl" sz="1100" dirty="0">
                <a:solidFill>
                  <a:srgbClr val="00506A"/>
                </a:solidFill>
                <a:latin typeface="Montserrat" pitchFamily="2" charset="77"/>
              </a:rPr>
              <a:t>y </a:t>
            </a:r>
            <a:r>
              <a:rPr lang="es-ES_tradnl" sz="1100" dirty="0" err="1">
                <a:solidFill>
                  <a:srgbClr val="00506A"/>
                </a:solidFill>
                <a:latin typeface="Montserrat" pitchFamily="2" charset="77"/>
              </a:rPr>
              <a:t>mentorías</a:t>
            </a:r>
            <a:endParaRPr lang="es-ES_tradnl" sz="1100" dirty="0">
              <a:solidFill>
                <a:srgbClr val="00506A"/>
              </a:solidFill>
              <a:latin typeface="Montserrat" pitchFamily="2" charset="77"/>
            </a:endParaRPr>
          </a:p>
        </p:txBody>
      </p:sp>
      <p:sp>
        <p:nvSpPr>
          <p:cNvPr id="83" name="Teamwork">
            <a:extLst>
              <a:ext uri="{FF2B5EF4-FFF2-40B4-BE49-F238E27FC236}">
                <a16:creationId xmlns:a16="http://schemas.microsoft.com/office/drawing/2014/main" id="{79DEBA49-89E5-5B4D-8ED4-0A1C90D67FBF}"/>
              </a:ext>
            </a:extLst>
          </p:cNvPr>
          <p:cNvSpPr>
            <a:spLocks noEditPoints="1"/>
          </p:cNvSpPr>
          <p:nvPr/>
        </p:nvSpPr>
        <p:spPr bwMode="auto">
          <a:xfrm>
            <a:off x="4094765" y="5973984"/>
            <a:ext cx="583018" cy="581757"/>
          </a:xfrm>
          <a:custGeom>
            <a:avLst/>
            <a:gdLst>
              <a:gd name="T0" fmla="*/ 215 w 256"/>
              <a:gd name="T1" fmla="*/ 180 h 256"/>
              <a:gd name="T2" fmla="*/ 180 w 256"/>
              <a:gd name="T3" fmla="*/ 224 h 256"/>
              <a:gd name="T4" fmla="*/ 156 w 256"/>
              <a:gd name="T5" fmla="*/ 184 h 256"/>
              <a:gd name="T6" fmla="*/ 108 w 256"/>
              <a:gd name="T7" fmla="*/ 204 h 256"/>
              <a:gd name="T8" fmla="*/ 58 w 256"/>
              <a:gd name="T9" fmla="*/ 216 h 256"/>
              <a:gd name="T10" fmla="*/ 19 w 256"/>
              <a:gd name="T11" fmla="*/ 202 h 256"/>
              <a:gd name="T12" fmla="*/ 0 w 256"/>
              <a:gd name="T13" fmla="*/ 256 h 256"/>
              <a:gd name="T14" fmla="*/ 25 w 256"/>
              <a:gd name="T15" fmla="*/ 224 h 256"/>
              <a:gd name="T16" fmla="*/ 74 w 256"/>
              <a:gd name="T17" fmla="*/ 256 h 256"/>
              <a:gd name="T18" fmla="*/ 106 w 256"/>
              <a:gd name="T19" fmla="*/ 212 h 256"/>
              <a:gd name="T20" fmla="*/ 174 w 256"/>
              <a:gd name="T21" fmla="*/ 256 h 256"/>
              <a:gd name="T22" fmla="*/ 199 w 256"/>
              <a:gd name="T23" fmla="*/ 224 h 256"/>
              <a:gd name="T24" fmla="*/ 248 w 256"/>
              <a:gd name="T25" fmla="*/ 256 h 256"/>
              <a:gd name="T26" fmla="*/ 232 w 256"/>
              <a:gd name="T27" fmla="*/ 216 h 256"/>
              <a:gd name="T28" fmla="*/ 41 w 256"/>
              <a:gd name="T29" fmla="*/ 188 h 256"/>
              <a:gd name="T30" fmla="*/ 128 w 256"/>
              <a:gd name="T31" fmla="*/ 204 h 256"/>
              <a:gd name="T32" fmla="*/ 148 w 256"/>
              <a:gd name="T33" fmla="*/ 184 h 256"/>
              <a:gd name="T34" fmla="*/ 201 w 256"/>
              <a:gd name="T35" fmla="*/ 202 h 256"/>
              <a:gd name="T36" fmla="*/ 215 w 256"/>
              <a:gd name="T37" fmla="*/ 216 h 256"/>
              <a:gd name="T38" fmla="*/ 152 w 256"/>
              <a:gd name="T39" fmla="*/ 240 h 256"/>
              <a:gd name="T40" fmla="*/ 160 w 256"/>
              <a:gd name="T41" fmla="*/ 256 h 256"/>
              <a:gd name="T42" fmla="*/ 160 w 256"/>
              <a:gd name="T43" fmla="*/ 240 h 256"/>
              <a:gd name="T44" fmla="*/ 96 w 256"/>
              <a:gd name="T45" fmla="*/ 240 h 256"/>
              <a:gd name="T46" fmla="*/ 96 w 256"/>
              <a:gd name="T47" fmla="*/ 256 h 256"/>
              <a:gd name="T48" fmla="*/ 104 w 256"/>
              <a:gd name="T49" fmla="*/ 240 h 256"/>
              <a:gd name="T50" fmla="*/ 240 w 256"/>
              <a:gd name="T51" fmla="*/ 0 h 256"/>
              <a:gd name="T52" fmla="*/ 0 w 256"/>
              <a:gd name="T53" fmla="*/ 108 h 256"/>
              <a:gd name="T54" fmla="*/ 50 w 256"/>
              <a:gd name="T55" fmla="*/ 146 h 256"/>
              <a:gd name="T56" fmla="*/ 128 w 256"/>
              <a:gd name="T57" fmla="*/ 146 h 256"/>
              <a:gd name="T58" fmla="*/ 206 w 256"/>
              <a:gd name="T59" fmla="*/ 146 h 256"/>
              <a:gd name="T60" fmla="*/ 256 w 256"/>
              <a:gd name="T61" fmla="*/ 108 h 256"/>
              <a:gd name="T62" fmla="*/ 248 w 256"/>
              <a:gd name="T63" fmla="*/ 108 h 256"/>
              <a:gd name="T64" fmla="*/ 206 w 256"/>
              <a:gd name="T65" fmla="*/ 134 h 256"/>
              <a:gd name="T66" fmla="*/ 128 w 256"/>
              <a:gd name="T67" fmla="*/ 134 h 256"/>
              <a:gd name="T68" fmla="*/ 50 w 256"/>
              <a:gd name="T69" fmla="*/ 134 h 256"/>
              <a:gd name="T70" fmla="*/ 8 w 256"/>
              <a:gd name="T71" fmla="*/ 108 h 256"/>
              <a:gd name="T72" fmla="*/ 240 w 256"/>
              <a:gd name="T73" fmla="*/ 8 h 256"/>
              <a:gd name="T74" fmla="*/ 128 w 256"/>
              <a:gd name="T75" fmla="*/ 88 h 256"/>
              <a:gd name="T76" fmla="*/ 132 w 256"/>
              <a:gd name="T77" fmla="*/ 92 h 256"/>
              <a:gd name="T78" fmla="*/ 164 w 256"/>
              <a:gd name="T79" fmla="*/ 92 h 256"/>
              <a:gd name="T80" fmla="*/ 168 w 256"/>
              <a:gd name="T81" fmla="*/ 88 h 256"/>
              <a:gd name="T82" fmla="*/ 88 w 256"/>
              <a:gd name="T83" fmla="*/ 96 h 2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256" h="256">
                <a:moveTo>
                  <a:pt x="232" y="216"/>
                </a:moveTo>
                <a:cubicBezTo>
                  <a:pt x="235" y="212"/>
                  <a:pt x="237" y="207"/>
                  <a:pt x="237" y="202"/>
                </a:cubicBezTo>
                <a:cubicBezTo>
                  <a:pt x="237" y="190"/>
                  <a:pt x="227" y="180"/>
                  <a:pt x="215" y="180"/>
                </a:cubicBezTo>
                <a:cubicBezTo>
                  <a:pt x="203" y="180"/>
                  <a:pt x="193" y="190"/>
                  <a:pt x="193" y="202"/>
                </a:cubicBezTo>
                <a:cubicBezTo>
                  <a:pt x="193" y="207"/>
                  <a:pt x="195" y="212"/>
                  <a:pt x="198" y="216"/>
                </a:cubicBezTo>
                <a:cubicBezTo>
                  <a:pt x="190" y="216"/>
                  <a:pt x="184" y="219"/>
                  <a:pt x="180" y="224"/>
                </a:cubicBezTo>
                <a:cubicBezTo>
                  <a:pt x="176" y="211"/>
                  <a:pt x="165" y="204"/>
                  <a:pt x="150" y="204"/>
                </a:cubicBezTo>
                <a:cubicBezTo>
                  <a:pt x="148" y="204"/>
                  <a:pt x="148" y="204"/>
                  <a:pt x="148" y="204"/>
                </a:cubicBezTo>
                <a:cubicBezTo>
                  <a:pt x="153" y="199"/>
                  <a:pt x="156" y="192"/>
                  <a:pt x="156" y="184"/>
                </a:cubicBezTo>
                <a:cubicBezTo>
                  <a:pt x="156" y="169"/>
                  <a:pt x="143" y="156"/>
                  <a:pt x="128" y="156"/>
                </a:cubicBezTo>
                <a:cubicBezTo>
                  <a:pt x="113" y="156"/>
                  <a:pt x="100" y="169"/>
                  <a:pt x="100" y="184"/>
                </a:cubicBezTo>
                <a:cubicBezTo>
                  <a:pt x="100" y="192"/>
                  <a:pt x="103" y="199"/>
                  <a:pt x="108" y="204"/>
                </a:cubicBezTo>
                <a:cubicBezTo>
                  <a:pt x="106" y="204"/>
                  <a:pt x="106" y="204"/>
                  <a:pt x="106" y="204"/>
                </a:cubicBezTo>
                <a:cubicBezTo>
                  <a:pt x="91" y="204"/>
                  <a:pt x="80" y="211"/>
                  <a:pt x="76" y="224"/>
                </a:cubicBezTo>
                <a:cubicBezTo>
                  <a:pt x="72" y="219"/>
                  <a:pt x="66" y="216"/>
                  <a:pt x="58" y="216"/>
                </a:cubicBezTo>
                <a:cubicBezTo>
                  <a:pt x="61" y="212"/>
                  <a:pt x="63" y="207"/>
                  <a:pt x="63" y="202"/>
                </a:cubicBezTo>
                <a:cubicBezTo>
                  <a:pt x="63" y="190"/>
                  <a:pt x="53" y="180"/>
                  <a:pt x="41" y="180"/>
                </a:cubicBezTo>
                <a:cubicBezTo>
                  <a:pt x="29" y="180"/>
                  <a:pt x="19" y="190"/>
                  <a:pt x="19" y="202"/>
                </a:cubicBezTo>
                <a:cubicBezTo>
                  <a:pt x="19" y="207"/>
                  <a:pt x="21" y="212"/>
                  <a:pt x="24" y="216"/>
                </a:cubicBezTo>
                <a:cubicBezTo>
                  <a:pt x="9" y="216"/>
                  <a:pt x="0" y="226"/>
                  <a:pt x="0" y="242"/>
                </a:cubicBezTo>
                <a:cubicBezTo>
                  <a:pt x="0" y="256"/>
                  <a:pt x="0" y="256"/>
                  <a:pt x="0" y="256"/>
                </a:cubicBezTo>
                <a:cubicBezTo>
                  <a:pt x="8" y="256"/>
                  <a:pt x="8" y="256"/>
                  <a:pt x="8" y="256"/>
                </a:cubicBezTo>
                <a:cubicBezTo>
                  <a:pt x="8" y="242"/>
                  <a:pt x="8" y="242"/>
                  <a:pt x="8" y="242"/>
                </a:cubicBezTo>
                <a:cubicBezTo>
                  <a:pt x="8" y="235"/>
                  <a:pt x="10" y="224"/>
                  <a:pt x="25" y="224"/>
                </a:cubicBezTo>
                <a:cubicBezTo>
                  <a:pt x="57" y="224"/>
                  <a:pt x="57" y="224"/>
                  <a:pt x="57" y="224"/>
                </a:cubicBezTo>
                <a:cubicBezTo>
                  <a:pt x="71" y="224"/>
                  <a:pt x="74" y="234"/>
                  <a:pt x="74" y="242"/>
                </a:cubicBezTo>
                <a:cubicBezTo>
                  <a:pt x="74" y="256"/>
                  <a:pt x="74" y="256"/>
                  <a:pt x="74" y="256"/>
                </a:cubicBezTo>
                <a:cubicBezTo>
                  <a:pt x="82" y="256"/>
                  <a:pt x="82" y="256"/>
                  <a:pt x="82" y="256"/>
                </a:cubicBezTo>
                <a:cubicBezTo>
                  <a:pt x="82" y="238"/>
                  <a:pt x="82" y="238"/>
                  <a:pt x="82" y="238"/>
                </a:cubicBezTo>
                <a:cubicBezTo>
                  <a:pt x="82" y="221"/>
                  <a:pt x="91" y="212"/>
                  <a:pt x="106" y="212"/>
                </a:cubicBezTo>
                <a:cubicBezTo>
                  <a:pt x="150" y="212"/>
                  <a:pt x="150" y="212"/>
                  <a:pt x="150" y="212"/>
                </a:cubicBezTo>
                <a:cubicBezTo>
                  <a:pt x="165" y="212"/>
                  <a:pt x="174" y="221"/>
                  <a:pt x="174" y="238"/>
                </a:cubicBezTo>
                <a:cubicBezTo>
                  <a:pt x="174" y="256"/>
                  <a:pt x="174" y="256"/>
                  <a:pt x="174" y="256"/>
                </a:cubicBezTo>
                <a:cubicBezTo>
                  <a:pt x="182" y="256"/>
                  <a:pt x="182" y="256"/>
                  <a:pt x="182" y="256"/>
                </a:cubicBezTo>
                <a:cubicBezTo>
                  <a:pt x="182" y="242"/>
                  <a:pt x="182" y="242"/>
                  <a:pt x="182" y="242"/>
                </a:cubicBezTo>
                <a:cubicBezTo>
                  <a:pt x="182" y="235"/>
                  <a:pt x="184" y="224"/>
                  <a:pt x="199" y="224"/>
                </a:cubicBezTo>
                <a:cubicBezTo>
                  <a:pt x="231" y="224"/>
                  <a:pt x="231" y="224"/>
                  <a:pt x="231" y="224"/>
                </a:cubicBezTo>
                <a:cubicBezTo>
                  <a:pt x="246" y="224"/>
                  <a:pt x="248" y="235"/>
                  <a:pt x="248" y="242"/>
                </a:cubicBezTo>
                <a:cubicBezTo>
                  <a:pt x="248" y="256"/>
                  <a:pt x="248" y="256"/>
                  <a:pt x="248" y="256"/>
                </a:cubicBezTo>
                <a:cubicBezTo>
                  <a:pt x="256" y="256"/>
                  <a:pt x="256" y="256"/>
                  <a:pt x="256" y="256"/>
                </a:cubicBezTo>
                <a:cubicBezTo>
                  <a:pt x="256" y="242"/>
                  <a:pt x="256" y="242"/>
                  <a:pt x="256" y="242"/>
                </a:cubicBezTo>
                <a:cubicBezTo>
                  <a:pt x="256" y="226"/>
                  <a:pt x="247" y="216"/>
                  <a:pt x="232" y="216"/>
                </a:cubicBezTo>
                <a:close/>
                <a:moveTo>
                  <a:pt x="41" y="216"/>
                </a:moveTo>
                <a:cubicBezTo>
                  <a:pt x="33" y="216"/>
                  <a:pt x="27" y="210"/>
                  <a:pt x="27" y="202"/>
                </a:cubicBezTo>
                <a:cubicBezTo>
                  <a:pt x="27" y="194"/>
                  <a:pt x="33" y="188"/>
                  <a:pt x="41" y="188"/>
                </a:cubicBezTo>
                <a:cubicBezTo>
                  <a:pt x="49" y="188"/>
                  <a:pt x="55" y="194"/>
                  <a:pt x="55" y="202"/>
                </a:cubicBezTo>
                <a:cubicBezTo>
                  <a:pt x="55" y="210"/>
                  <a:pt x="49" y="216"/>
                  <a:pt x="41" y="216"/>
                </a:cubicBezTo>
                <a:close/>
                <a:moveTo>
                  <a:pt x="128" y="204"/>
                </a:moveTo>
                <a:cubicBezTo>
                  <a:pt x="117" y="204"/>
                  <a:pt x="108" y="195"/>
                  <a:pt x="108" y="184"/>
                </a:cubicBezTo>
                <a:cubicBezTo>
                  <a:pt x="108" y="173"/>
                  <a:pt x="117" y="164"/>
                  <a:pt x="128" y="164"/>
                </a:cubicBezTo>
                <a:cubicBezTo>
                  <a:pt x="139" y="164"/>
                  <a:pt x="148" y="173"/>
                  <a:pt x="148" y="184"/>
                </a:cubicBezTo>
                <a:cubicBezTo>
                  <a:pt x="148" y="195"/>
                  <a:pt x="139" y="204"/>
                  <a:pt x="128" y="204"/>
                </a:cubicBezTo>
                <a:close/>
                <a:moveTo>
                  <a:pt x="215" y="216"/>
                </a:moveTo>
                <a:cubicBezTo>
                  <a:pt x="207" y="216"/>
                  <a:pt x="201" y="210"/>
                  <a:pt x="201" y="202"/>
                </a:cubicBezTo>
                <a:cubicBezTo>
                  <a:pt x="201" y="194"/>
                  <a:pt x="207" y="188"/>
                  <a:pt x="215" y="188"/>
                </a:cubicBezTo>
                <a:cubicBezTo>
                  <a:pt x="223" y="188"/>
                  <a:pt x="229" y="194"/>
                  <a:pt x="229" y="202"/>
                </a:cubicBezTo>
                <a:cubicBezTo>
                  <a:pt x="229" y="210"/>
                  <a:pt x="223" y="216"/>
                  <a:pt x="215" y="216"/>
                </a:cubicBezTo>
                <a:close/>
                <a:moveTo>
                  <a:pt x="156" y="236"/>
                </a:moveTo>
                <a:cubicBezTo>
                  <a:pt x="154" y="236"/>
                  <a:pt x="152" y="238"/>
                  <a:pt x="152" y="240"/>
                </a:cubicBezTo>
                <a:cubicBezTo>
                  <a:pt x="152" y="240"/>
                  <a:pt x="152" y="240"/>
                  <a:pt x="152" y="240"/>
                </a:cubicBezTo>
                <a:cubicBezTo>
                  <a:pt x="152" y="240"/>
                  <a:pt x="152" y="240"/>
                  <a:pt x="152" y="240"/>
                </a:cubicBezTo>
                <a:cubicBezTo>
                  <a:pt x="152" y="256"/>
                  <a:pt x="152" y="256"/>
                  <a:pt x="152" y="256"/>
                </a:cubicBezTo>
                <a:cubicBezTo>
                  <a:pt x="160" y="256"/>
                  <a:pt x="160" y="256"/>
                  <a:pt x="160" y="256"/>
                </a:cubicBezTo>
                <a:cubicBezTo>
                  <a:pt x="160" y="240"/>
                  <a:pt x="160" y="240"/>
                  <a:pt x="160" y="240"/>
                </a:cubicBezTo>
                <a:cubicBezTo>
                  <a:pt x="160" y="240"/>
                  <a:pt x="160" y="240"/>
                  <a:pt x="160" y="240"/>
                </a:cubicBezTo>
                <a:cubicBezTo>
                  <a:pt x="160" y="240"/>
                  <a:pt x="160" y="240"/>
                  <a:pt x="160" y="240"/>
                </a:cubicBezTo>
                <a:cubicBezTo>
                  <a:pt x="160" y="238"/>
                  <a:pt x="158" y="236"/>
                  <a:pt x="156" y="236"/>
                </a:cubicBezTo>
                <a:close/>
                <a:moveTo>
                  <a:pt x="100" y="236"/>
                </a:moveTo>
                <a:cubicBezTo>
                  <a:pt x="98" y="236"/>
                  <a:pt x="96" y="238"/>
                  <a:pt x="96" y="240"/>
                </a:cubicBezTo>
                <a:cubicBezTo>
                  <a:pt x="96" y="240"/>
                  <a:pt x="96" y="240"/>
                  <a:pt x="96" y="240"/>
                </a:cubicBezTo>
                <a:cubicBezTo>
                  <a:pt x="96" y="240"/>
                  <a:pt x="96" y="240"/>
                  <a:pt x="96" y="240"/>
                </a:cubicBezTo>
                <a:cubicBezTo>
                  <a:pt x="96" y="256"/>
                  <a:pt x="96" y="256"/>
                  <a:pt x="96" y="256"/>
                </a:cubicBezTo>
                <a:cubicBezTo>
                  <a:pt x="104" y="256"/>
                  <a:pt x="104" y="256"/>
                  <a:pt x="104" y="256"/>
                </a:cubicBezTo>
                <a:cubicBezTo>
                  <a:pt x="104" y="240"/>
                  <a:pt x="104" y="240"/>
                  <a:pt x="104" y="240"/>
                </a:cubicBezTo>
                <a:cubicBezTo>
                  <a:pt x="104" y="240"/>
                  <a:pt x="104" y="240"/>
                  <a:pt x="104" y="240"/>
                </a:cubicBezTo>
                <a:cubicBezTo>
                  <a:pt x="104" y="240"/>
                  <a:pt x="104" y="240"/>
                  <a:pt x="104" y="240"/>
                </a:cubicBezTo>
                <a:cubicBezTo>
                  <a:pt x="104" y="238"/>
                  <a:pt x="102" y="236"/>
                  <a:pt x="100" y="236"/>
                </a:cubicBezTo>
                <a:close/>
                <a:moveTo>
                  <a:pt x="240" y="0"/>
                </a:moveTo>
                <a:cubicBezTo>
                  <a:pt x="16" y="0"/>
                  <a:pt x="16" y="0"/>
                  <a:pt x="16" y="0"/>
                </a:cubicBezTo>
                <a:cubicBezTo>
                  <a:pt x="7" y="0"/>
                  <a:pt x="0" y="7"/>
                  <a:pt x="0" y="16"/>
                </a:cubicBezTo>
                <a:cubicBezTo>
                  <a:pt x="0" y="108"/>
                  <a:pt x="0" y="108"/>
                  <a:pt x="0" y="108"/>
                </a:cubicBezTo>
                <a:cubicBezTo>
                  <a:pt x="0" y="117"/>
                  <a:pt x="7" y="124"/>
                  <a:pt x="16" y="124"/>
                </a:cubicBezTo>
                <a:cubicBezTo>
                  <a:pt x="28" y="124"/>
                  <a:pt x="28" y="124"/>
                  <a:pt x="28" y="124"/>
                </a:cubicBezTo>
                <a:cubicBezTo>
                  <a:pt x="50" y="146"/>
                  <a:pt x="50" y="146"/>
                  <a:pt x="50" y="146"/>
                </a:cubicBezTo>
                <a:cubicBezTo>
                  <a:pt x="72" y="124"/>
                  <a:pt x="72" y="124"/>
                  <a:pt x="72" y="124"/>
                </a:cubicBezTo>
                <a:cubicBezTo>
                  <a:pt x="106" y="124"/>
                  <a:pt x="106" y="124"/>
                  <a:pt x="106" y="124"/>
                </a:cubicBezTo>
                <a:cubicBezTo>
                  <a:pt x="128" y="146"/>
                  <a:pt x="128" y="146"/>
                  <a:pt x="128" y="146"/>
                </a:cubicBezTo>
                <a:cubicBezTo>
                  <a:pt x="150" y="124"/>
                  <a:pt x="150" y="124"/>
                  <a:pt x="150" y="124"/>
                </a:cubicBezTo>
                <a:cubicBezTo>
                  <a:pt x="184" y="124"/>
                  <a:pt x="184" y="124"/>
                  <a:pt x="184" y="124"/>
                </a:cubicBezTo>
                <a:cubicBezTo>
                  <a:pt x="206" y="146"/>
                  <a:pt x="206" y="146"/>
                  <a:pt x="206" y="146"/>
                </a:cubicBezTo>
                <a:cubicBezTo>
                  <a:pt x="228" y="124"/>
                  <a:pt x="228" y="124"/>
                  <a:pt x="228" y="124"/>
                </a:cubicBezTo>
                <a:cubicBezTo>
                  <a:pt x="240" y="124"/>
                  <a:pt x="240" y="124"/>
                  <a:pt x="240" y="124"/>
                </a:cubicBezTo>
                <a:cubicBezTo>
                  <a:pt x="249" y="124"/>
                  <a:pt x="256" y="117"/>
                  <a:pt x="256" y="108"/>
                </a:cubicBezTo>
                <a:cubicBezTo>
                  <a:pt x="256" y="16"/>
                  <a:pt x="256" y="16"/>
                  <a:pt x="256" y="16"/>
                </a:cubicBezTo>
                <a:cubicBezTo>
                  <a:pt x="256" y="7"/>
                  <a:pt x="249" y="0"/>
                  <a:pt x="240" y="0"/>
                </a:cubicBezTo>
                <a:close/>
                <a:moveTo>
                  <a:pt x="248" y="108"/>
                </a:moveTo>
                <a:cubicBezTo>
                  <a:pt x="248" y="112"/>
                  <a:pt x="244" y="116"/>
                  <a:pt x="240" y="116"/>
                </a:cubicBezTo>
                <a:cubicBezTo>
                  <a:pt x="224" y="116"/>
                  <a:pt x="224" y="116"/>
                  <a:pt x="224" y="116"/>
                </a:cubicBezTo>
                <a:cubicBezTo>
                  <a:pt x="206" y="134"/>
                  <a:pt x="206" y="134"/>
                  <a:pt x="206" y="134"/>
                </a:cubicBezTo>
                <a:cubicBezTo>
                  <a:pt x="188" y="116"/>
                  <a:pt x="188" y="116"/>
                  <a:pt x="188" y="116"/>
                </a:cubicBezTo>
                <a:cubicBezTo>
                  <a:pt x="146" y="116"/>
                  <a:pt x="146" y="116"/>
                  <a:pt x="146" y="116"/>
                </a:cubicBezTo>
                <a:cubicBezTo>
                  <a:pt x="128" y="134"/>
                  <a:pt x="128" y="134"/>
                  <a:pt x="128" y="134"/>
                </a:cubicBezTo>
                <a:cubicBezTo>
                  <a:pt x="110" y="116"/>
                  <a:pt x="110" y="116"/>
                  <a:pt x="110" y="116"/>
                </a:cubicBezTo>
                <a:cubicBezTo>
                  <a:pt x="68" y="116"/>
                  <a:pt x="68" y="116"/>
                  <a:pt x="68" y="116"/>
                </a:cubicBezTo>
                <a:cubicBezTo>
                  <a:pt x="50" y="134"/>
                  <a:pt x="50" y="134"/>
                  <a:pt x="50" y="134"/>
                </a:cubicBezTo>
                <a:cubicBezTo>
                  <a:pt x="32" y="116"/>
                  <a:pt x="32" y="116"/>
                  <a:pt x="32" y="116"/>
                </a:cubicBezTo>
                <a:cubicBezTo>
                  <a:pt x="16" y="116"/>
                  <a:pt x="16" y="116"/>
                  <a:pt x="16" y="116"/>
                </a:cubicBezTo>
                <a:cubicBezTo>
                  <a:pt x="12" y="116"/>
                  <a:pt x="8" y="112"/>
                  <a:pt x="8" y="108"/>
                </a:cubicBezTo>
                <a:cubicBezTo>
                  <a:pt x="8" y="16"/>
                  <a:pt x="8" y="16"/>
                  <a:pt x="8" y="16"/>
                </a:cubicBezTo>
                <a:cubicBezTo>
                  <a:pt x="8" y="12"/>
                  <a:pt x="12" y="8"/>
                  <a:pt x="16" y="8"/>
                </a:cubicBezTo>
                <a:cubicBezTo>
                  <a:pt x="240" y="8"/>
                  <a:pt x="240" y="8"/>
                  <a:pt x="240" y="8"/>
                </a:cubicBezTo>
                <a:cubicBezTo>
                  <a:pt x="244" y="8"/>
                  <a:pt x="248" y="12"/>
                  <a:pt x="248" y="16"/>
                </a:cubicBezTo>
                <a:lnTo>
                  <a:pt x="248" y="108"/>
                </a:lnTo>
                <a:close/>
                <a:moveTo>
                  <a:pt x="128" y="88"/>
                </a:moveTo>
                <a:cubicBezTo>
                  <a:pt x="126" y="88"/>
                  <a:pt x="124" y="90"/>
                  <a:pt x="124" y="92"/>
                </a:cubicBezTo>
                <a:cubicBezTo>
                  <a:pt x="124" y="94"/>
                  <a:pt x="126" y="96"/>
                  <a:pt x="128" y="96"/>
                </a:cubicBezTo>
                <a:cubicBezTo>
                  <a:pt x="130" y="96"/>
                  <a:pt x="132" y="94"/>
                  <a:pt x="132" y="92"/>
                </a:cubicBezTo>
                <a:cubicBezTo>
                  <a:pt x="132" y="90"/>
                  <a:pt x="130" y="88"/>
                  <a:pt x="128" y="88"/>
                </a:cubicBezTo>
                <a:close/>
                <a:moveTo>
                  <a:pt x="168" y="88"/>
                </a:moveTo>
                <a:cubicBezTo>
                  <a:pt x="166" y="88"/>
                  <a:pt x="164" y="90"/>
                  <a:pt x="164" y="92"/>
                </a:cubicBezTo>
                <a:cubicBezTo>
                  <a:pt x="164" y="94"/>
                  <a:pt x="166" y="96"/>
                  <a:pt x="168" y="96"/>
                </a:cubicBezTo>
                <a:cubicBezTo>
                  <a:pt x="170" y="96"/>
                  <a:pt x="172" y="94"/>
                  <a:pt x="172" y="92"/>
                </a:cubicBezTo>
                <a:cubicBezTo>
                  <a:pt x="172" y="90"/>
                  <a:pt x="170" y="88"/>
                  <a:pt x="168" y="88"/>
                </a:cubicBezTo>
                <a:close/>
                <a:moveTo>
                  <a:pt x="88" y="88"/>
                </a:moveTo>
                <a:cubicBezTo>
                  <a:pt x="86" y="88"/>
                  <a:pt x="84" y="90"/>
                  <a:pt x="84" y="92"/>
                </a:cubicBezTo>
                <a:cubicBezTo>
                  <a:pt x="84" y="94"/>
                  <a:pt x="86" y="96"/>
                  <a:pt x="88" y="96"/>
                </a:cubicBezTo>
                <a:cubicBezTo>
                  <a:pt x="90" y="96"/>
                  <a:pt x="92" y="94"/>
                  <a:pt x="92" y="92"/>
                </a:cubicBezTo>
                <a:cubicBezTo>
                  <a:pt x="92" y="90"/>
                  <a:pt x="90" y="88"/>
                  <a:pt x="88" y="88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5" name="Rounded Rectangle 94">
            <a:extLst>
              <a:ext uri="{FF2B5EF4-FFF2-40B4-BE49-F238E27FC236}">
                <a16:creationId xmlns:a16="http://schemas.microsoft.com/office/drawing/2014/main" id="{C63BC336-D4B9-AD4C-BD18-36B36B5278F9}"/>
              </a:ext>
            </a:extLst>
          </p:cNvPr>
          <p:cNvSpPr/>
          <p:nvPr/>
        </p:nvSpPr>
        <p:spPr>
          <a:xfrm>
            <a:off x="4552511" y="6052023"/>
            <a:ext cx="1505729" cy="486452"/>
          </a:xfrm>
          <a:prstGeom prst="roundRect">
            <a:avLst>
              <a:gd name="adj" fmla="val 8718"/>
            </a:avLst>
          </a:prstGeom>
          <a:solidFill>
            <a:srgbClr val="5AC7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80BFFEDF-F689-4C42-A703-140BEB45373E}"/>
              </a:ext>
            </a:extLst>
          </p:cNvPr>
          <p:cNvSpPr txBox="1"/>
          <p:nvPr/>
        </p:nvSpPr>
        <p:spPr>
          <a:xfrm>
            <a:off x="4613562" y="6079806"/>
            <a:ext cx="11792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100" b="1" dirty="0">
                <a:solidFill>
                  <a:srgbClr val="00506A"/>
                </a:solidFill>
                <a:latin typeface="Montserrat Medium" pitchFamily="2" charset="77"/>
              </a:rPr>
              <a:t>1,800 eventos </a:t>
            </a:r>
            <a:r>
              <a:rPr lang="es-ES_tradnl" sz="1100" dirty="0">
                <a:solidFill>
                  <a:srgbClr val="00506A"/>
                </a:solidFill>
                <a:latin typeface="Montserrat" pitchFamily="2" charset="77"/>
              </a:rPr>
              <a:t>de </a:t>
            </a:r>
            <a:r>
              <a:rPr lang="es-ES_tradnl" sz="1100" dirty="0" err="1">
                <a:solidFill>
                  <a:srgbClr val="00506A"/>
                </a:solidFill>
                <a:latin typeface="Montserrat" pitchFamily="2" charset="77"/>
              </a:rPr>
              <a:t>pitching</a:t>
            </a:r>
            <a:endParaRPr lang="es-ES_tradnl" sz="1100" dirty="0">
              <a:solidFill>
                <a:srgbClr val="00506A"/>
              </a:solidFill>
              <a:latin typeface="Montserrat" pitchFamily="2" charset="77"/>
            </a:endParaRPr>
          </a:p>
        </p:txBody>
      </p:sp>
      <p:sp>
        <p:nvSpPr>
          <p:cNvPr id="93" name="Head with plug">
            <a:extLst>
              <a:ext uri="{FF2B5EF4-FFF2-40B4-BE49-F238E27FC236}">
                <a16:creationId xmlns:a16="http://schemas.microsoft.com/office/drawing/2014/main" id="{43A97C41-473B-BA4D-A230-150B0148840A}"/>
              </a:ext>
            </a:extLst>
          </p:cNvPr>
          <p:cNvSpPr>
            <a:spLocks noEditPoints="1"/>
          </p:cNvSpPr>
          <p:nvPr/>
        </p:nvSpPr>
        <p:spPr bwMode="auto">
          <a:xfrm>
            <a:off x="5709048" y="6019358"/>
            <a:ext cx="512825" cy="517313"/>
          </a:xfrm>
          <a:custGeom>
            <a:avLst/>
            <a:gdLst>
              <a:gd name="T0" fmla="*/ 207 w 253"/>
              <a:gd name="T1" fmla="*/ 112 h 256"/>
              <a:gd name="T2" fmla="*/ 193 w 253"/>
              <a:gd name="T3" fmla="*/ 120 h 256"/>
              <a:gd name="T4" fmla="*/ 229 w 253"/>
              <a:gd name="T5" fmla="*/ 112 h 256"/>
              <a:gd name="T6" fmla="*/ 215 w 253"/>
              <a:gd name="T7" fmla="*/ 99 h 256"/>
              <a:gd name="T8" fmla="*/ 25 w 253"/>
              <a:gd name="T9" fmla="*/ 99 h 256"/>
              <a:gd name="T10" fmla="*/ 11 w 253"/>
              <a:gd name="T11" fmla="*/ 149 h 256"/>
              <a:gd name="T12" fmla="*/ 1 w 253"/>
              <a:gd name="T13" fmla="*/ 173 h 256"/>
              <a:gd name="T14" fmla="*/ 25 w 253"/>
              <a:gd name="T15" fmla="*/ 177 h 256"/>
              <a:gd name="T16" fmla="*/ 46 w 253"/>
              <a:gd name="T17" fmla="*/ 228 h 256"/>
              <a:gd name="T18" fmla="*/ 74 w 253"/>
              <a:gd name="T19" fmla="*/ 250 h 256"/>
              <a:gd name="T20" fmla="*/ 77 w 253"/>
              <a:gd name="T21" fmla="*/ 256 h 256"/>
              <a:gd name="T22" fmla="*/ 96 w 253"/>
              <a:gd name="T23" fmla="*/ 226 h 256"/>
              <a:gd name="T24" fmla="*/ 93 w 253"/>
              <a:gd name="T25" fmla="*/ 220 h 256"/>
              <a:gd name="T26" fmla="*/ 33 w 253"/>
              <a:gd name="T27" fmla="*/ 206 h 256"/>
              <a:gd name="T28" fmla="*/ 29 w 253"/>
              <a:gd name="T29" fmla="*/ 169 h 256"/>
              <a:gd name="T30" fmla="*/ 8 w 253"/>
              <a:gd name="T31" fmla="*/ 169 h 256"/>
              <a:gd name="T32" fmla="*/ 18 w 253"/>
              <a:gd name="T33" fmla="*/ 154 h 256"/>
              <a:gd name="T34" fmla="*/ 33 w 253"/>
              <a:gd name="T35" fmla="*/ 99 h 256"/>
              <a:gd name="T36" fmla="*/ 207 w 253"/>
              <a:gd name="T37" fmla="*/ 99 h 256"/>
              <a:gd name="T38" fmla="*/ 229 w 253"/>
              <a:gd name="T39" fmla="*/ 144 h 256"/>
              <a:gd name="T40" fmla="*/ 193 w 253"/>
              <a:gd name="T41" fmla="*/ 136 h 256"/>
              <a:gd name="T42" fmla="*/ 249 w 253"/>
              <a:gd name="T43" fmla="*/ 212 h 256"/>
              <a:gd name="T44" fmla="*/ 241 w 253"/>
              <a:gd name="T45" fmla="*/ 174 h 256"/>
              <a:gd name="T46" fmla="*/ 195 w 253"/>
              <a:gd name="T47" fmla="*/ 160 h 256"/>
              <a:gd name="T48" fmla="*/ 181 w 253"/>
              <a:gd name="T49" fmla="*/ 212 h 256"/>
              <a:gd name="T50" fmla="*/ 169 w 253"/>
              <a:gd name="T51" fmla="*/ 216 h 256"/>
              <a:gd name="T52" fmla="*/ 189 w 253"/>
              <a:gd name="T53" fmla="*/ 220 h 256"/>
              <a:gd name="T54" fmla="*/ 193 w 253"/>
              <a:gd name="T55" fmla="*/ 256 h 256"/>
              <a:gd name="T56" fmla="*/ 197 w 253"/>
              <a:gd name="T57" fmla="*/ 220 h 256"/>
              <a:gd name="T58" fmla="*/ 225 w 253"/>
              <a:gd name="T59" fmla="*/ 252 h 256"/>
              <a:gd name="T60" fmla="*/ 233 w 253"/>
              <a:gd name="T61" fmla="*/ 252 h 256"/>
              <a:gd name="T62" fmla="*/ 249 w 253"/>
              <a:gd name="T63" fmla="*/ 220 h 256"/>
              <a:gd name="T64" fmla="*/ 249 w 253"/>
              <a:gd name="T65" fmla="*/ 212 h 256"/>
              <a:gd name="T66" fmla="*/ 189 w 253"/>
              <a:gd name="T67" fmla="*/ 212 h 256"/>
              <a:gd name="T68" fmla="*/ 195 w 253"/>
              <a:gd name="T69" fmla="*/ 168 h 256"/>
              <a:gd name="T70" fmla="*/ 233 w 253"/>
              <a:gd name="T71" fmla="*/ 174 h 256"/>
              <a:gd name="T72" fmla="*/ 57 w 253"/>
              <a:gd name="T73" fmla="*/ 112 h 256"/>
              <a:gd name="T74" fmla="*/ 65 w 253"/>
              <a:gd name="T75" fmla="*/ 112 h 256"/>
              <a:gd name="T76" fmla="*/ 57 w 253"/>
              <a:gd name="T77" fmla="*/ 112 h 2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253" h="256">
                <a:moveTo>
                  <a:pt x="207" y="99"/>
                </a:moveTo>
                <a:cubicBezTo>
                  <a:pt x="207" y="112"/>
                  <a:pt x="207" y="112"/>
                  <a:pt x="207" y="112"/>
                </a:cubicBezTo>
                <a:cubicBezTo>
                  <a:pt x="193" y="112"/>
                  <a:pt x="193" y="112"/>
                  <a:pt x="193" y="112"/>
                </a:cubicBezTo>
                <a:cubicBezTo>
                  <a:pt x="193" y="120"/>
                  <a:pt x="193" y="120"/>
                  <a:pt x="193" y="120"/>
                </a:cubicBezTo>
                <a:cubicBezTo>
                  <a:pt x="229" y="120"/>
                  <a:pt x="229" y="120"/>
                  <a:pt x="229" y="120"/>
                </a:cubicBezTo>
                <a:cubicBezTo>
                  <a:pt x="229" y="112"/>
                  <a:pt x="229" y="112"/>
                  <a:pt x="229" y="112"/>
                </a:cubicBezTo>
                <a:cubicBezTo>
                  <a:pt x="215" y="112"/>
                  <a:pt x="215" y="112"/>
                  <a:pt x="215" y="112"/>
                </a:cubicBezTo>
                <a:cubicBezTo>
                  <a:pt x="215" y="99"/>
                  <a:pt x="215" y="99"/>
                  <a:pt x="215" y="99"/>
                </a:cubicBezTo>
                <a:cubicBezTo>
                  <a:pt x="215" y="43"/>
                  <a:pt x="174" y="0"/>
                  <a:pt x="122" y="0"/>
                </a:cubicBezTo>
                <a:cubicBezTo>
                  <a:pt x="68" y="0"/>
                  <a:pt x="25" y="44"/>
                  <a:pt x="25" y="99"/>
                </a:cubicBezTo>
                <a:cubicBezTo>
                  <a:pt x="25" y="128"/>
                  <a:pt x="25" y="128"/>
                  <a:pt x="25" y="128"/>
                </a:cubicBezTo>
                <a:cubicBezTo>
                  <a:pt x="25" y="131"/>
                  <a:pt x="16" y="143"/>
                  <a:pt x="11" y="149"/>
                </a:cubicBezTo>
                <a:cubicBezTo>
                  <a:pt x="7" y="155"/>
                  <a:pt x="3" y="160"/>
                  <a:pt x="1" y="163"/>
                </a:cubicBezTo>
                <a:cubicBezTo>
                  <a:pt x="0" y="167"/>
                  <a:pt x="0" y="170"/>
                  <a:pt x="1" y="173"/>
                </a:cubicBezTo>
                <a:cubicBezTo>
                  <a:pt x="3" y="176"/>
                  <a:pt x="6" y="177"/>
                  <a:pt x="9" y="177"/>
                </a:cubicBezTo>
                <a:cubicBezTo>
                  <a:pt x="25" y="177"/>
                  <a:pt x="25" y="177"/>
                  <a:pt x="25" y="177"/>
                </a:cubicBezTo>
                <a:cubicBezTo>
                  <a:pt x="25" y="206"/>
                  <a:pt x="25" y="206"/>
                  <a:pt x="25" y="206"/>
                </a:cubicBezTo>
                <a:cubicBezTo>
                  <a:pt x="25" y="217"/>
                  <a:pt x="31" y="228"/>
                  <a:pt x="46" y="228"/>
                </a:cubicBezTo>
                <a:cubicBezTo>
                  <a:pt x="86" y="228"/>
                  <a:pt x="86" y="228"/>
                  <a:pt x="86" y="228"/>
                </a:cubicBezTo>
                <a:cubicBezTo>
                  <a:pt x="74" y="250"/>
                  <a:pt x="74" y="250"/>
                  <a:pt x="74" y="250"/>
                </a:cubicBezTo>
                <a:cubicBezTo>
                  <a:pt x="72" y="252"/>
                  <a:pt x="73" y="254"/>
                  <a:pt x="75" y="255"/>
                </a:cubicBezTo>
                <a:cubicBezTo>
                  <a:pt x="76" y="256"/>
                  <a:pt x="76" y="256"/>
                  <a:pt x="77" y="256"/>
                </a:cubicBezTo>
                <a:cubicBezTo>
                  <a:pt x="78" y="256"/>
                  <a:pt x="80" y="255"/>
                  <a:pt x="80" y="254"/>
                </a:cubicBezTo>
                <a:cubicBezTo>
                  <a:pt x="96" y="226"/>
                  <a:pt x="96" y="226"/>
                  <a:pt x="96" y="226"/>
                </a:cubicBezTo>
                <a:cubicBezTo>
                  <a:pt x="97" y="225"/>
                  <a:pt x="97" y="223"/>
                  <a:pt x="96" y="222"/>
                </a:cubicBezTo>
                <a:cubicBezTo>
                  <a:pt x="96" y="221"/>
                  <a:pt x="94" y="220"/>
                  <a:pt x="93" y="220"/>
                </a:cubicBezTo>
                <a:cubicBezTo>
                  <a:pt x="46" y="220"/>
                  <a:pt x="46" y="220"/>
                  <a:pt x="46" y="220"/>
                </a:cubicBezTo>
                <a:cubicBezTo>
                  <a:pt x="34" y="220"/>
                  <a:pt x="33" y="208"/>
                  <a:pt x="33" y="206"/>
                </a:cubicBezTo>
                <a:cubicBezTo>
                  <a:pt x="33" y="173"/>
                  <a:pt x="33" y="173"/>
                  <a:pt x="33" y="173"/>
                </a:cubicBezTo>
                <a:cubicBezTo>
                  <a:pt x="33" y="171"/>
                  <a:pt x="31" y="169"/>
                  <a:pt x="29" y="169"/>
                </a:cubicBezTo>
                <a:cubicBezTo>
                  <a:pt x="9" y="169"/>
                  <a:pt x="9" y="169"/>
                  <a:pt x="9" y="169"/>
                </a:cubicBezTo>
                <a:cubicBezTo>
                  <a:pt x="8" y="169"/>
                  <a:pt x="8" y="169"/>
                  <a:pt x="8" y="169"/>
                </a:cubicBezTo>
                <a:cubicBezTo>
                  <a:pt x="8" y="169"/>
                  <a:pt x="8" y="168"/>
                  <a:pt x="8" y="167"/>
                </a:cubicBezTo>
                <a:cubicBezTo>
                  <a:pt x="10" y="164"/>
                  <a:pt x="14" y="159"/>
                  <a:pt x="18" y="154"/>
                </a:cubicBezTo>
                <a:cubicBezTo>
                  <a:pt x="27" y="141"/>
                  <a:pt x="33" y="133"/>
                  <a:pt x="33" y="128"/>
                </a:cubicBezTo>
                <a:cubicBezTo>
                  <a:pt x="33" y="99"/>
                  <a:pt x="33" y="99"/>
                  <a:pt x="33" y="99"/>
                </a:cubicBezTo>
                <a:cubicBezTo>
                  <a:pt x="33" y="50"/>
                  <a:pt x="74" y="8"/>
                  <a:pt x="122" y="8"/>
                </a:cubicBezTo>
                <a:cubicBezTo>
                  <a:pt x="170" y="8"/>
                  <a:pt x="207" y="48"/>
                  <a:pt x="207" y="99"/>
                </a:cubicBezTo>
                <a:close/>
                <a:moveTo>
                  <a:pt x="193" y="144"/>
                </a:moveTo>
                <a:cubicBezTo>
                  <a:pt x="229" y="144"/>
                  <a:pt x="229" y="144"/>
                  <a:pt x="229" y="144"/>
                </a:cubicBezTo>
                <a:cubicBezTo>
                  <a:pt x="229" y="136"/>
                  <a:pt x="229" y="136"/>
                  <a:pt x="229" y="136"/>
                </a:cubicBezTo>
                <a:cubicBezTo>
                  <a:pt x="193" y="136"/>
                  <a:pt x="193" y="136"/>
                  <a:pt x="193" y="136"/>
                </a:cubicBezTo>
                <a:lnTo>
                  <a:pt x="193" y="144"/>
                </a:lnTo>
                <a:close/>
                <a:moveTo>
                  <a:pt x="249" y="212"/>
                </a:moveTo>
                <a:cubicBezTo>
                  <a:pt x="241" y="212"/>
                  <a:pt x="241" y="212"/>
                  <a:pt x="241" y="212"/>
                </a:cubicBezTo>
                <a:cubicBezTo>
                  <a:pt x="241" y="174"/>
                  <a:pt x="241" y="174"/>
                  <a:pt x="241" y="174"/>
                </a:cubicBezTo>
                <a:cubicBezTo>
                  <a:pt x="241" y="166"/>
                  <a:pt x="235" y="160"/>
                  <a:pt x="227" y="160"/>
                </a:cubicBezTo>
                <a:cubicBezTo>
                  <a:pt x="195" y="160"/>
                  <a:pt x="195" y="160"/>
                  <a:pt x="195" y="160"/>
                </a:cubicBezTo>
                <a:cubicBezTo>
                  <a:pt x="187" y="160"/>
                  <a:pt x="181" y="166"/>
                  <a:pt x="181" y="174"/>
                </a:cubicBezTo>
                <a:cubicBezTo>
                  <a:pt x="181" y="212"/>
                  <a:pt x="181" y="212"/>
                  <a:pt x="181" y="212"/>
                </a:cubicBezTo>
                <a:cubicBezTo>
                  <a:pt x="173" y="212"/>
                  <a:pt x="173" y="212"/>
                  <a:pt x="173" y="212"/>
                </a:cubicBezTo>
                <a:cubicBezTo>
                  <a:pt x="171" y="212"/>
                  <a:pt x="169" y="214"/>
                  <a:pt x="169" y="216"/>
                </a:cubicBezTo>
                <a:cubicBezTo>
                  <a:pt x="169" y="218"/>
                  <a:pt x="171" y="220"/>
                  <a:pt x="173" y="220"/>
                </a:cubicBezTo>
                <a:cubicBezTo>
                  <a:pt x="189" y="220"/>
                  <a:pt x="189" y="220"/>
                  <a:pt x="189" y="220"/>
                </a:cubicBezTo>
                <a:cubicBezTo>
                  <a:pt x="189" y="252"/>
                  <a:pt x="189" y="252"/>
                  <a:pt x="189" y="252"/>
                </a:cubicBezTo>
                <a:cubicBezTo>
                  <a:pt x="189" y="254"/>
                  <a:pt x="191" y="256"/>
                  <a:pt x="193" y="256"/>
                </a:cubicBezTo>
                <a:cubicBezTo>
                  <a:pt x="195" y="256"/>
                  <a:pt x="197" y="254"/>
                  <a:pt x="197" y="252"/>
                </a:cubicBezTo>
                <a:cubicBezTo>
                  <a:pt x="197" y="220"/>
                  <a:pt x="197" y="220"/>
                  <a:pt x="197" y="220"/>
                </a:cubicBezTo>
                <a:cubicBezTo>
                  <a:pt x="225" y="220"/>
                  <a:pt x="225" y="220"/>
                  <a:pt x="225" y="220"/>
                </a:cubicBezTo>
                <a:cubicBezTo>
                  <a:pt x="225" y="252"/>
                  <a:pt x="225" y="252"/>
                  <a:pt x="225" y="252"/>
                </a:cubicBezTo>
                <a:cubicBezTo>
                  <a:pt x="225" y="254"/>
                  <a:pt x="227" y="256"/>
                  <a:pt x="229" y="256"/>
                </a:cubicBezTo>
                <a:cubicBezTo>
                  <a:pt x="231" y="256"/>
                  <a:pt x="233" y="254"/>
                  <a:pt x="233" y="252"/>
                </a:cubicBezTo>
                <a:cubicBezTo>
                  <a:pt x="233" y="220"/>
                  <a:pt x="233" y="220"/>
                  <a:pt x="233" y="220"/>
                </a:cubicBezTo>
                <a:cubicBezTo>
                  <a:pt x="249" y="220"/>
                  <a:pt x="249" y="220"/>
                  <a:pt x="249" y="220"/>
                </a:cubicBezTo>
                <a:cubicBezTo>
                  <a:pt x="251" y="220"/>
                  <a:pt x="253" y="218"/>
                  <a:pt x="253" y="216"/>
                </a:cubicBezTo>
                <a:cubicBezTo>
                  <a:pt x="253" y="214"/>
                  <a:pt x="251" y="212"/>
                  <a:pt x="249" y="212"/>
                </a:cubicBezTo>
                <a:close/>
                <a:moveTo>
                  <a:pt x="233" y="212"/>
                </a:moveTo>
                <a:cubicBezTo>
                  <a:pt x="189" y="212"/>
                  <a:pt x="189" y="212"/>
                  <a:pt x="189" y="212"/>
                </a:cubicBezTo>
                <a:cubicBezTo>
                  <a:pt x="189" y="174"/>
                  <a:pt x="189" y="174"/>
                  <a:pt x="189" y="174"/>
                </a:cubicBezTo>
                <a:cubicBezTo>
                  <a:pt x="189" y="171"/>
                  <a:pt x="192" y="168"/>
                  <a:pt x="195" y="168"/>
                </a:cubicBezTo>
                <a:cubicBezTo>
                  <a:pt x="227" y="168"/>
                  <a:pt x="227" y="168"/>
                  <a:pt x="227" y="168"/>
                </a:cubicBezTo>
                <a:cubicBezTo>
                  <a:pt x="230" y="168"/>
                  <a:pt x="233" y="171"/>
                  <a:pt x="233" y="174"/>
                </a:cubicBezTo>
                <a:lnTo>
                  <a:pt x="233" y="212"/>
                </a:lnTo>
                <a:close/>
                <a:moveTo>
                  <a:pt x="57" y="112"/>
                </a:moveTo>
                <a:cubicBezTo>
                  <a:pt x="57" y="114"/>
                  <a:pt x="59" y="116"/>
                  <a:pt x="61" y="116"/>
                </a:cubicBezTo>
                <a:cubicBezTo>
                  <a:pt x="63" y="116"/>
                  <a:pt x="65" y="114"/>
                  <a:pt x="65" y="112"/>
                </a:cubicBezTo>
                <a:cubicBezTo>
                  <a:pt x="65" y="110"/>
                  <a:pt x="63" y="108"/>
                  <a:pt x="61" y="108"/>
                </a:cubicBezTo>
                <a:cubicBezTo>
                  <a:pt x="59" y="108"/>
                  <a:pt x="57" y="110"/>
                  <a:pt x="57" y="112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7" name="Left Bracket 96">
            <a:extLst>
              <a:ext uri="{FF2B5EF4-FFF2-40B4-BE49-F238E27FC236}">
                <a16:creationId xmlns:a16="http://schemas.microsoft.com/office/drawing/2014/main" id="{544DF62C-FD6B-5241-949F-8DDD92017930}"/>
              </a:ext>
            </a:extLst>
          </p:cNvPr>
          <p:cNvSpPr/>
          <p:nvPr/>
        </p:nvSpPr>
        <p:spPr>
          <a:xfrm rot="5400000">
            <a:off x="4438307" y="5137870"/>
            <a:ext cx="118964" cy="1726665"/>
          </a:xfrm>
          <a:prstGeom prst="leftBracket">
            <a:avLst/>
          </a:prstGeom>
          <a:noFill/>
          <a:ln w="12700">
            <a:solidFill>
              <a:srgbClr val="5AC7D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4E8F77C-B5C6-9D45-88D9-6779FC56C484}"/>
              </a:ext>
            </a:extLst>
          </p:cNvPr>
          <p:cNvGrpSpPr/>
          <p:nvPr/>
        </p:nvGrpSpPr>
        <p:grpSpPr>
          <a:xfrm>
            <a:off x="7229111" y="6049952"/>
            <a:ext cx="1705602" cy="411290"/>
            <a:chOff x="6872921" y="5632689"/>
            <a:chExt cx="2259623" cy="544887"/>
          </a:xfrm>
        </p:grpSpPr>
        <p:sp>
          <p:nvSpPr>
            <p:cNvPr id="98" name="Rounded Rectangle 97">
              <a:extLst>
                <a:ext uri="{FF2B5EF4-FFF2-40B4-BE49-F238E27FC236}">
                  <a16:creationId xmlns:a16="http://schemas.microsoft.com/office/drawing/2014/main" id="{F0CB8C55-0D4A-4241-8DC5-73C741F8734E}"/>
                </a:ext>
              </a:extLst>
            </p:cNvPr>
            <p:cNvSpPr/>
            <p:nvPr/>
          </p:nvSpPr>
          <p:spPr>
            <a:xfrm>
              <a:off x="6872921" y="5632689"/>
              <a:ext cx="2259623" cy="544887"/>
            </a:xfrm>
            <a:prstGeom prst="roundRect">
              <a:avLst>
                <a:gd name="adj" fmla="val 8718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EFD46591-5CB6-C747-9E75-3B1570938F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961341" y="5670265"/>
              <a:ext cx="2082783" cy="469734"/>
            </a:xfrm>
            <a:prstGeom prst="rect">
              <a:avLst/>
            </a:prstGeom>
          </p:spPr>
        </p:pic>
      </p:grpSp>
      <p:sp>
        <p:nvSpPr>
          <p:cNvPr id="100" name="TextBox 99">
            <a:extLst>
              <a:ext uri="{FF2B5EF4-FFF2-40B4-BE49-F238E27FC236}">
                <a16:creationId xmlns:a16="http://schemas.microsoft.com/office/drawing/2014/main" id="{2903F53D-12E9-5342-A2C3-EB81910AA953}"/>
              </a:ext>
            </a:extLst>
          </p:cNvPr>
          <p:cNvSpPr txBox="1"/>
          <p:nvPr/>
        </p:nvSpPr>
        <p:spPr>
          <a:xfrm>
            <a:off x="8905355" y="5978598"/>
            <a:ext cx="209940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b="1" dirty="0">
                <a:solidFill>
                  <a:schemeClr val="bg1"/>
                </a:solidFill>
                <a:latin typeface="Montserrat" pitchFamily="2" charset="77"/>
              </a:rPr>
              <a:t>+92 mil </a:t>
            </a:r>
            <a:r>
              <a:rPr lang="es-ES_tradnl" sz="1500" b="1" dirty="0">
                <a:solidFill>
                  <a:schemeClr val="bg1"/>
                </a:solidFill>
                <a:latin typeface="Montserrat" pitchFamily="2" charset="77"/>
              </a:rPr>
              <a:t>visitas</a:t>
            </a:r>
          </a:p>
          <a:p>
            <a:r>
              <a:rPr lang="es-ES_tradnl" sz="1000" b="1" dirty="0" err="1">
                <a:solidFill>
                  <a:schemeClr val="bg1"/>
                </a:solidFill>
                <a:latin typeface="Montserrat Medium" pitchFamily="2" charset="77"/>
              </a:rPr>
              <a:t>vinculate.concytec.gob.pe</a:t>
            </a:r>
            <a:endParaRPr lang="es-ES_tradnl" sz="1000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01CB5FE9-E812-B54B-9313-4FD78CF86044}"/>
              </a:ext>
            </a:extLst>
          </p:cNvPr>
          <p:cNvSpPr/>
          <p:nvPr/>
        </p:nvSpPr>
        <p:spPr>
          <a:xfrm>
            <a:off x="10597891" y="5693098"/>
            <a:ext cx="497244" cy="497244"/>
          </a:xfrm>
          <a:prstGeom prst="ellipse">
            <a:avLst/>
          </a:prstGeom>
          <a:solidFill>
            <a:srgbClr val="00506A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01" name="Eye">
            <a:extLst>
              <a:ext uri="{FF2B5EF4-FFF2-40B4-BE49-F238E27FC236}">
                <a16:creationId xmlns:a16="http://schemas.microsoft.com/office/drawing/2014/main" id="{47B0142A-7C8D-4F4F-8D1C-5368DFE2CE1E}"/>
              </a:ext>
            </a:extLst>
          </p:cNvPr>
          <p:cNvSpPr>
            <a:spLocks noEditPoints="1"/>
          </p:cNvSpPr>
          <p:nvPr/>
        </p:nvSpPr>
        <p:spPr bwMode="auto">
          <a:xfrm>
            <a:off x="10682450" y="5809194"/>
            <a:ext cx="328126" cy="265052"/>
          </a:xfrm>
          <a:custGeom>
            <a:avLst/>
            <a:gdLst>
              <a:gd name="T0" fmla="*/ 148 w 256"/>
              <a:gd name="T1" fmla="*/ 104 h 208"/>
              <a:gd name="T2" fmla="*/ 108 w 256"/>
              <a:gd name="T3" fmla="*/ 104 h 208"/>
              <a:gd name="T4" fmla="*/ 128 w 256"/>
              <a:gd name="T5" fmla="*/ 92 h 208"/>
              <a:gd name="T6" fmla="*/ 128 w 256"/>
              <a:gd name="T7" fmla="*/ 116 h 208"/>
              <a:gd name="T8" fmla="*/ 128 w 256"/>
              <a:gd name="T9" fmla="*/ 92 h 208"/>
              <a:gd name="T10" fmla="*/ 128 w 256"/>
              <a:gd name="T11" fmla="*/ 68 h 208"/>
              <a:gd name="T12" fmla="*/ 128 w 256"/>
              <a:gd name="T13" fmla="*/ 140 h 208"/>
              <a:gd name="T14" fmla="*/ 103 w 256"/>
              <a:gd name="T15" fmla="*/ 78 h 208"/>
              <a:gd name="T16" fmla="*/ 84 w 256"/>
              <a:gd name="T17" fmla="*/ 104 h 208"/>
              <a:gd name="T18" fmla="*/ 172 w 256"/>
              <a:gd name="T19" fmla="*/ 104 h 208"/>
              <a:gd name="T20" fmla="*/ 255 w 256"/>
              <a:gd name="T21" fmla="*/ 101 h 208"/>
              <a:gd name="T22" fmla="*/ 128 w 256"/>
              <a:gd name="T23" fmla="*/ 32 h 208"/>
              <a:gd name="T24" fmla="*/ 1 w 256"/>
              <a:gd name="T25" fmla="*/ 101 h 208"/>
              <a:gd name="T26" fmla="*/ 5 w 256"/>
              <a:gd name="T27" fmla="*/ 110 h 208"/>
              <a:gd name="T28" fmla="*/ 251 w 256"/>
              <a:gd name="T29" fmla="*/ 110 h 208"/>
              <a:gd name="T30" fmla="*/ 255 w 256"/>
              <a:gd name="T31" fmla="*/ 101 h 208"/>
              <a:gd name="T32" fmla="*/ 128 w 256"/>
              <a:gd name="T33" fmla="*/ 168 h 208"/>
              <a:gd name="T34" fmla="*/ 10 w 256"/>
              <a:gd name="T35" fmla="*/ 104 h 208"/>
              <a:gd name="T36" fmla="*/ 128 w 256"/>
              <a:gd name="T37" fmla="*/ 40 h 208"/>
              <a:gd name="T38" fmla="*/ 246 w 256"/>
              <a:gd name="T39" fmla="*/ 104 h 208"/>
              <a:gd name="T40" fmla="*/ 132 w 256"/>
              <a:gd name="T41" fmla="*/ 0 h 208"/>
              <a:gd name="T42" fmla="*/ 124 w 256"/>
              <a:gd name="T43" fmla="*/ 16 h 208"/>
              <a:gd name="T44" fmla="*/ 132 w 256"/>
              <a:gd name="T45" fmla="*/ 0 h 208"/>
              <a:gd name="T46" fmla="*/ 206 w 256"/>
              <a:gd name="T47" fmla="*/ 19 h 208"/>
              <a:gd name="T48" fmla="*/ 201 w 256"/>
              <a:gd name="T49" fmla="*/ 35 h 208"/>
              <a:gd name="T50" fmla="*/ 61 w 256"/>
              <a:gd name="T51" fmla="*/ 30 h 208"/>
              <a:gd name="T52" fmla="*/ 44 w 256"/>
              <a:gd name="T53" fmla="*/ 24 h 208"/>
              <a:gd name="T54" fmla="*/ 61 w 256"/>
              <a:gd name="T55" fmla="*/ 30 h 208"/>
              <a:gd name="T56" fmla="*/ 132 w 256"/>
              <a:gd name="T57" fmla="*/ 208 h 208"/>
              <a:gd name="T58" fmla="*/ 124 w 256"/>
              <a:gd name="T59" fmla="*/ 192 h 208"/>
              <a:gd name="T60" fmla="*/ 195 w 256"/>
              <a:gd name="T61" fmla="*/ 177 h 208"/>
              <a:gd name="T62" fmla="*/ 211 w 256"/>
              <a:gd name="T63" fmla="*/ 182 h 208"/>
              <a:gd name="T64" fmla="*/ 195 w 256"/>
              <a:gd name="T65" fmla="*/ 177 h 208"/>
              <a:gd name="T66" fmla="*/ 50 w 256"/>
              <a:gd name="T67" fmla="*/ 188 h 208"/>
              <a:gd name="T68" fmla="*/ 55 w 256"/>
              <a:gd name="T69" fmla="*/ 171 h 2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256" h="208">
                <a:moveTo>
                  <a:pt x="128" y="124"/>
                </a:moveTo>
                <a:cubicBezTo>
                  <a:pt x="139" y="124"/>
                  <a:pt x="148" y="115"/>
                  <a:pt x="148" y="104"/>
                </a:cubicBezTo>
                <a:cubicBezTo>
                  <a:pt x="148" y="93"/>
                  <a:pt x="139" y="84"/>
                  <a:pt x="128" y="84"/>
                </a:cubicBezTo>
                <a:cubicBezTo>
                  <a:pt x="117" y="84"/>
                  <a:pt x="108" y="93"/>
                  <a:pt x="108" y="104"/>
                </a:cubicBezTo>
                <a:cubicBezTo>
                  <a:pt x="108" y="115"/>
                  <a:pt x="117" y="124"/>
                  <a:pt x="128" y="124"/>
                </a:cubicBezTo>
                <a:close/>
                <a:moveTo>
                  <a:pt x="128" y="92"/>
                </a:moveTo>
                <a:cubicBezTo>
                  <a:pt x="135" y="92"/>
                  <a:pt x="140" y="97"/>
                  <a:pt x="140" y="104"/>
                </a:cubicBezTo>
                <a:cubicBezTo>
                  <a:pt x="140" y="111"/>
                  <a:pt x="135" y="116"/>
                  <a:pt x="128" y="116"/>
                </a:cubicBezTo>
                <a:cubicBezTo>
                  <a:pt x="121" y="116"/>
                  <a:pt x="116" y="111"/>
                  <a:pt x="116" y="104"/>
                </a:cubicBezTo>
                <a:cubicBezTo>
                  <a:pt x="116" y="97"/>
                  <a:pt x="121" y="92"/>
                  <a:pt x="128" y="92"/>
                </a:cubicBezTo>
                <a:close/>
                <a:moveTo>
                  <a:pt x="128" y="60"/>
                </a:moveTo>
                <a:cubicBezTo>
                  <a:pt x="128" y="68"/>
                  <a:pt x="128" y="68"/>
                  <a:pt x="128" y="68"/>
                </a:cubicBezTo>
                <a:cubicBezTo>
                  <a:pt x="148" y="68"/>
                  <a:pt x="164" y="84"/>
                  <a:pt x="164" y="104"/>
                </a:cubicBezTo>
                <a:cubicBezTo>
                  <a:pt x="164" y="124"/>
                  <a:pt x="148" y="140"/>
                  <a:pt x="128" y="140"/>
                </a:cubicBezTo>
                <a:cubicBezTo>
                  <a:pt x="108" y="140"/>
                  <a:pt x="92" y="124"/>
                  <a:pt x="92" y="104"/>
                </a:cubicBezTo>
                <a:cubicBezTo>
                  <a:pt x="92" y="94"/>
                  <a:pt x="96" y="85"/>
                  <a:pt x="103" y="78"/>
                </a:cubicBezTo>
                <a:cubicBezTo>
                  <a:pt x="97" y="72"/>
                  <a:pt x="97" y="72"/>
                  <a:pt x="97" y="72"/>
                </a:cubicBezTo>
                <a:cubicBezTo>
                  <a:pt x="89" y="81"/>
                  <a:pt x="84" y="92"/>
                  <a:pt x="84" y="104"/>
                </a:cubicBezTo>
                <a:cubicBezTo>
                  <a:pt x="84" y="128"/>
                  <a:pt x="104" y="148"/>
                  <a:pt x="128" y="148"/>
                </a:cubicBezTo>
                <a:cubicBezTo>
                  <a:pt x="152" y="148"/>
                  <a:pt x="172" y="128"/>
                  <a:pt x="172" y="104"/>
                </a:cubicBezTo>
                <a:cubicBezTo>
                  <a:pt x="172" y="80"/>
                  <a:pt x="152" y="60"/>
                  <a:pt x="128" y="60"/>
                </a:cubicBezTo>
                <a:close/>
                <a:moveTo>
                  <a:pt x="255" y="101"/>
                </a:moveTo>
                <a:cubicBezTo>
                  <a:pt x="251" y="98"/>
                  <a:pt x="251" y="98"/>
                  <a:pt x="251" y="98"/>
                </a:cubicBezTo>
                <a:cubicBezTo>
                  <a:pt x="229" y="75"/>
                  <a:pt x="186" y="32"/>
                  <a:pt x="128" y="32"/>
                </a:cubicBezTo>
                <a:cubicBezTo>
                  <a:pt x="70" y="32"/>
                  <a:pt x="27" y="75"/>
                  <a:pt x="5" y="98"/>
                </a:cubicBezTo>
                <a:cubicBezTo>
                  <a:pt x="1" y="101"/>
                  <a:pt x="1" y="101"/>
                  <a:pt x="1" y="101"/>
                </a:cubicBezTo>
                <a:cubicBezTo>
                  <a:pt x="0" y="103"/>
                  <a:pt x="0" y="105"/>
                  <a:pt x="1" y="107"/>
                </a:cubicBezTo>
                <a:cubicBezTo>
                  <a:pt x="5" y="110"/>
                  <a:pt x="5" y="110"/>
                  <a:pt x="5" y="110"/>
                </a:cubicBezTo>
                <a:cubicBezTo>
                  <a:pt x="27" y="133"/>
                  <a:pt x="70" y="176"/>
                  <a:pt x="128" y="176"/>
                </a:cubicBezTo>
                <a:cubicBezTo>
                  <a:pt x="186" y="176"/>
                  <a:pt x="229" y="133"/>
                  <a:pt x="251" y="110"/>
                </a:cubicBezTo>
                <a:cubicBezTo>
                  <a:pt x="255" y="107"/>
                  <a:pt x="255" y="107"/>
                  <a:pt x="255" y="107"/>
                </a:cubicBezTo>
                <a:cubicBezTo>
                  <a:pt x="256" y="105"/>
                  <a:pt x="256" y="103"/>
                  <a:pt x="255" y="101"/>
                </a:cubicBezTo>
                <a:close/>
                <a:moveTo>
                  <a:pt x="246" y="105"/>
                </a:moveTo>
                <a:cubicBezTo>
                  <a:pt x="224" y="127"/>
                  <a:pt x="183" y="168"/>
                  <a:pt x="128" y="168"/>
                </a:cubicBezTo>
                <a:cubicBezTo>
                  <a:pt x="73" y="168"/>
                  <a:pt x="32" y="127"/>
                  <a:pt x="10" y="105"/>
                </a:cubicBezTo>
                <a:cubicBezTo>
                  <a:pt x="10" y="104"/>
                  <a:pt x="10" y="104"/>
                  <a:pt x="10" y="104"/>
                </a:cubicBezTo>
                <a:cubicBezTo>
                  <a:pt x="10" y="103"/>
                  <a:pt x="10" y="103"/>
                  <a:pt x="10" y="103"/>
                </a:cubicBezTo>
                <a:cubicBezTo>
                  <a:pt x="32" y="81"/>
                  <a:pt x="73" y="40"/>
                  <a:pt x="128" y="40"/>
                </a:cubicBezTo>
                <a:cubicBezTo>
                  <a:pt x="183" y="40"/>
                  <a:pt x="224" y="81"/>
                  <a:pt x="246" y="103"/>
                </a:cubicBezTo>
                <a:cubicBezTo>
                  <a:pt x="246" y="104"/>
                  <a:pt x="246" y="104"/>
                  <a:pt x="246" y="104"/>
                </a:cubicBezTo>
                <a:lnTo>
                  <a:pt x="246" y="105"/>
                </a:lnTo>
                <a:close/>
                <a:moveTo>
                  <a:pt x="132" y="0"/>
                </a:moveTo>
                <a:cubicBezTo>
                  <a:pt x="124" y="0"/>
                  <a:pt x="124" y="0"/>
                  <a:pt x="124" y="0"/>
                </a:cubicBezTo>
                <a:cubicBezTo>
                  <a:pt x="124" y="16"/>
                  <a:pt x="124" y="16"/>
                  <a:pt x="124" y="16"/>
                </a:cubicBezTo>
                <a:cubicBezTo>
                  <a:pt x="132" y="16"/>
                  <a:pt x="132" y="16"/>
                  <a:pt x="132" y="16"/>
                </a:cubicBezTo>
                <a:lnTo>
                  <a:pt x="132" y="0"/>
                </a:lnTo>
                <a:close/>
                <a:moveTo>
                  <a:pt x="211" y="24"/>
                </a:moveTo>
                <a:cubicBezTo>
                  <a:pt x="206" y="19"/>
                  <a:pt x="206" y="19"/>
                  <a:pt x="206" y="19"/>
                </a:cubicBezTo>
                <a:cubicBezTo>
                  <a:pt x="195" y="30"/>
                  <a:pt x="195" y="30"/>
                  <a:pt x="195" y="30"/>
                </a:cubicBezTo>
                <a:cubicBezTo>
                  <a:pt x="201" y="35"/>
                  <a:pt x="201" y="35"/>
                  <a:pt x="201" y="35"/>
                </a:cubicBezTo>
                <a:lnTo>
                  <a:pt x="211" y="24"/>
                </a:lnTo>
                <a:close/>
                <a:moveTo>
                  <a:pt x="61" y="30"/>
                </a:moveTo>
                <a:cubicBezTo>
                  <a:pt x="50" y="19"/>
                  <a:pt x="50" y="19"/>
                  <a:pt x="50" y="19"/>
                </a:cubicBezTo>
                <a:cubicBezTo>
                  <a:pt x="44" y="24"/>
                  <a:pt x="44" y="24"/>
                  <a:pt x="44" y="24"/>
                </a:cubicBezTo>
                <a:cubicBezTo>
                  <a:pt x="55" y="35"/>
                  <a:pt x="55" y="35"/>
                  <a:pt x="55" y="35"/>
                </a:cubicBezTo>
                <a:lnTo>
                  <a:pt x="61" y="30"/>
                </a:lnTo>
                <a:close/>
                <a:moveTo>
                  <a:pt x="124" y="208"/>
                </a:moveTo>
                <a:cubicBezTo>
                  <a:pt x="132" y="208"/>
                  <a:pt x="132" y="208"/>
                  <a:pt x="132" y="208"/>
                </a:cubicBezTo>
                <a:cubicBezTo>
                  <a:pt x="132" y="192"/>
                  <a:pt x="132" y="192"/>
                  <a:pt x="132" y="192"/>
                </a:cubicBezTo>
                <a:cubicBezTo>
                  <a:pt x="124" y="192"/>
                  <a:pt x="124" y="192"/>
                  <a:pt x="124" y="192"/>
                </a:cubicBezTo>
                <a:lnTo>
                  <a:pt x="124" y="208"/>
                </a:lnTo>
                <a:close/>
                <a:moveTo>
                  <a:pt x="195" y="177"/>
                </a:moveTo>
                <a:cubicBezTo>
                  <a:pt x="206" y="188"/>
                  <a:pt x="206" y="188"/>
                  <a:pt x="206" y="188"/>
                </a:cubicBezTo>
                <a:cubicBezTo>
                  <a:pt x="211" y="182"/>
                  <a:pt x="211" y="182"/>
                  <a:pt x="211" y="182"/>
                </a:cubicBezTo>
                <a:cubicBezTo>
                  <a:pt x="201" y="171"/>
                  <a:pt x="201" y="171"/>
                  <a:pt x="201" y="171"/>
                </a:cubicBezTo>
                <a:lnTo>
                  <a:pt x="195" y="177"/>
                </a:lnTo>
                <a:close/>
                <a:moveTo>
                  <a:pt x="44" y="182"/>
                </a:moveTo>
                <a:cubicBezTo>
                  <a:pt x="50" y="188"/>
                  <a:pt x="50" y="188"/>
                  <a:pt x="50" y="188"/>
                </a:cubicBezTo>
                <a:cubicBezTo>
                  <a:pt x="61" y="177"/>
                  <a:pt x="61" y="177"/>
                  <a:pt x="61" y="177"/>
                </a:cubicBezTo>
                <a:cubicBezTo>
                  <a:pt x="55" y="171"/>
                  <a:pt x="55" y="171"/>
                  <a:pt x="55" y="171"/>
                </a:cubicBezTo>
                <a:lnTo>
                  <a:pt x="44" y="182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46557CB-4141-FA4E-9F26-6590280C8B1C}"/>
              </a:ext>
            </a:extLst>
          </p:cNvPr>
          <p:cNvCxnSpPr/>
          <p:nvPr/>
        </p:nvCxnSpPr>
        <p:spPr>
          <a:xfrm flipV="1">
            <a:off x="8424102" y="2489553"/>
            <a:ext cx="0" cy="291847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98942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2F9AB55-8778-1C43-AD1A-ABDBE6CAFEFF}"/>
              </a:ext>
            </a:extLst>
          </p:cNvPr>
          <p:cNvSpPr txBox="1"/>
          <p:nvPr/>
        </p:nvSpPr>
        <p:spPr>
          <a:xfrm>
            <a:off x="6530235" y="4803721"/>
            <a:ext cx="538320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3000" b="1" i="1" dirty="0">
                <a:solidFill>
                  <a:schemeClr val="bg1"/>
                </a:solidFill>
                <a:latin typeface="Montserrat SemiBold" pitchFamily="2" charset="77"/>
              </a:rPr>
              <a:t>#</a:t>
            </a:r>
            <a:r>
              <a:rPr lang="en-US" sz="3000" b="1" i="1" dirty="0" err="1">
                <a:solidFill>
                  <a:schemeClr val="bg1"/>
                </a:solidFill>
                <a:latin typeface="Montserrat SemiBold" pitchFamily="2" charset="77"/>
              </a:rPr>
              <a:t>JuntosparaCrearyCrecer</a:t>
            </a:r>
            <a:endParaRPr lang="en-US" sz="3000" b="1" i="1" dirty="0">
              <a:solidFill>
                <a:schemeClr val="bg1"/>
              </a:solidFill>
              <a:latin typeface="Montserrat SemiBol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8971467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Rounded Rectangle 95">
            <a:extLst>
              <a:ext uri="{FF2B5EF4-FFF2-40B4-BE49-F238E27FC236}">
                <a16:creationId xmlns:a16="http://schemas.microsoft.com/office/drawing/2014/main" id="{66E594A7-E5F9-7C41-8759-D3DBD4B7F809}"/>
              </a:ext>
            </a:extLst>
          </p:cNvPr>
          <p:cNvSpPr/>
          <p:nvPr/>
        </p:nvSpPr>
        <p:spPr>
          <a:xfrm>
            <a:off x="9184681" y="1502969"/>
            <a:ext cx="1158769" cy="448245"/>
          </a:xfrm>
          <a:prstGeom prst="roundRect">
            <a:avLst>
              <a:gd name="adj" fmla="val 7333"/>
            </a:avLst>
          </a:prstGeom>
          <a:solidFill>
            <a:srgbClr val="5AC7DE"/>
          </a:solidFill>
          <a:ln>
            <a:solidFill>
              <a:srgbClr val="5AC7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01" name="Rounded Rectangle 100">
            <a:extLst>
              <a:ext uri="{FF2B5EF4-FFF2-40B4-BE49-F238E27FC236}">
                <a16:creationId xmlns:a16="http://schemas.microsoft.com/office/drawing/2014/main" id="{E1BA8B8E-3DAB-5840-BD3C-0E385EE7440D}"/>
              </a:ext>
            </a:extLst>
          </p:cNvPr>
          <p:cNvSpPr/>
          <p:nvPr/>
        </p:nvSpPr>
        <p:spPr>
          <a:xfrm>
            <a:off x="9185528" y="1756080"/>
            <a:ext cx="1157929" cy="195134"/>
          </a:xfrm>
          <a:prstGeom prst="roundRect">
            <a:avLst>
              <a:gd name="adj" fmla="val 7333"/>
            </a:avLst>
          </a:prstGeom>
          <a:solidFill>
            <a:schemeClr val="bg1"/>
          </a:solidFill>
          <a:ln>
            <a:solidFill>
              <a:srgbClr val="5AC7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93" name="Rounded Rectangle 92">
            <a:extLst>
              <a:ext uri="{FF2B5EF4-FFF2-40B4-BE49-F238E27FC236}">
                <a16:creationId xmlns:a16="http://schemas.microsoft.com/office/drawing/2014/main" id="{44938B24-ABAC-A641-90FA-F4D5E5E7CE69}"/>
              </a:ext>
            </a:extLst>
          </p:cNvPr>
          <p:cNvSpPr/>
          <p:nvPr/>
        </p:nvSpPr>
        <p:spPr>
          <a:xfrm>
            <a:off x="9338834" y="2100321"/>
            <a:ext cx="1308514" cy="448245"/>
          </a:xfrm>
          <a:prstGeom prst="roundRect">
            <a:avLst>
              <a:gd name="adj" fmla="val 7333"/>
            </a:avLst>
          </a:prstGeom>
          <a:solidFill>
            <a:srgbClr val="5AC7DE"/>
          </a:solidFill>
          <a:ln>
            <a:solidFill>
              <a:srgbClr val="5AC7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95" name="Rounded Rectangle 94">
            <a:extLst>
              <a:ext uri="{FF2B5EF4-FFF2-40B4-BE49-F238E27FC236}">
                <a16:creationId xmlns:a16="http://schemas.microsoft.com/office/drawing/2014/main" id="{AC30984B-4488-A147-B40F-E38177F7C8B5}"/>
              </a:ext>
            </a:extLst>
          </p:cNvPr>
          <p:cNvSpPr/>
          <p:nvPr/>
        </p:nvSpPr>
        <p:spPr>
          <a:xfrm>
            <a:off x="9339681" y="2353432"/>
            <a:ext cx="1307565" cy="195134"/>
          </a:xfrm>
          <a:prstGeom prst="roundRect">
            <a:avLst>
              <a:gd name="adj" fmla="val 7333"/>
            </a:avLst>
          </a:prstGeom>
          <a:solidFill>
            <a:schemeClr val="bg1"/>
          </a:solidFill>
          <a:ln>
            <a:solidFill>
              <a:srgbClr val="5AC7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27" name="Rounded Rectangle 126">
            <a:extLst>
              <a:ext uri="{FF2B5EF4-FFF2-40B4-BE49-F238E27FC236}">
                <a16:creationId xmlns:a16="http://schemas.microsoft.com/office/drawing/2014/main" id="{7AD1B262-2425-4A47-A8F8-83A070C7B261}"/>
              </a:ext>
            </a:extLst>
          </p:cNvPr>
          <p:cNvSpPr/>
          <p:nvPr/>
        </p:nvSpPr>
        <p:spPr>
          <a:xfrm>
            <a:off x="999413" y="3545515"/>
            <a:ext cx="2149656" cy="535660"/>
          </a:xfrm>
          <a:prstGeom prst="roundRect">
            <a:avLst>
              <a:gd name="adj" fmla="val 9524"/>
            </a:avLst>
          </a:prstGeom>
          <a:solidFill>
            <a:schemeClr val="bg1"/>
          </a:solidFill>
          <a:ln>
            <a:solidFill>
              <a:srgbClr val="A6C6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99" name="Rounded Rectangle 98">
            <a:extLst>
              <a:ext uri="{FF2B5EF4-FFF2-40B4-BE49-F238E27FC236}">
                <a16:creationId xmlns:a16="http://schemas.microsoft.com/office/drawing/2014/main" id="{FC96ACC3-C070-4C48-9F58-74E9227473EF}"/>
              </a:ext>
            </a:extLst>
          </p:cNvPr>
          <p:cNvSpPr/>
          <p:nvPr/>
        </p:nvSpPr>
        <p:spPr>
          <a:xfrm>
            <a:off x="4353016" y="2014007"/>
            <a:ext cx="1167599" cy="448245"/>
          </a:xfrm>
          <a:prstGeom prst="roundRect">
            <a:avLst>
              <a:gd name="adj" fmla="val 7333"/>
            </a:avLst>
          </a:prstGeom>
          <a:solidFill>
            <a:srgbClr val="5AC7DE"/>
          </a:solidFill>
          <a:ln>
            <a:solidFill>
              <a:srgbClr val="5AC7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00" name="Rounded Rectangle 99">
            <a:extLst>
              <a:ext uri="{FF2B5EF4-FFF2-40B4-BE49-F238E27FC236}">
                <a16:creationId xmlns:a16="http://schemas.microsoft.com/office/drawing/2014/main" id="{777A3596-F08D-0945-8FEF-8250443D728A}"/>
              </a:ext>
            </a:extLst>
          </p:cNvPr>
          <p:cNvSpPr/>
          <p:nvPr/>
        </p:nvSpPr>
        <p:spPr>
          <a:xfrm>
            <a:off x="4353864" y="2267118"/>
            <a:ext cx="1166752" cy="195134"/>
          </a:xfrm>
          <a:prstGeom prst="roundRect">
            <a:avLst>
              <a:gd name="adj" fmla="val 7333"/>
            </a:avLst>
          </a:prstGeom>
          <a:solidFill>
            <a:schemeClr val="bg1"/>
          </a:solidFill>
          <a:ln>
            <a:solidFill>
              <a:srgbClr val="5AC7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97" name="Rounded Rectangle 96">
            <a:extLst>
              <a:ext uri="{FF2B5EF4-FFF2-40B4-BE49-F238E27FC236}">
                <a16:creationId xmlns:a16="http://schemas.microsoft.com/office/drawing/2014/main" id="{2E92B40F-9F7C-9648-8432-23B312E4E8CF}"/>
              </a:ext>
            </a:extLst>
          </p:cNvPr>
          <p:cNvSpPr/>
          <p:nvPr/>
        </p:nvSpPr>
        <p:spPr>
          <a:xfrm>
            <a:off x="4426912" y="3110917"/>
            <a:ext cx="1465027" cy="448245"/>
          </a:xfrm>
          <a:prstGeom prst="roundRect">
            <a:avLst>
              <a:gd name="adj" fmla="val 7333"/>
            </a:avLst>
          </a:prstGeom>
          <a:solidFill>
            <a:srgbClr val="5AC7DE"/>
          </a:solidFill>
          <a:ln>
            <a:solidFill>
              <a:srgbClr val="5AC7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98" name="Rounded Rectangle 97">
            <a:extLst>
              <a:ext uri="{FF2B5EF4-FFF2-40B4-BE49-F238E27FC236}">
                <a16:creationId xmlns:a16="http://schemas.microsoft.com/office/drawing/2014/main" id="{EA8A0181-6CFF-7642-BA16-9E0961DDA272}"/>
              </a:ext>
            </a:extLst>
          </p:cNvPr>
          <p:cNvSpPr/>
          <p:nvPr/>
        </p:nvSpPr>
        <p:spPr>
          <a:xfrm>
            <a:off x="4427974" y="3364028"/>
            <a:ext cx="1463965" cy="195134"/>
          </a:xfrm>
          <a:prstGeom prst="roundRect">
            <a:avLst>
              <a:gd name="adj" fmla="val 7333"/>
            </a:avLst>
          </a:prstGeom>
          <a:solidFill>
            <a:schemeClr val="bg1"/>
          </a:solidFill>
          <a:ln>
            <a:solidFill>
              <a:srgbClr val="5AC7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89" name="Rounded Rectangle 88">
            <a:extLst>
              <a:ext uri="{FF2B5EF4-FFF2-40B4-BE49-F238E27FC236}">
                <a16:creationId xmlns:a16="http://schemas.microsoft.com/office/drawing/2014/main" id="{2C13A616-E004-DD4B-9752-AF39F69E6824}"/>
              </a:ext>
            </a:extLst>
          </p:cNvPr>
          <p:cNvSpPr/>
          <p:nvPr/>
        </p:nvSpPr>
        <p:spPr>
          <a:xfrm>
            <a:off x="5695953" y="5624504"/>
            <a:ext cx="1343356" cy="448245"/>
          </a:xfrm>
          <a:prstGeom prst="roundRect">
            <a:avLst>
              <a:gd name="adj" fmla="val 7333"/>
            </a:avLst>
          </a:prstGeom>
          <a:solidFill>
            <a:srgbClr val="5AC7DE"/>
          </a:solidFill>
          <a:ln>
            <a:solidFill>
              <a:srgbClr val="5AC7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90" name="Rounded Rectangle 89">
            <a:extLst>
              <a:ext uri="{FF2B5EF4-FFF2-40B4-BE49-F238E27FC236}">
                <a16:creationId xmlns:a16="http://schemas.microsoft.com/office/drawing/2014/main" id="{03256101-6293-CE44-B498-A2E2D05DAEB6}"/>
              </a:ext>
            </a:extLst>
          </p:cNvPr>
          <p:cNvSpPr/>
          <p:nvPr/>
        </p:nvSpPr>
        <p:spPr>
          <a:xfrm>
            <a:off x="5696927" y="5877615"/>
            <a:ext cx="1342382" cy="195134"/>
          </a:xfrm>
          <a:prstGeom prst="roundRect">
            <a:avLst>
              <a:gd name="adj" fmla="val 7333"/>
            </a:avLst>
          </a:prstGeom>
          <a:solidFill>
            <a:schemeClr val="bg1"/>
          </a:solidFill>
          <a:ln>
            <a:solidFill>
              <a:srgbClr val="5AC7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87" name="Rounded Rectangle 86">
            <a:extLst>
              <a:ext uri="{FF2B5EF4-FFF2-40B4-BE49-F238E27FC236}">
                <a16:creationId xmlns:a16="http://schemas.microsoft.com/office/drawing/2014/main" id="{D9A0BF86-7051-1C45-B512-2BC1A42D1A48}"/>
              </a:ext>
            </a:extLst>
          </p:cNvPr>
          <p:cNvSpPr/>
          <p:nvPr/>
        </p:nvSpPr>
        <p:spPr>
          <a:xfrm>
            <a:off x="4264398" y="3749993"/>
            <a:ext cx="1343356" cy="448245"/>
          </a:xfrm>
          <a:prstGeom prst="roundRect">
            <a:avLst>
              <a:gd name="adj" fmla="val 7333"/>
            </a:avLst>
          </a:prstGeom>
          <a:solidFill>
            <a:srgbClr val="5AC7DE"/>
          </a:solidFill>
          <a:ln>
            <a:solidFill>
              <a:srgbClr val="5AC7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88" name="Rounded Rectangle 87">
            <a:extLst>
              <a:ext uri="{FF2B5EF4-FFF2-40B4-BE49-F238E27FC236}">
                <a16:creationId xmlns:a16="http://schemas.microsoft.com/office/drawing/2014/main" id="{84ACA0DE-213B-484A-A86A-5CFC2237CB47}"/>
              </a:ext>
            </a:extLst>
          </p:cNvPr>
          <p:cNvSpPr/>
          <p:nvPr/>
        </p:nvSpPr>
        <p:spPr>
          <a:xfrm>
            <a:off x="4265372" y="4003104"/>
            <a:ext cx="1342382" cy="195134"/>
          </a:xfrm>
          <a:prstGeom prst="roundRect">
            <a:avLst>
              <a:gd name="adj" fmla="val 7333"/>
            </a:avLst>
          </a:prstGeom>
          <a:solidFill>
            <a:schemeClr val="bg1"/>
          </a:solidFill>
          <a:ln>
            <a:solidFill>
              <a:srgbClr val="5AC7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9D1BF3-B748-B34D-B17F-C5EC462064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8500" y="-32030"/>
            <a:ext cx="6413500" cy="876300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7BA08029-10CB-694F-ACFA-4F8B772E621A}"/>
              </a:ext>
            </a:extLst>
          </p:cNvPr>
          <p:cNvSpPr/>
          <p:nvPr/>
        </p:nvSpPr>
        <p:spPr>
          <a:xfrm>
            <a:off x="983518" y="5285875"/>
            <a:ext cx="3994984" cy="1060827"/>
          </a:xfrm>
          <a:prstGeom prst="roundRect">
            <a:avLst>
              <a:gd name="adj" fmla="val 9524"/>
            </a:avLst>
          </a:prstGeom>
          <a:solidFill>
            <a:srgbClr val="5AC7DE"/>
          </a:solidFill>
          <a:ln>
            <a:solidFill>
              <a:srgbClr val="5AC7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B3E7B79-B4B5-EE4C-8008-5083A0632DA9}"/>
              </a:ext>
            </a:extLst>
          </p:cNvPr>
          <p:cNvSpPr/>
          <p:nvPr/>
        </p:nvSpPr>
        <p:spPr>
          <a:xfrm>
            <a:off x="1836290" y="4780866"/>
            <a:ext cx="2789704" cy="769441"/>
          </a:xfrm>
          <a:prstGeom prst="roundRect">
            <a:avLst>
              <a:gd name="adj" fmla="val 9524"/>
            </a:avLst>
          </a:prstGeom>
          <a:solidFill>
            <a:schemeClr val="bg1"/>
          </a:solidFill>
          <a:ln>
            <a:solidFill>
              <a:srgbClr val="A6C6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41DB3226-7610-FA40-9374-FC19893B082B}"/>
              </a:ext>
            </a:extLst>
          </p:cNvPr>
          <p:cNvSpPr/>
          <p:nvPr/>
        </p:nvSpPr>
        <p:spPr>
          <a:xfrm>
            <a:off x="979231" y="4781430"/>
            <a:ext cx="1396536" cy="769441"/>
          </a:xfrm>
          <a:prstGeom prst="roundRect">
            <a:avLst>
              <a:gd name="adj" fmla="val 9524"/>
            </a:avLst>
          </a:prstGeom>
          <a:solidFill>
            <a:srgbClr val="A6C645"/>
          </a:solidFill>
          <a:ln>
            <a:solidFill>
              <a:srgbClr val="A6C6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660DBD0-2A62-914F-97D6-C0FE1A5647EC}"/>
              </a:ext>
            </a:extLst>
          </p:cNvPr>
          <p:cNvSpPr txBox="1"/>
          <p:nvPr/>
        </p:nvSpPr>
        <p:spPr>
          <a:xfrm>
            <a:off x="2380405" y="4892545"/>
            <a:ext cx="22397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600" dirty="0">
                <a:solidFill>
                  <a:srgbClr val="00506A"/>
                </a:solidFill>
                <a:latin typeface="Montserrat" pitchFamily="2" charset="77"/>
              </a:rPr>
              <a:t>PROYECTOS</a:t>
            </a:r>
          </a:p>
          <a:p>
            <a:r>
              <a:rPr lang="es-ES_tradnl" sz="1600" dirty="0">
                <a:solidFill>
                  <a:srgbClr val="00506A"/>
                </a:solidFill>
                <a:latin typeface="Montserrat" pitchFamily="2" charset="77"/>
              </a:rPr>
              <a:t>SUBVENCIONADOS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0318D9E-B6A6-3343-8B73-BE95D1BBEECC}"/>
              </a:ext>
            </a:extLst>
          </p:cNvPr>
          <p:cNvSpPr txBox="1"/>
          <p:nvPr/>
        </p:nvSpPr>
        <p:spPr>
          <a:xfrm>
            <a:off x="1044712" y="4780866"/>
            <a:ext cx="1284326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4500" b="1" dirty="0">
                <a:solidFill>
                  <a:schemeClr val="bg1"/>
                </a:solidFill>
                <a:latin typeface="Montserrat" pitchFamily="2" charset="77"/>
              </a:rPr>
              <a:t>390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406AEA4-13A4-8A44-87F0-5B8B01C7D930}"/>
              </a:ext>
            </a:extLst>
          </p:cNvPr>
          <p:cNvSpPr txBox="1"/>
          <p:nvPr/>
        </p:nvSpPr>
        <p:spPr>
          <a:xfrm>
            <a:off x="1111352" y="5810239"/>
            <a:ext cx="3111749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500" b="1" dirty="0">
                <a:solidFill>
                  <a:srgbClr val="00506A"/>
                </a:solidFill>
                <a:latin typeface="Montserrat" pitchFamily="2" charset="77"/>
              </a:rPr>
              <a:t>S/ 235 097 240 09</a:t>
            </a:r>
          </a:p>
        </p:txBody>
      </p:sp>
      <p:sp>
        <p:nvSpPr>
          <p:cNvPr id="11" name="Arrow with $">
            <a:extLst>
              <a:ext uri="{FF2B5EF4-FFF2-40B4-BE49-F238E27FC236}">
                <a16:creationId xmlns:a16="http://schemas.microsoft.com/office/drawing/2014/main" id="{8F756E77-EF20-B843-8C9F-5CC76A584E01}"/>
              </a:ext>
            </a:extLst>
          </p:cNvPr>
          <p:cNvSpPr>
            <a:spLocks noEditPoints="1"/>
          </p:cNvSpPr>
          <p:nvPr/>
        </p:nvSpPr>
        <p:spPr bwMode="auto">
          <a:xfrm>
            <a:off x="4352432" y="5664741"/>
            <a:ext cx="547123" cy="685390"/>
          </a:xfrm>
          <a:custGeom>
            <a:avLst/>
            <a:gdLst>
              <a:gd name="T0" fmla="*/ 106 w 204"/>
              <a:gd name="T1" fmla="*/ 108 h 256"/>
              <a:gd name="T2" fmla="*/ 120 w 204"/>
              <a:gd name="T3" fmla="*/ 122 h 256"/>
              <a:gd name="T4" fmla="*/ 128 w 204"/>
              <a:gd name="T5" fmla="*/ 122 h 256"/>
              <a:gd name="T6" fmla="*/ 110 w 204"/>
              <a:gd name="T7" fmla="*/ 100 h 256"/>
              <a:gd name="T8" fmla="*/ 110 w 204"/>
              <a:gd name="T9" fmla="*/ 88 h 256"/>
              <a:gd name="T10" fmla="*/ 102 w 204"/>
              <a:gd name="T11" fmla="*/ 88 h 256"/>
              <a:gd name="T12" fmla="*/ 102 w 204"/>
              <a:gd name="T13" fmla="*/ 100 h 256"/>
              <a:gd name="T14" fmla="*/ 84 w 204"/>
              <a:gd name="T15" fmla="*/ 122 h 256"/>
              <a:gd name="T16" fmla="*/ 106 w 204"/>
              <a:gd name="T17" fmla="*/ 144 h 256"/>
              <a:gd name="T18" fmla="*/ 120 w 204"/>
              <a:gd name="T19" fmla="*/ 158 h 256"/>
              <a:gd name="T20" fmla="*/ 106 w 204"/>
              <a:gd name="T21" fmla="*/ 172 h 256"/>
              <a:gd name="T22" fmla="*/ 92 w 204"/>
              <a:gd name="T23" fmla="*/ 158 h 256"/>
              <a:gd name="T24" fmla="*/ 84 w 204"/>
              <a:gd name="T25" fmla="*/ 158 h 256"/>
              <a:gd name="T26" fmla="*/ 102 w 204"/>
              <a:gd name="T27" fmla="*/ 180 h 256"/>
              <a:gd name="T28" fmla="*/ 102 w 204"/>
              <a:gd name="T29" fmla="*/ 192 h 256"/>
              <a:gd name="T30" fmla="*/ 110 w 204"/>
              <a:gd name="T31" fmla="*/ 192 h 256"/>
              <a:gd name="T32" fmla="*/ 110 w 204"/>
              <a:gd name="T33" fmla="*/ 180 h 256"/>
              <a:gd name="T34" fmla="*/ 128 w 204"/>
              <a:gd name="T35" fmla="*/ 158 h 256"/>
              <a:gd name="T36" fmla="*/ 106 w 204"/>
              <a:gd name="T37" fmla="*/ 136 h 256"/>
              <a:gd name="T38" fmla="*/ 92 w 204"/>
              <a:gd name="T39" fmla="*/ 122 h 256"/>
              <a:gd name="T40" fmla="*/ 106 w 204"/>
              <a:gd name="T41" fmla="*/ 108 h 256"/>
              <a:gd name="T42" fmla="*/ 203 w 204"/>
              <a:gd name="T43" fmla="*/ 134 h 256"/>
              <a:gd name="T44" fmla="*/ 105 w 204"/>
              <a:gd name="T45" fmla="*/ 2 h 256"/>
              <a:gd name="T46" fmla="*/ 99 w 204"/>
              <a:gd name="T47" fmla="*/ 2 h 256"/>
              <a:gd name="T48" fmla="*/ 1 w 204"/>
              <a:gd name="T49" fmla="*/ 134 h 256"/>
              <a:gd name="T50" fmla="*/ 0 w 204"/>
              <a:gd name="T51" fmla="*/ 138 h 256"/>
              <a:gd name="T52" fmla="*/ 4 w 204"/>
              <a:gd name="T53" fmla="*/ 140 h 256"/>
              <a:gd name="T54" fmla="*/ 30 w 204"/>
              <a:gd name="T55" fmla="*/ 140 h 256"/>
              <a:gd name="T56" fmla="*/ 30 w 204"/>
              <a:gd name="T57" fmla="*/ 256 h 256"/>
              <a:gd name="T58" fmla="*/ 38 w 204"/>
              <a:gd name="T59" fmla="*/ 256 h 256"/>
              <a:gd name="T60" fmla="*/ 38 w 204"/>
              <a:gd name="T61" fmla="*/ 136 h 256"/>
              <a:gd name="T62" fmla="*/ 34 w 204"/>
              <a:gd name="T63" fmla="*/ 132 h 256"/>
              <a:gd name="T64" fmla="*/ 12 w 204"/>
              <a:gd name="T65" fmla="*/ 132 h 256"/>
              <a:gd name="T66" fmla="*/ 102 w 204"/>
              <a:gd name="T67" fmla="*/ 11 h 256"/>
              <a:gd name="T68" fmla="*/ 192 w 204"/>
              <a:gd name="T69" fmla="*/ 132 h 256"/>
              <a:gd name="T70" fmla="*/ 170 w 204"/>
              <a:gd name="T71" fmla="*/ 132 h 256"/>
              <a:gd name="T72" fmla="*/ 166 w 204"/>
              <a:gd name="T73" fmla="*/ 136 h 256"/>
              <a:gd name="T74" fmla="*/ 166 w 204"/>
              <a:gd name="T75" fmla="*/ 256 h 256"/>
              <a:gd name="T76" fmla="*/ 174 w 204"/>
              <a:gd name="T77" fmla="*/ 256 h 256"/>
              <a:gd name="T78" fmla="*/ 174 w 204"/>
              <a:gd name="T79" fmla="*/ 140 h 256"/>
              <a:gd name="T80" fmla="*/ 200 w 204"/>
              <a:gd name="T81" fmla="*/ 140 h 256"/>
              <a:gd name="T82" fmla="*/ 204 w 204"/>
              <a:gd name="T83" fmla="*/ 138 h 256"/>
              <a:gd name="T84" fmla="*/ 203 w 204"/>
              <a:gd name="T85" fmla="*/ 134 h 256"/>
              <a:gd name="T86" fmla="*/ 138 w 204"/>
              <a:gd name="T87" fmla="*/ 256 h 256"/>
              <a:gd name="T88" fmla="*/ 146 w 204"/>
              <a:gd name="T89" fmla="*/ 256 h 256"/>
              <a:gd name="T90" fmla="*/ 146 w 204"/>
              <a:gd name="T91" fmla="*/ 244 h 256"/>
              <a:gd name="T92" fmla="*/ 138 w 204"/>
              <a:gd name="T93" fmla="*/ 244 h 256"/>
              <a:gd name="T94" fmla="*/ 138 w 204"/>
              <a:gd name="T95" fmla="*/ 256 h 256"/>
              <a:gd name="T96" fmla="*/ 110 w 204"/>
              <a:gd name="T97" fmla="*/ 256 h 256"/>
              <a:gd name="T98" fmla="*/ 118 w 204"/>
              <a:gd name="T99" fmla="*/ 256 h 256"/>
              <a:gd name="T100" fmla="*/ 118 w 204"/>
              <a:gd name="T101" fmla="*/ 244 h 256"/>
              <a:gd name="T102" fmla="*/ 110 w 204"/>
              <a:gd name="T103" fmla="*/ 244 h 256"/>
              <a:gd name="T104" fmla="*/ 110 w 204"/>
              <a:gd name="T105" fmla="*/ 256 h 256"/>
              <a:gd name="T106" fmla="*/ 86 w 204"/>
              <a:gd name="T107" fmla="*/ 256 h 256"/>
              <a:gd name="T108" fmla="*/ 94 w 204"/>
              <a:gd name="T109" fmla="*/ 256 h 256"/>
              <a:gd name="T110" fmla="*/ 94 w 204"/>
              <a:gd name="T111" fmla="*/ 244 h 256"/>
              <a:gd name="T112" fmla="*/ 86 w 204"/>
              <a:gd name="T113" fmla="*/ 244 h 256"/>
              <a:gd name="T114" fmla="*/ 86 w 204"/>
              <a:gd name="T115" fmla="*/ 256 h 256"/>
              <a:gd name="T116" fmla="*/ 58 w 204"/>
              <a:gd name="T117" fmla="*/ 256 h 256"/>
              <a:gd name="T118" fmla="*/ 66 w 204"/>
              <a:gd name="T119" fmla="*/ 256 h 256"/>
              <a:gd name="T120" fmla="*/ 66 w 204"/>
              <a:gd name="T121" fmla="*/ 244 h 256"/>
              <a:gd name="T122" fmla="*/ 58 w 204"/>
              <a:gd name="T123" fmla="*/ 244 h 256"/>
              <a:gd name="T124" fmla="*/ 58 w 204"/>
              <a:gd name="T125" fmla="*/ 256 h 2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04" h="256">
                <a:moveTo>
                  <a:pt x="106" y="108"/>
                </a:moveTo>
                <a:cubicBezTo>
                  <a:pt x="114" y="108"/>
                  <a:pt x="120" y="114"/>
                  <a:pt x="120" y="122"/>
                </a:cubicBezTo>
                <a:cubicBezTo>
                  <a:pt x="128" y="122"/>
                  <a:pt x="128" y="122"/>
                  <a:pt x="128" y="122"/>
                </a:cubicBezTo>
                <a:cubicBezTo>
                  <a:pt x="128" y="111"/>
                  <a:pt x="120" y="102"/>
                  <a:pt x="110" y="100"/>
                </a:cubicBezTo>
                <a:cubicBezTo>
                  <a:pt x="110" y="88"/>
                  <a:pt x="110" y="88"/>
                  <a:pt x="110" y="88"/>
                </a:cubicBezTo>
                <a:cubicBezTo>
                  <a:pt x="102" y="88"/>
                  <a:pt x="102" y="88"/>
                  <a:pt x="102" y="88"/>
                </a:cubicBezTo>
                <a:cubicBezTo>
                  <a:pt x="102" y="100"/>
                  <a:pt x="102" y="100"/>
                  <a:pt x="102" y="100"/>
                </a:cubicBezTo>
                <a:cubicBezTo>
                  <a:pt x="92" y="102"/>
                  <a:pt x="84" y="111"/>
                  <a:pt x="84" y="122"/>
                </a:cubicBezTo>
                <a:cubicBezTo>
                  <a:pt x="84" y="134"/>
                  <a:pt x="94" y="144"/>
                  <a:pt x="106" y="144"/>
                </a:cubicBezTo>
                <a:cubicBezTo>
                  <a:pt x="114" y="144"/>
                  <a:pt x="120" y="150"/>
                  <a:pt x="120" y="158"/>
                </a:cubicBezTo>
                <a:cubicBezTo>
                  <a:pt x="120" y="166"/>
                  <a:pt x="114" y="172"/>
                  <a:pt x="106" y="172"/>
                </a:cubicBezTo>
                <a:cubicBezTo>
                  <a:pt x="98" y="172"/>
                  <a:pt x="92" y="166"/>
                  <a:pt x="92" y="158"/>
                </a:cubicBezTo>
                <a:cubicBezTo>
                  <a:pt x="84" y="158"/>
                  <a:pt x="84" y="158"/>
                  <a:pt x="84" y="158"/>
                </a:cubicBezTo>
                <a:cubicBezTo>
                  <a:pt x="84" y="169"/>
                  <a:pt x="92" y="178"/>
                  <a:pt x="102" y="180"/>
                </a:cubicBezTo>
                <a:cubicBezTo>
                  <a:pt x="102" y="192"/>
                  <a:pt x="102" y="192"/>
                  <a:pt x="102" y="192"/>
                </a:cubicBezTo>
                <a:cubicBezTo>
                  <a:pt x="110" y="192"/>
                  <a:pt x="110" y="192"/>
                  <a:pt x="110" y="192"/>
                </a:cubicBezTo>
                <a:cubicBezTo>
                  <a:pt x="110" y="180"/>
                  <a:pt x="110" y="180"/>
                  <a:pt x="110" y="180"/>
                </a:cubicBezTo>
                <a:cubicBezTo>
                  <a:pt x="120" y="178"/>
                  <a:pt x="128" y="169"/>
                  <a:pt x="128" y="158"/>
                </a:cubicBezTo>
                <a:cubicBezTo>
                  <a:pt x="128" y="146"/>
                  <a:pt x="118" y="136"/>
                  <a:pt x="106" y="136"/>
                </a:cubicBezTo>
                <a:cubicBezTo>
                  <a:pt x="98" y="136"/>
                  <a:pt x="92" y="130"/>
                  <a:pt x="92" y="122"/>
                </a:cubicBezTo>
                <a:cubicBezTo>
                  <a:pt x="92" y="114"/>
                  <a:pt x="98" y="108"/>
                  <a:pt x="106" y="108"/>
                </a:cubicBezTo>
                <a:close/>
                <a:moveTo>
                  <a:pt x="203" y="134"/>
                </a:moveTo>
                <a:cubicBezTo>
                  <a:pt x="105" y="2"/>
                  <a:pt x="105" y="2"/>
                  <a:pt x="105" y="2"/>
                </a:cubicBezTo>
                <a:cubicBezTo>
                  <a:pt x="104" y="0"/>
                  <a:pt x="100" y="0"/>
                  <a:pt x="99" y="2"/>
                </a:cubicBezTo>
                <a:cubicBezTo>
                  <a:pt x="1" y="134"/>
                  <a:pt x="1" y="134"/>
                  <a:pt x="1" y="134"/>
                </a:cubicBezTo>
                <a:cubicBezTo>
                  <a:pt x="0" y="135"/>
                  <a:pt x="0" y="136"/>
                  <a:pt x="0" y="138"/>
                </a:cubicBezTo>
                <a:cubicBezTo>
                  <a:pt x="1" y="139"/>
                  <a:pt x="2" y="140"/>
                  <a:pt x="4" y="140"/>
                </a:cubicBezTo>
                <a:cubicBezTo>
                  <a:pt x="30" y="140"/>
                  <a:pt x="30" y="140"/>
                  <a:pt x="30" y="140"/>
                </a:cubicBezTo>
                <a:cubicBezTo>
                  <a:pt x="30" y="256"/>
                  <a:pt x="30" y="256"/>
                  <a:pt x="30" y="256"/>
                </a:cubicBezTo>
                <a:cubicBezTo>
                  <a:pt x="38" y="256"/>
                  <a:pt x="38" y="256"/>
                  <a:pt x="38" y="256"/>
                </a:cubicBezTo>
                <a:cubicBezTo>
                  <a:pt x="38" y="136"/>
                  <a:pt x="38" y="136"/>
                  <a:pt x="38" y="136"/>
                </a:cubicBezTo>
                <a:cubicBezTo>
                  <a:pt x="38" y="134"/>
                  <a:pt x="36" y="132"/>
                  <a:pt x="34" y="132"/>
                </a:cubicBezTo>
                <a:cubicBezTo>
                  <a:pt x="12" y="132"/>
                  <a:pt x="12" y="132"/>
                  <a:pt x="12" y="132"/>
                </a:cubicBezTo>
                <a:cubicBezTo>
                  <a:pt x="102" y="11"/>
                  <a:pt x="102" y="11"/>
                  <a:pt x="102" y="11"/>
                </a:cubicBezTo>
                <a:cubicBezTo>
                  <a:pt x="192" y="132"/>
                  <a:pt x="192" y="132"/>
                  <a:pt x="192" y="132"/>
                </a:cubicBezTo>
                <a:cubicBezTo>
                  <a:pt x="170" y="132"/>
                  <a:pt x="170" y="132"/>
                  <a:pt x="170" y="132"/>
                </a:cubicBezTo>
                <a:cubicBezTo>
                  <a:pt x="168" y="132"/>
                  <a:pt x="166" y="134"/>
                  <a:pt x="166" y="136"/>
                </a:cubicBezTo>
                <a:cubicBezTo>
                  <a:pt x="166" y="256"/>
                  <a:pt x="166" y="256"/>
                  <a:pt x="166" y="256"/>
                </a:cubicBezTo>
                <a:cubicBezTo>
                  <a:pt x="174" y="256"/>
                  <a:pt x="174" y="256"/>
                  <a:pt x="174" y="256"/>
                </a:cubicBezTo>
                <a:cubicBezTo>
                  <a:pt x="174" y="140"/>
                  <a:pt x="174" y="140"/>
                  <a:pt x="174" y="140"/>
                </a:cubicBezTo>
                <a:cubicBezTo>
                  <a:pt x="200" y="140"/>
                  <a:pt x="200" y="140"/>
                  <a:pt x="200" y="140"/>
                </a:cubicBezTo>
                <a:cubicBezTo>
                  <a:pt x="202" y="140"/>
                  <a:pt x="203" y="139"/>
                  <a:pt x="204" y="138"/>
                </a:cubicBezTo>
                <a:cubicBezTo>
                  <a:pt x="204" y="136"/>
                  <a:pt x="204" y="135"/>
                  <a:pt x="203" y="134"/>
                </a:cubicBezTo>
                <a:close/>
                <a:moveTo>
                  <a:pt x="138" y="256"/>
                </a:moveTo>
                <a:cubicBezTo>
                  <a:pt x="146" y="256"/>
                  <a:pt x="146" y="256"/>
                  <a:pt x="146" y="256"/>
                </a:cubicBezTo>
                <a:cubicBezTo>
                  <a:pt x="146" y="244"/>
                  <a:pt x="146" y="244"/>
                  <a:pt x="146" y="244"/>
                </a:cubicBezTo>
                <a:cubicBezTo>
                  <a:pt x="138" y="244"/>
                  <a:pt x="138" y="244"/>
                  <a:pt x="138" y="244"/>
                </a:cubicBezTo>
                <a:lnTo>
                  <a:pt x="138" y="256"/>
                </a:lnTo>
                <a:close/>
                <a:moveTo>
                  <a:pt x="110" y="256"/>
                </a:moveTo>
                <a:cubicBezTo>
                  <a:pt x="118" y="256"/>
                  <a:pt x="118" y="256"/>
                  <a:pt x="118" y="256"/>
                </a:cubicBezTo>
                <a:cubicBezTo>
                  <a:pt x="118" y="244"/>
                  <a:pt x="118" y="244"/>
                  <a:pt x="118" y="244"/>
                </a:cubicBezTo>
                <a:cubicBezTo>
                  <a:pt x="110" y="244"/>
                  <a:pt x="110" y="244"/>
                  <a:pt x="110" y="244"/>
                </a:cubicBezTo>
                <a:lnTo>
                  <a:pt x="110" y="256"/>
                </a:lnTo>
                <a:close/>
                <a:moveTo>
                  <a:pt x="86" y="256"/>
                </a:moveTo>
                <a:cubicBezTo>
                  <a:pt x="94" y="256"/>
                  <a:pt x="94" y="256"/>
                  <a:pt x="94" y="256"/>
                </a:cubicBezTo>
                <a:cubicBezTo>
                  <a:pt x="94" y="244"/>
                  <a:pt x="94" y="244"/>
                  <a:pt x="94" y="244"/>
                </a:cubicBezTo>
                <a:cubicBezTo>
                  <a:pt x="86" y="244"/>
                  <a:pt x="86" y="244"/>
                  <a:pt x="86" y="244"/>
                </a:cubicBezTo>
                <a:lnTo>
                  <a:pt x="86" y="256"/>
                </a:lnTo>
                <a:close/>
                <a:moveTo>
                  <a:pt x="58" y="256"/>
                </a:moveTo>
                <a:cubicBezTo>
                  <a:pt x="66" y="256"/>
                  <a:pt x="66" y="256"/>
                  <a:pt x="66" y="256"/>
                </a:cubicBezTo>
                <a:cubicBezTo>
                  <a:pt x="66" y="244"/>
                  <a:pt x="66" y="244"/>
                  <a:pt x="66" y="244"/>
                </a:cubicBezTo>
                <a:cubicBezTo>
                  <a:pt x="58" y="244"/>
                  <a:pt x="58" y="244"/>
                  <a:pt x="58" y="244"/>
                </a:cubicBezTo>
                <a:lnTo>
                  <a:pt x="58" y="256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CE2A8C6-BFD8-7A47-B314-5C6DDFFD0AD7}"/>
              </a:ext>
            </a:extLst>
          </p:cNvPr>
          <p:cNvSpPr txBox="1"/>
          <p:nvPr/>
        </p:nvSpPr>
        <p:spPr>
          <a:xfrm>
            <a:off x="1122151" y="5611050"/>
            <a:ext cx="12378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b="1" dirty="0">
                <a:solidFill>
                  <a:srgbClr val="00506A"/>
                </a:solidFill>
                <a:latin typeface="Montserrat SemiBold" pitchFamily="2" charset="77"/>
              </a:rPr>
              <a:t>INVERSIÓN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A3A814C-2611-FE4B-8407-E50C3AAB87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6085" y="1283337"/>
            <a:ext cx="3191514" cy="4598526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E920EA8-461E-C943-8178-2ACCA94CCC22}"/>
              </a:ext>
            </a:extLst>
          </p:cNvPr>
          <p:cNvCxnSpPr>
            <a:cxnSpLocks/>
          </p:cNvCxnSpPr>
          <p:nvPr/>
        </p:nvCxnSpPr>
        <p:spPr>
          <a:xfrm>
            <a:off x="9013898" y="5062018"/>
            <a:ext cx="1679440" cy="0"/>
          </a:xfrm>
          <a:prstGeom prst="line">
            <a:avLst/>
          </a:prstGeom>
          <a:ln>
            <a:solidFill>
              <a:srgbClr val="00506A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1513BBCA-821F-3B4A-ACA1-1C0A997AF567}"/>
              </a:ext>
            </a:extLst>
          </p:cNvPr>
          <p:cNvSpPr txBox="1"/>
          <p:nvPr/>
        </p:nvSpPr>
        <p:spPr>
          <a:xfrm>
            <a:off x="10686656" y="4869260"/>
            <a:ext cx="989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000" dirty="0">
                <a:solidFill>
                  <a:srgbClr val="00506A"/>
                </a:solidFill>
                <a:latin typeface="Montserrat" pitchFamily="2" charset="77"/>
              </a:rPr>
              <a:t>PUNO (5)</a:t>
            </a:r>
          </a:p>
          <a:p>
            <a:r>
              <a:rPr lang="es-ES_tradnl" sz="800" b="1" dirty="0">
                <a:solidFill>
                  <a:srgbClr val="A6C645"/>
                </a:solidFill>
                <a:latin typeface="Montserrat" pitchFamily="2" charset="77"/>
              </a:rPr>
              <a:t>S/ 2 866 226 00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88B2692-21C5-5D48-B8DE-935033039753}"/>
              </a:ext>
            </a:extLst>
          </p:cNvPr>
          <p:cNvCxnSpPr>
            <a:cxnSpLocks/>
          </p:cNvCxnSpPr>
          <p:nvPr/>
        </p:nvCxnSpPr>
        <p:spPr>
          <a:xfrm>
            <a:off x="8907123" y="5366258"/>
            <a:ext cx="550476" cy="0"/>
          </a:xfrm>
          <a:prstGeom prst="line">
            <a:avLst/>
          </a:prstGeom>
          <a:ln>
            <a:solidFill>
              <a:srgbClr val="00506A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A5A50E2B-BD32-9347-BB15-39AD79974326}"/>
              </a:ext>
            </a:extLst>
          </p:cNvPr>
          <p:cNvSpPr txBox="1"/>
          <p:nvPr/>
        </p:nvSpPr>
        <p:spPr>
          <a:xfrm>
            <a:off x="9457599" y="5177452"/>
            <a:ext cx="11897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000" dirty="0">
                <a:solidFill>
                  <a:srgbClr val="00506A"/>
                </a:solidFill>
                <a:latin typeface="Montserrat" pitchFamily="2" charset="77"/>
              </a:rPr>
              <a:t>MOQUEGUA (3)</a:t>
            </a:r>
          </a:p>
          <a:p>
            <a:r>
              <a:rPr lang="es-ES_tradnl" sz="800" b="1" dirty="0">
                <a:solidFill>
                  <a:srgbClr val="A6C645"/>
                </a:solidFill>
                <a:latin typeface="Montserrat" pitchFamily="2" charset="77"/>
              </a:rPr>
              <a:t>S/ 1 702 595 50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D16B6E2-D951-294B-B79F-52A43F97BC73}"/>
              </a:ext>
            </a:extLst>
          </p:cNvPr>
          <p:cNvCxnSpPr>
            <a:cxnSpLocks/>
          </p:cNvCxnSpPr>
          <p:nvPr/>
        </p:nvCxnSpPr>
        <p:spPr>
          <a:xfrm>
            <a:off x="8962912" y="5734121"/>
            <a:ext cx="550476" cy="0"/>
          </a:xfrm>
          <a:prstGeom prst="line">
            <a:avLst/>
          </a:prstGeom>
          <a:ln>
            <a:solidFill>
              <a:srgbClr val="00506A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6CF87F50-2126-0B4D-9B13-E0AD45DCB307}"/>
              </a:ext>
            </a:extLst>
          </p:cNvPr>
          <p:cNvSpPr txBox="1"/>
          <p:nvPr/>
        </p:nvSpPr>
        <p:spPr>
          <a:xfrm>
            <a:off x="9513388" y="5545315"/>
            <a:ext cx="917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000" dirty="0">
                <a:solidFill>
                  <a:srgbClr val="00506A"/>
                </a:solidFill>
                <a:latin typeface="Montserrat" pitchFamily="2" charset="77"/>
              </a:rPr>
              <a:t>TACNA (1)</a:t>
            </a:r>
          </a:p>
          <a:p>
            <a:r>
              <a:rPr lang="es-ES_tradnl" sz="800" b="1" dirty="0">
                <a:solidFill>
                  <a:srgbClr val="A6C645"/>
                </a:solidFill>
                <a:latin typeface="Montserrat" pitchFamily="2" charset="77"/>
              </a:rPr>
              <a:t>S/ 349 406 00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A80B82B-0087-3042-8FFF-59BD3DA747A6}"/>
              </a:ext>
            </a:extLst>
          </p:cNvPr>
          <p:cNvCxnSpPr>
            <a:cxnSpLocks/>
          </p:cNvCxnSpPr>
          <p:nvPr/>
        </p:nvCxnSpPr>
        <p:spPr>
          <a:xfrm>
            <a:off x="9066033" y="4162998"/>
            <a:ext cx="550476" cy="0"/>
          </a:xfrm>
          <a:prstGeom prst="line">
            <a:avLst/>
          </a:prstGeom>
          <a:ln>
            <a:solidFill>
              <a:srgbClr val="00506A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BC194463-19D6-9849-87A6-50C38AE81EFF}"/>
              </a:ext>
            </a:extLst>
          </p:cNvPr>
          <p:cNvSpPr txBox="1"/>
          <p:nvPr/>
        </p:nvSpPr>
        <p:spPr>
          <a:xfrm>
            <a:off x="9616509" y="3989241"/>
            <a:ext cx="14793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000" dirty="0">
                <a:solidFill>
                  <a:srgbClr val="00506A"/>
                </a:solidFill>
                <a:latin typeface="Montserrat" pitchFamily="2" charset="77"/>
              </a:rPr>
              <a:t>MADRE DE DIOS (6)</a:t>
            </a:r>
          </a:p>
          <a:p>
            <a:r>
              <a:rPr lang="es-ES_tradnl" sz="800" b="1" dirty="0">
                <a:solidFill>
                  <a:srgbClr val="A6C645"/>
                </a:solidFill>
                <a:latin typeface="Montserrat" pitchFamily="2" charset="77"/>
              </a:rPr>
              <a:t>S/ 1 319 325 07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E5BCE6B-9841-D141-8F4B-952AA24877BA}"/>
              </a:ext>
            </a:extLst>
          </p:cNvPr>
          <p:cNvCxnSpPr>
            <a:cxnSpLocks/>
          </p:cNvCxnSpPr>
          <p:nvPr/>
        </p:nvCxnSpPr>
        <p:spPr>
          <a:xfrm>
            <a:off x="8746418" y="4752930"/>
            <a:ext cx="1012916" cy="0"/>
          </a:xfrm>
          <a:prstGeom prst="line">
            <a:avLst/>
          </a:prstGeom>
          <a:ln>
            <a:solidFill>
              <a:srgbClr val="00506A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B9B57642-248E-2541-8C97-6FDC484BBA7E}"/>
              </a:ext>
            </a:extLst>
          </p:cNvPr>
          <p:cNvSpPr txBox="1"/>
          <p:nvPr/>
        </p:nvSpPr>
        <p:spPr>
          <a:xfrm>
            <a:off x="9759334" y="4532809"/>
            <a:ext cx="9589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000" dirty="0">
                <a:solidFill>
                  <a:srgbClr val="00506A"/>
                </a:solidFill>
                <a:latin typeface="Montserrat" pitchFamily="2" charset="77"/>
              </a:rPr>
              <a:t>CUSCO (11)</a:t>
            </a:r>
          </a:p>
          <a:p>
            <a:r>
              <a:rPr lang="es-ES_tradnl" sz="800" b="1" dirty="0">
                <a:solidFill>
                  <a:srgbClr val="A6C645"/>
                </a:solidFill>
                <a:latin typeface="Montserrat" pitchFamily="2" charset="77"/>
              </a:rPr>
              <a:t>S/ 4 259 515 07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5ADFA0F-6C40-F642-8A77-D403C1A0650B}"/>
              </a:ext>
            </a:extLst>
          </p:cNvPr>
          <p:cNvCxnSpPr>
            <a:cxnSpLocks/>
          </p:cNvCxnSpPr>
          <p:nvPr/>
        </p:nvCxnSpPr>
        <p:spPr>
          <a:xfrm>
            <a:off x="7950785" y="3805879"/>
            <a:ext cx="2160410" cy="17010"/>
          </a:xfrm>
          <a:prstGeom prst="line">
            <a:avLst/>
          </a:prstGeom>
          <a:ln>
            <a:solidFill>
              <a:srgbClr val="00506A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11529481-5F17-7E4A-86E1-CB0A1C2D57E1}"/>
              </a:ext>
            </a:extLst>
          </p:cNvPr>
          <p:cNvSpPr txBox="1"/>
          <p:nvPr/>
        </p:nvSpPr>
        <p:spPr>
          <a:xfrm>
            <a:off x="10116904" y="3633772"/>
            <a:ext cx="1306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000" dirty="0">
                <a:solidFill>
                  <a:srgbClr val="00506A"/>
                </a:solidFill>
                <a:latin typeface="Montserrat" pitchFamily="2" charset="77"/>
              </a:rPr>
              <a:t>PASCO (1)</a:t>
            </a:r>
          </a:p>
          <a:p>
            <a:r>
              <a:rPr lang="es-ES_tradnl" sz="800" b="1" dirty="0">
                <a:solidFill>
                  <a:srgbClr val="A6C645"/>
                </a:solidFill>
                <a:latin typeface="Montserrat" pitchFamily="2" charset="77"/>
              </a:rPr>
              <a:t>S/ 350 000 00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B581E29-3E46-FC46-B7F0-21B909F5BD0D}"/>
              </a:ext>
            </a:extLst>
          </p:cNvPr>
          <p:cNvCxnSpPr>
            <a:cxnSpLocks/>
          </p:cNvCxnSpPr>
          <p:nvPr/>
        </p:nvCxnSpPr>
        <p:spPr>
          <a:xfrm>
            <a:off x="7967748" y="3549688"/>
            <a:ext cx="1098285" cy="12046"/>
          </a:xfrm>
          <a:prstGeom prst="line">
            <a:avLst/>
          </a:prstGeom>
          <a:ln>
            <a:solidFill>
              <a:srgbClr val="00506A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3FAF992A-C1B2-DB42-BF4D-C39AACB331D5}"/>
              </a:ext>
            </a:extLst>
          </p:cNvPr>
          <p:cNvSpPr txBox="1"/>
          <p:nvPr/>
        </p:nvSpPr>
        <p:spPr>
          <a:xfrm>
            <a:off x="9036682" y="3380661"/>
            <a:ext cx="1306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000" dirty="0">
                <a:solidFill>
                  <a:srgbClr val="00506A"/>
                </a:solidFill>
                <a:latin typeface="Montserrat" pitchFamily="2" charset="77"/>
              </a:rPr>
              <a:t>HUÁNUCO (3)</a:t>
            </a:r>
          </a:p>
          <a:p>
            <a:r>
              <a:rPr lang="es-ES_tradnl" sz="800" b="1" dirty="0">
                <a:solidFill>
                  <a:srgbClr val="A6C645"/>
                </a:solidFill>
                <a:latin typeface="Montserrat" pitchFamily="2" charset="77"/>
              </a:rPr>
              <a:t>S/ 2 981 568 63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B4075BE8-E414-434B-A380-16BEACC723BA}"/>
              </a:ext>
            </a:extLst>
          </p:cNvPr>
          <p:cNvCxnSpPr>
            <a:cxnSpLocks/>
            <a:endCxn id="29" idx="1"/>
          </p:cNvCxnSpPr>
          <p:nvPr/>
        </p:nvCxnSpPr>
        <p:spPr>
          <a:xfrm>
            <a:off x="8099963" y="3244051"/>
            <a:ext cx="1993127" cy="28165"/>
          </a:xfrm>
          <a:prstGeom prst="line">
            <a:avLst/>
          </a:prstGeom>
          <a:ln>
            <a:solidFill>
              <a:srgbClr val="00506A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2158C73C-11C9-5D4E-8D2C-DED723AFBB7E}"/>
              </a:ext>
            </a:extLst>
          </p:cNvPr>
          <p:cNvSpPr txBox="1"/>
          <p:nvPr/>
        </p:nvSpPr>
        <p:spPr>
          <a:xfrm>
            <a:off x="10093090" y="3087550"/>
            <a:ext cx="1306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000" dirty="0">
                <a:solidFill>
                  <a:srgbClr val="00506A"/>
                </a:solidFill>
                <a:latin typeface="Montserrat" pitchFamily="2" charset="77"/>
              </a:rPr>
              <a:t>UCAYALI (5)</a:t>
            </a:r>
          </a:p>
          <a:p>
            <a:r>
              <a:rPr lang="es-ES_tradnl" sz="800" b="1" dirty="0">
                <a:solidFill>
                  <a:srgbClr val="A6C645"/>
                </a:solidFill>
                <a:latin typeface="Montserrat" pitchFamily="2" charset="77"/>
              </a:rPr>
              <a:t>S/ 1 421 309 69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D6C6AAA-FC75-E346-9FC6-8897D8224A83}"/>
              </a:ext>
            </a:extLst>
          </p:cNvPr>
          <p:cNvCxnSpPr>
            <a:cxnSpLocks/>
          </p:cNvCxnSpPr>
          <p:nvPr/>
        </p:nvCxnSpPr>
        <p:spPr>
          <a:xfrm>
            <a:off x="7334284" y="2788534"/>
            <a:ext cx="1990803" cy="21835"/>
          </a:xfrm>
          <a:prstGeom prst="line">
            <a:avLst/>
          </a:prstGeom>
          <a:ln>
            <a:solidFill>
              <a:srgbClr val="00506A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4F334448-C517-A748-95F7-1E3516B5B85B}"/>
              </a:ext>
            </a:extLst>
          </p:cNvPr>
          <p:cNvSpPr txBox="1"/>
          <p:nvPr/>
        </p:nvSpPr>
        <p:spPr>
          <a:xfrm>
            <a:off x="9302439" y="2624142"/>
            <a:ext cx="1306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000" dirty="0">
                <a:solidFill>
                  <a:srgbClr val="00506A"/>
                </a:solidFill>
                <a:latin typeface="Montserrat" pitchFamily="2" charset="77"/>
              </a:rPr>
              <a:t>SAN MARTÍN (5)</a:t>
            </a:r>
          </a:p>
          <a:p>
            <a:r>
              <a:rPr lang="es-ES_tradnl" sz="800" b="1" dirty="0">
                <a:solidFill>
                  <a:srgbClr val="A6C645"/>
                </a:solidFill>
                <a:latin typeface="Montserrat" pitchFamily="2" charset="77"/>
              </a:rPr>
              <a:t>S/ 1 784 508 38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2874CAF-C3E2-634C-B867-CE003BFB8BB7}"/>
              </a:ext>
            </a:extLst>
          </p:cNvPr>
          <p:cNvCxnSpPr>
            <a:cxnSpLocks/>
          </p:cNvCxnSpPr>
          <p:nvPr/>
        </p:nvCxnSpPr>
        <p:spPr>
          <a:xfrm>
            <a:off x="7185827" y="2333382"/>
            <a:ext cx="2103775" cy="0"/>
          </a:xfrm>
          <a:prstGeom prst="line">
            <a:avLst/>
          </a:prstGeom>
          <a:ln>
            <a:solidFill>
              <a:srgbClr val="00506A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9E1F5EF8-6D63-0B4F-932C-FCAD83BAABDE}"/>
              </a:ext>
            </a:extLst>
          </p:cNvPr>
          <p:cNvSpPr txBox="1"/>
          <p:nvPr/>
        </p:nvSpPr>
        <p:spPr>
          <a:xfrm>
            <a:off x="9306047" y="2152882"/>
            <a:ext cx="141220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100" b="1" dirty="0">
                <a:solidFill>
                  <a:srgbClr val="00506A"/>
                </a:solidFill>
                <a:latin typeface="Montserrat" pitchFamily="2" charset="77"/>
              </a:rPr>
              <a:t>AMAZONAS (21)</a:t>
            </a:r>
          </a:p>
          <a:p>
            <a:r>
              <a:rPr lang="es-ES_tradnl" sz="1000" b="1" dirty="0">
                <a:solidFill>
                  <a:srgbClr val="A6C645"/>
                </a:solidFill>
                <a:latin typeface="Montserrat" pitchFamily="2" charset="77"/>
              </a:rPr>
              <a:t>S/ 15 563 959 60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EA7D8AF-241B-BA48-8B48-DA5486F6223D}"/>
              </a:ext>
            </a:extLst>
          </p:cNvPr>
          <p:cNvCxnSpPr>
            <a:cxnSpLocks/>
          </p:cNvCxnSpPr>
          <p:nvPr/>
        </p:nvCxnSpPr>
        <p:spPr>
          <a:xfrm>
            <a:off x="8067464" y="1737186"/>
            <a:ext cx="1098285" cy="12046"/>
          </a:xfrm>
          <a:prstGeom prst="line">
            <a:avLst/>
          </a:prstGeom>
          <a:ln>
            <a:solidFill>
              <a:srgbClr val="00506A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B81C62A4-61E5-0B48-A56F-1C1849DB0055}"/>
              </a:ext>
            </a:extLst>
          </p:cNvPr>
          <p:cNvSpPr txBox="1"/>
          <p:nvPr/>
        </p:nvSpPr>
        <p:spPr>
          <a:xfrm>
            <a:off x="9162503" y="1552520"/>
            <a:ext cx="130676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100" b="1" dirty="0">
                <a:solidFill>
                  <a:srgbClr val="00506A"/>
                </a:solidFill>
                <a:latin typeface="Montserrat" pitchFamily="2" charset="77"/>
              </a:rPr>
              <a:t>LORETO (14)</a:t>
            </a:r>
          </a:p>
          <a:p>
            <a:r>
              <a:rPr lang="es-ES_tradnl" sz="1000" b="1" dirty="0">
                <a:solidFill>
                  <a:srgbClr val="A6C645"/>
                </a:solidFill>
                <a:latin typeface="Montserrat" pitchFamily="2" charset="77"/>
              </a:rPr>
              <a:t>S/ 7 391 905 00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6AE3958-50E5-1244-96EA-C85305550D5A}"/>
              </a:ext>
            </a:extLst>
          </p:cNvPr>
          <p:cNvCxnSpPr>
            <a:cxnSpLocks/>
          </p:cNvCxnSpPr>
          <p:nvPr/>
        </p:nvCxnSpPr>
        <p:spPr>
          <a:xfrm flipH="1">
            <a:off x="5546457" y="2259210"/>
            <a:ext cx="678464" cy="0"/>
          </a:xfrm>
          <a:prstGeom prst="line">
            <a:avLst/>
          </a:prstGeom>
          <a:ln>
            <a:solidFill>
              <a:srgbClr val="00506A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287CED55-FF4F-7344-807B-0C82F074CC34}"/>
              </a:ext>
            </a:extLst>
          </p:cNvPr>
          <p:cNvSpPr txBox="1"/>
          <p:nvPr/>
        </p:nvSpPr>
        <p:spPr>
          <a:xfrm>
            <a:off x="4230168" y="2060699"/>
            <a:ext cx="130676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1100" b="1" dirty="0">
                <a:solidFill>
                  <a:srgbClr val="00506A"/>
                </a:solidFill>
                <a:latin typeface="Montserrat" pitchFamily="2" charset="77"/>
              </a:rPr>
              <a:t>PIURA (15)</a:t>
            </a:r>
          </a:p>
          <a:p>
            <a:pPr algn="r"/>
            <a:r>
              <a:rPr lang="es-ES_tradnl" sz="1000" b="1" dirty="0">
                <a:solidFill>
                  <a:srgbClr val="A6C645"/>
                </a:solidFill>
                <a:latin typeface="Montserrat" pitchFamily="2" charset="77"/>
              </a:rPr>
              <a:t>S/ 8 764 452 67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72975194-6A4A-714B-97F2-A45DAEB1EE5A}"/>
              </a:ext>
            </a:extLst>
          </p:cNvPr>
          <p:cNvCxnSpPr>
            <a:cxnSpLocks/>
          </p:cNvCxnSpPr>
          <p:nvPr/>
        </p:nvCxnSpPr>
        <p:spPr>
          <a:xfrm flipH="1">
            <a:off x="5841784" y="2735000"/>
            <a:ext cx="1098285" cy="12046"/>
          </a:xfrm>
          <a:prstGeom prst="line">
            <a:avLst/>
          </a:prstGeom>
          <a:ln>
            <a:solidFill>
              <a:srgbClr val="00506A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D41F920C-B188-CC44-83DF-B889CACC6D7B}"/>
              </a:ext>
            </a:extLst>
          </p:cNvPr>
          <p:cNvSpPr txBox="1"/>
          <p:nvPr/>
        </p:nvSpPr>
        <p:spPr>
          <a:xfrm>
            <a:off x="4625120" y="2563267"/>
            <a:ext cx="1306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1000" dirty="0">
                <a:solidFill>
                  <a:srgbClr val="00506A"/>
                </a:solidFill>
                <a:latin typeface="Montserrat" pitchFamily="2" charset="77"/>
              </a:rPr>
              <a:t>CAJAMARCA (1)</a:t>
            </a:r>
          </a:p>
          <a:p>
            <a:pPr algn="r"/>
            <a:r>
              <a:rPr lang="es-ES_tradnl" sz="800" b="1" dirty="0">
                <a:solidFill>
                  <a:srgbClr val="A6C645"/>
                </a:solidFill>
                <a:latin typeface="Montserrat" pitchFamily="2" charset="77"/>
              </a:rPr>
              <a:t>S/ 165 569 69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AFCDD182-CBF0-2F45-B8C9-042069EDC71B}"/>
              </a:ext>
            </a:extLst>
          </p:cNvPr>
          <p:cNvCxnSpPr>
            <a:cxnSpLocks/>
          </p:cNvCxnSpPr>
          <p:nvPr/>
        </p:nvCxnSpPr>
        <p:spPr>
          <a:xfrm flipH="1" flipV="1">
            <a:off x="6722760" y="2029652"/>
            <a:ext cx="1" cy="931328"/>
          </a:xfrm>
          <a:prstGeom prst="line">
            <a:avLst/>
          </a:prstGeom>
          <a:ln>
            <a:solidFill>
              <a:srgbClr val="00506A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6A8E35E0-FD99-A84C-8A11-A8588079DC1F}"/>
              </a:ext>
            </a:extLst>
          </p:cNvPr>
          <p:cNvSpPr txBox="1"/>
          <p:nvPr/>
        </p:nvSpPr>
        <p:spPr>
          <a:xfrm>
            <a:off x="6068788" y="1650596"/>
            <a:ext cx="13342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000" dirty="0">
                <a:solidFill>
                  <a:srgbClr val="00506A"/>
                </a:solidFill>
                <a:latin typeface="Montserrat" pitchFamily="2" charset="77"/>
              </a:rPr>
              <a:t>LAMBAYEQUE (5)</a:t>
            </a:r>
          </a:p>
          <a:p>
            <a:pPr algn="ctr"/>
            <a:r>
              <a:rPr lang="es-ES_tradnl" sz="800" b="1" dirty="0">
                <a:solidFill>
                  <a:srgbClr val="A6C645"/>
                </a:solidFill>
                <a:latin typeface="Montserrat" pitchFamily="2" charset="77"/>
              </a:rPr>
              <a:t>S/ 1 965 808 24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2834BD83-52C8-2543-9CD5-2D2B1E070060}"/>
              </a:ext>
            </a:extLst>
          </p:cNvPr>
          <p:cNvCxnSpPr>
            <a:cxnSpLocks/>
          </p:cNvCxnSpPr>
          <p:nvPr/>
        </p:nvCxnSpPr>
        <p:spPr>
          <a:xfrm flipH="1">
            <a:off x="5898334" y="3343115"/>
            <a:ext cx="1098285" cy="12046"/>
          </a:xfrm>
          <a:prstGeom prst="line">
            <a:avLst/>
          </a:prstGeom>
          <a:ln>
            <a:solidFill>
              <a:srgbClr val="00506A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2EB64D58-4632-634C-B441-496B4B81A06A}"/>
              </a:ext>
            </a:extLst>
          </p:cNvPr>
          <p:cNvSpPr txBox="1"/>
          <p:nvPr/>
        </p:nvSpPr>
        <p:spPr>
          <a:xfrm>
            <a:off x="4426912" y="3160354"/>
            <a:ext cx="147142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1100" b="1" dirty="0">
                <a:solidFill>
                  <a:srgbClr val="00506A"/>
                </a:solidFill>
                <a:latin typeface="Montserrat" pitchFamily="2" charset="77"/>
              </a:rPr>
              <a:t>LA LIBERTAD (25)</a:t>
            </a:r>
          </a:p>
          <a:p>
            <a:pPr algn="r"/>
            <a:r>
              <a:rPr lang="es-ES_tradnl" sz="1000" b="1" dirty="0">
                <a:solidFill>
                  <a:srgbClr val="A6C645"/>
                </a:solidFill>
                <a:latin typeface="Montserrat" pitchFamily="2" charset="77"/>
              </a:rPr>
              <a:t>S/ 11 997 853 78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F55484E4-6964-F04D-A9D5-E30B90239C57}"/>
              </a:ext>
            </a:extLst>
          </p:cNvPr>
          <p:cNvCxnSpPr>
            <a:cxnSpLocks/>
          </p:cNvCxnSpPr>
          <p:nvPr/>
        </p:nvCxnSpPr>
        <p:spPr>
          <a:xfrm flipH="1">
            <a:off x="6796084" y="3647168"/>
            <a:ext cx="409377" cy="2038"/>
          </a:xfrm>
          <a:prstGeom prst="line">
            <a:avLst/>
          </a:prstGeom>
          <a:ln>
            <a:solidFill>
              <a:srgbClr val="00506A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162F05C7-7556-BE41-AC54-8A4EA023A992}"/>
              </a:ext>
            </a:extLst>
          </p:cNvPr>
          <p:cNvSpPr txBox="1"/>
          <p:nvPr/>
        </p:nvSpPr>
        <p:spPr>
          <a:xfrm>
            <a:off x="5806157" y="3468134"/>
            <a:ext cx="1041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1000" dirty="0">
                <a:solidFill>
                  <a:srgbClr val="00506A"/>
                </a:solidFill>
                <a:latin typeface="Montserrat" pitchFamily="2" charset="77"/>
              </a:rPr>
              <a:t>ANCASH (7)</a:t>
            </a:r>
          </a:p>
          <a:p>
            <a:pPr algn="r"/>
            <a:r>
              <a:rPr lang="es-ES_tradnl" sz="800" b="1" dirty="0">
                <a:solidFill>
                  <a:srgbClr val="A6C645"/>
                </a:solidFill>
                <a:latin typeface="Montserrat" pitchFamily="2" charset="77"/>
              </a:rPr>
              <a:t>S/ 5 749 650 00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C1D942D2-7165-0143-A070-D13116D25DC0}"/>
              </a:ext>
            </a:extLst>
          </p:cNvPr>
          <p:cNvCxnSpPr>
            <a:cxnSpLocks/>
          </p:cNvCxnSpPr>
          <p:nvPr/>
        </p:nvCxnSpPr>
        <p:spPr>
          <a:xfrm flipH="1">
            <a:off x="5630594" y="3977497"/>
            <a:ext cx="1788816" cy="10754"/>
          </a:xfrm>
          <a:prstGeom prst="line">
            <a:avLst/>
          </a:prstGeom>
          <a:ln>
            <a:solidFill>
              <a:srgbClr val="00506A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7C734747-9064-AE4C-A37E-723889CD924E}"/>
              </a:ext>
            </a:extLst>
          </p:cNvPr>
          <p:cNvCxnSpPr>
            <a:cxnSpLocks/>
          </p:cNvCxnSpPr>
          <p:nvPr/>
        </p:nvCxnSpPr>
        <p:spPr>
          <a:xfrm flipH="1">
            <a:off x="6867586" y="4239830"/>
            <a:ext cx="535412" cy="0"/>
          </a:xfrm>
          <a:prstGeom prst="line">
            <a:avLst/>
          </a:prstGeom>
          <a:ln>
            <a:solidFill>
              <a:srgbClr val="00506A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50D313A5-0289-BF48-9F75-DEFB6D910A66}"/>
              </a:ext>
            </a:extLst>
          </p:cNvPr>
          <p:cNvSpPr txBox="1"/>
          <p:nvPr/>
        </p:nvSpPr>
        <p:spPr>
          <a:xfrm>
            <a:off x="6007424" y="4047219"/>
            <a:ext cx="900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1000" dirty="0">
                <a:solidFill>
                  <a:srgbClr val="00506A"/>
                </a:solidFill>
                <a:latin typeface="Montserrat" pitchFamily="2" charset="77"/>
              </a:rPr>
              <a:t>CALLAO (3)</a:t>
            </a:r>
          </a:p>
          <a:p>
            <a:pPr algn="r"/>
            <a:r>
              <a:rPr lang="es-ES_tradnl" sz="800" b="1" dirty="0">
                <a:solidFill>
                  <a:srgbClr val="A6C645"/>
                </a:solidFill>
                <a:latin typeface="Montserrat" pitchFamily="2" charset="77"/>
              </a:rPr>
              <a:t>S/ 713 550 00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671C2911-CD47-5C4C-8685-81A01557D5D4}"/>
              </a:ext>
            </a:extLst>
          </p:cNvPr>
          <p:cNvCxnSpPr>
            <a:cxnSpLocks/>
          </p:cNvCxnSpPr>
          <p:nvPr/>
        </p:nvCxnSpPr>
        <p:spPr>
          <a:xfrm flipH="1">
            <a:off x="7077246" y="5865037"/>
            <a:ext cx="1176592" cy="8810"/>
          </a:xfrm>
          <a:prstGeom prst="line">
            <a:avLst/>
          </a:prstGeom>
          <a:ln>
            <a:solidFill>
              <a:srgbClr val="00506A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A4DB1B6A-E105-8746-A3E4-4DC317976F64}"/>
              </a:ext>
            </a:extLst>
          </p:cNvPr>
          <p:cNvSpPr txBox="1"/>
          <p:nvPr/>
        </p:nvSpPr>
        <p:spPr>
          <a:xfrm>
            <a:off x="5656438" y="5675290"/>
            <a:ext cx="138129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1100" b="1" dirty="0">
                <a:solidFill>
                  <a:srgbClr val="00506A"/>
                </a:solidFill>
                <a:latin typeface="Montserrat" pitchFamily="2" charset="77"/>
              </a:rPr>
              <a:t>AREQUIPA (27)</a:t>
            </a:r>
          </a:p>
          <a:p>
            <a:pPr algn="r"/>
            <a:r>
              <a:rPr lang="es-ES_tradnl" sz="1000" b="1" dirty="0">
                <a:solidFill>
                  <a:srgbClr val="A6C645"/>
                </a:solidFill>
                <a:latin typeface="Montserrat" pitchFamily="2" charset="77"/>
              </a:rPr>
              <a:t>S/ 29 004 571 32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7BD7DBA5-3F15-8949-AB71-7D0BE3D47722}"/>
              </a:ext>
            </a:extLst>
          </p:cNvPr>
          <p:cNvCxnSpPr>
            <a:cxnSpLocks/>
          </p:cNvCxnSpPr>
          <p:nvPr/>
        </p:nvCxnSpPr>
        <p:spPr>
          <a:xfrm flipH="1">
            <a:off x="8345681" y="4814041"/>
            <a:ext cx="11974" cy="662810"/>
          </a:xfrm>
          <a:prstGeom prst="line">
            <a:avLst/>
          </a:prstGeom>
          <a:ln>
            <a:solidFill>
              <a:srgbClr val="00506A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B6E02BF4-3517-A44D-8315-FECD91776987}"/>
              </a:ext>
            </a:extLst>
          </p:cNvPr>
          <p:cNvSpPr txBox="1"/>
          <p:nvPr/>
        </p:nvSpPr>
        <p:spPr>
          <a:xfrm>
            <a:off x="7033797" y="5294082"/>
            <a:ext cx="1099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1000" dirty="0">
                <a:solidFill>
                  <a:srgbClr val="00506A"/>
                </a:solidFill>
                <a:latin typeface="Montserrat" pitchFamily="2" charset="77"/>
              </a:rPr>
              <a:t>APURÍMAC (3)</a:t>
            </a:r>
          </a:p>
          <a:p>
            <a:pPr algn="r"/>
            <a:r>
              <a:rPr lang="es-ES_tradnl" sz="800" b="1" dirty="0">
                <a:solidFill>
                  <a:srgbClr val="A6C645"/>
                </a:solidFill>
                <a:latin typeface="Montserrat" pitchFamily="2" charset="77"/>
              </a:rPr>
              <a:t>S/ 394 687 40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951E6827-E45E-2F4C-B854-E3697833DB65}"/>
              </a:ext>
            </a:extLst>
          </p:cNvPr>
          <p:cNvCxnSpPr>
            <a:cxnSpLocks/>
          </p:cNvCxnSpPr>
          <p:nvPr/>
        </p:nvCxnSpPr>
        <p:spPr>
          <a:xfrm flipH="1">
            <a:off x="7553951" y="5069734"/>
            <a:ext cx="632013" cy="0"/>
          </a:xfrm>
          <a:prstGeom prst="line">
            <a:avLst/>
          </a:prstGeom>
          <a:ln>
            <a:solidFill>
              <a:srgbClr val="00506A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E5EA236E-3AF1-0844-8512-5A7EAF650D0A}"/>
              </a:ext>
            </a:extLst>
          </p:cNvPr>
          <p:cNvSpPr txBox="1"/>
          <p:nvPr/>
        </p:nvSpPr>
        <p:spPr>
          <a:xfrm>
            <a:off x="6304914" y="4891301"/>
            <a:ext cx="1306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1000" dirty="0">
                <a:solidFill>
                  <a:srgbClr val="00506A"/>
                </a:solidFill>
                <a:latin typeface="Montserrat" pitchFamily="2" charset="77"/>
              </a:rPr>
              <a:t>AYACUCHO (1)</a:t>
            </a:r>
          </a:p>
          <a:p>
            <a:pPr algn="r"/>
            <a:r>
              <a:rPr lang="es-ES_tradnl" sz="800" b="1" dirty="0">
                <a:solidFill>
                  <a:srgbClr val="A6C645"/>
                </a:solidFill>
                <a:latin typeface="Montserrat" pitchFamily="2" charset="77"/>
              </a:rPr>
              <a:t>S/ 3 151 473 00</a:t>
            </a: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806FCDB7-8FD4-BD4F-B7F4-A2BF4FE9E6B1}"/>
              </a:ext>
            </a:extLst>
          </p:cNvPr>
          <p:cNvCxnSpPr>
            <a:cxnSpLocks/>
          </p:cNvCxnSpPr>
          <p:nvPr/>
        </p:nvCxnSpPr>
        <p:spPr>
          <a:xfrm flipH="1" flipV="1">
            <a:off x="5897842" y="4843361"/>
            <a:ext cx="1805620" cy="12149"/>
          </a:xfrm>
          <a:prstGeom prst="line">
            <a:avLst/>
          </a:prstGeom>
          <a:ln>
            <a:solidFill>
              <a:srgbClr val="00506A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983A26EF-30C5-8D40-BBC0-8EAC2F186F33}"/>
              </a:ext>
            </a:extLst>
          </p:cNvPr>
          <p:cNvSpPr txBox="1"/>
          <p:nvPr/>
        </p:nvSpPr>
        <p:spPr>
          <a:xfrm>
            <a:off x="4938925" y="4663172"/>
            <a:ext cx="955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1000" dirty="0">
                <a:solidFill>
                  <a:srgbClr val="00506A"/>
                </a:solidFill>
                <a:latin typeface="Montserrat" pitchFamily="2" charset="77"/>
              </a:rPr>
              <a:t>ICA (1)</a:t>
            </a:r>
          </a:p>
          <a:p>
            <a:pPr algn="r"/>
            <a:r>
              <a:rPr lang="es-ES_tradnl" sz="800" b="1" dirty="0">
                <a:solidFill>
                  <a:srgbClr val="A6C645"/>
                </a:solidFill>
                <a:latin typeface="Montserrat" pitchFamily="2" charset="77"/>
              </a:rPr>
              <a:t>S/ 165 569 69</a:t>
            </a:r>
          </a:p>
        </p:txBody>
      </p: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562AA5ED-4DB9-364E-B405-CE6C2E16824B}"/>
              </a:ext>
            </a:extLst>
          </p:cNvPr>
          <p:cNvCxnSpPr>
            <a:cxnSpLocks/>
          </p:cNvCxnSpPr>
          <p:nvPr/>
        </p:nvCxnSpPr>
        <p:spPr>
          <a:xfrm flipH="1">
            <a:off x="6586034" y="4568122"/>
            <a:ext cx="901902" cy="5903"/>
          </a:xfrm>
          <a:prstGeom prst="line">
            <a:avLst/>
          </a:prstGeom>
          <a:ln>
            <a:solidFill>
              <a:srgbClr val="00506A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03FA6705-4465-C14C-B895-415281914385}"/>
              </a:ext>
            </a:extLst>
          </p:cNvPr>
          <p:cNvCxnSpPr>
            <a:cxnSpLocks/>
          </p:cNvCxnSpPr>
          <p:nvPr/>
        </p:nvCxnSpPr>
        <p:spPr>
          <a:xfrm flipH="1">
            <a:off x="7486734" y="4183768"/>
            <a:ext cx="383224" cy="383223"/>
          </a:xfrm>
          <a:prstGeom prst="line">
            <a:avLst/>
          </a:prstGeom>
          <a:ln>
            <a:solidFill>
              <a:srgbClr val="00506A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extBox 84">
            <a:extLst>
              <a:ext uri="{FF2B5EF4-FFF2-40B4-BE49-F238E27FC236}">
                <a16:creationId xmlns:a16="http://schemas.microsoft.com/office/drawing/2014/main" id="{6F4071B7-E03D-AD45-9C62-FBB9A3BCBCF8}"/>
              </a:ext>
            </a:extLst>
          </p:cNvPr>
          <p:cNvSpPr txBox="1"/>
          <p:nvPr/>
        </p:nvSpPr>
        <p:spPr>
          <a:xfrm>
            <a:off x="5316564" y="4389124"/>
            <a:ext cx="1306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1000" dirty="0">
                <a:solidFill>
                  <a:srgbClr val="00506A"/>
                </a:solidFill>
                <a:latin typeface="Montserrat" pitchFamily="2" charset="77"/>
              </a:rPr>
              <a:t>JUNÍN (7)</a:t>
            </a:r>
          </a:p>
          <a:p>
            <a:pPr algn="r"/>
            <a:r>
              <a:rPr lang="es-ES_tradnl" sz="800" b="1" dirty="0">
                <a:solidFill>
                  <a:srgbClr val="A6C645"/>
                </a:solidFill>
                <a:latin typeface="Montserrat" pitchFamily="2" charset="77"/>
              </a:rPr>
              <a:t>S/ 4 541 314 25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7AF845C-8C4E-C441-899D-16A6ADD9FBA8}"/>
              </a:ext>
            </a:extLst>
          </p:cNvPr>
          <p:cNvSpPr txBox="1"/>
          <p:nvPr/>
        </p:nvSpPr>
        <p:spPr>
          <a:xfrm>
            <a:off x="4278414" y="3779593"/>
            <a:ext cx="13067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1200" b="1" dirty="0">
                <a:solidFill>
                  <a:srgbClr val="00506A"/>
                </a:solidFill>
                <a:latin typeface="Montserrat" pitchFamily="2" charset="77"/>
              </a:rPr>
              <a:t>LIMA (216)</a:t>
            </a:r>
          </a:p>
          <a:p>
            <a:pPr algn="r"/>
            <a:r>
              <a:rPr lang="es-ES_tradnl" sz="1000" b="1" dirty="0">
                <a:solidFill>
                  <a:srgbClr val="A6C645"/>
                </a:solidFill>
                <a:latin typeface="Montserrat" pitchFamily="2" charset="77"/>
              </a:rPr>
              <a:t>S/ 128 492 421 08</a:t>
            </a:r>
          </a:p>
        </p:txBody>
      </p: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96BD272F-D55F-FA4B-94DF-B87B14B729B9}"/>
              </a:ext>
            </a:extLst>
          </p:cNvPr>
          <p:cNvCxnSpPr>
            <a:cxnSpLocks/>
          </p:cNvCxnSpPr>
          <p:nvPr/>
        </p:nvCxnSpPr>
        <p:spPr>
          <a:xfrm flipH="1">
            <a:off x="8255419" y="5490624"/>
            <a:ext cx="383224" cy="383223"/>
          </a:xfrm>
          <a:prstGeom prst="line">
            <a:avLst/>
          </a:prstGeom>
          <a:ln>
            <a:solidFill>
              <a:srgbClr val="00506A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4FBFD970-5A05-834E-981A-2ED052D98218}"/>
              </a:ext>
            </a:extLst>
          </p:cNvPr>
          <p:cNvCxnSpPr>
            <a:cxnSpLocks/>
          </p:cNvCxnSpPr>
          <p:nvPr/>
        </p:nvCxnSpPr>
        <p:spPr>
          <a:xfrm flipH="1">
            <a:off x="8067464" y="5476851"/>
            <a:ext cx="278217" cy="0"/>
          </a:xfrm>
          <a:prstGeom prst="line">
            <a:avLst/>
          </a:prstGeom>
          <a:ln>
            <a:solidFill>
              <a:srgbClr val="00506A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57A3BC12-0522-964D-811C-BF9310D6A03C}"/>
              </a:ext>
            </a:extLst>
          </p:cNvPr>
          <p:cNvCxnSpPr>
            <a:cxnSpLocks/>
          </p:cNvCxnSpPr>
          <p:nvPr/>
        </p:nvCxnSpPr>
        <p:spPr>
          <a:xfrm flipH="1" flipV="1">
            <a:off x="6228161" y="2265560"/>
            <a:ext cx="293305" cy="293304"/>
          </a:xfrm>
          <a:prstGeom prst="line">
            <a:avLst/>
          </a:prstGeom>
          <a:ln>
            <a:solidFill>
              <a:srgbClr val="00506A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Rounded Rectangle 119">
            <a:extLst>
              <a:ext uri="{FF2B5EF4-FFF2-40B4-BE49-F238E27FC236}">
                <a16:creationId xmlns:a16="http://schemas.microsoft.com/office/drawing/2014/main" id="{3530AD58-B206-D046-8B9E-DDE448115C70}"/>
              </a:ext>
            </a:extLst>
          </p:cNvPr>
          <p:cNvSpPr/>
          <p:nvPr/>
        </p:nvSpPr>
        <p:spPr>
          <a:xfrm>
            <a:off x="1005820" y="2960209"/>
            <a:ext cx="2143249" cy="535660"/>
          </a:xfrm>
          <a:prstGeom prst="roundRect">
            <a:avLst>
              <a:gd name="adj" fmla="val 9524"/>
            </a:avLst>
          </a:prstGeom>
          <a:solidFill>
            <a:schemeClr val="bg1"/>
          </a:solidFill>
          <a:ln>
            <a:solidFill>
              <a:srgbClr val="A6C6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7EDA66F3-67E0-F248-B0E6-D600F30E1F22}"/>
              </a:ext>
            </a:extLst>
          </p:cNvPr>
          <p:cNvSpPr txBox="1"/>
          <p:nvPr/>
        </p:nvSpPr>
        <p:spPr>
          <a:xfrm>
            <a:off x="917689" y="2713411"/>
            <a:ext cx="23307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200" b="1" dirty="0">
                <a:solidFill>
                  <a:srgbClr val="00506A"/>
                </a:solidFill>
                <a:latin typeface="Montserrat" pitchFamily="2" charset="77"/>
              </a:rPr>
              <a:t>LÍDERES DE PROYECTOS: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A0F337CF-93E7-3B4E-B4D2-14895AC8A064}"/>
              </a:ext>
            </a:extLst>
          </p:cNvPr>
          <p:cNvSpPr txBox="1"/>
          <p:nvPr/>
        </p:nvSpPr>
        <p:spPr>
          <a:xfrm>
            <a:off x="1314665" y="2960751"/>
            <a:ext cx="7441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000" b="1" dirty="0">
                <a:solidFill>
                  <a:srgbClr val="00506A"/>
                </a:solidFill>
                <a:latin typeface="Montserrat" pitchFamily="2" charset="77"/>
              </a:rPr>
              <a:t>74%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AFBA3501-B147-8947-AAB3-247E27B194C8}"/>
              </a:ext>
            </a:extLst>
          </p:cNvPr>
          <p:cNvSpPr txBox="1"/>
          <p:nvPr/>
        </p:nvSpPr>
        <p:spPr>
          <a:xfrm>
            <a:off x="1301778" y="3209346"/>
            <a:ext cx="883575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300" dirty="0">
                <a:solidFill>
                  <a:srgbClr val="00506A"/>
                </a:solidFill>
                <a:latin typeface="Montserrat" pitchFamily="2" charset="77"/>
              </a:rPr>
              <a:t>Hombre</a:t>
            </a:r>
          </a:p>
        </p:txBody>
      </p:sp>
      <p:pic>
        <p:nvPicPr>
          <p:cNvPr id="114" name="Picture 113">
            <a:extLst>
              <a:ext uri="{FF2B5EF4-FFF2-40B4-BE49-F238E27FC236}">
                <a16:creationId xmlns:a16="http://schemas.microsoft.com/office/drawing/2014/main" id="{F998FE78-5CA2-7744-92E0-96614C8D53A5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194733" y="3029341"/>
            <a:ext cx="273738" cy="367338"/>
          </a:xfrm>
          <a:prstGeom prst="rect">
            <a:avLst/>
          </a:prstGeom>
        </p:spPr>
      </p:pic>
      <p:sp>
        <p:nvSpPr>
          <p:cNvPr id="116" name="TextBox 115">
            <a:extLst>
              <a:ext uri="{FF2B5EF4-FFF2-40B4-BE49-F238E27FC236}">
                <a16:creationId xmlns:a16="http://schemas.microsoft.com/office/drawing/2014/main" id="{2CF825CF-E2E6-5F49-95D1-DA5F3AE30925}"/>
              </a:ext>
            </a:extLst>
          </p:cNvPr>
          <p:cNvSpPr txBox="1"/>
          <p:nvPr/>
        </p:nvSpPr>
        <p:spPr>
          <a:xfrm>
            <a:off x="2413719" y="2954344"/>
            <a:ext cx="7377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000" b="1" dirty="0">
                <a:solidFill>
                  <a:srgbClr val="A6C645"/>
                </a:solidFill>
                <a:latin typeface="Montserrat" pitchFamily="2" charset="77"/>
              </a:rPr>
              <a:t>43%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557C0335-2C28-9C40-976D-4A5CBE8ACA14}"/>
              </a:ext>
            </a:extLst>
          </p:cNvPr>
          <p:cNvSpPr txBox="1"/>
          <p:nvPr/>
        </p:nvSpPr>
        <p:spPr>
          <a:xfrm>
            <a:off x="2406652" y="3210743"/>
            <a:ext cx="66877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300" dirty="0">
                <a:solidFill>
                  <a:srgbClr val="A6C645"/>
                </a:solidFill>
                <a:latin typeface="Montserrat" pitchFamily="2" charset="77"/>
              </a:rPr>
              <a:t>Mujer</a:t>
            </a:r>
          </a:p>
        </p:txBody>
      </p:sp>
      <p:sp>
        <p:nvSpPr>
          <p:cNvPr id="115" name="Head with line graph">
            <a:extLst>
              <a:ext uri="{FF2B5EF4-FFF2-40B4-BE49-F238E27FC236}">
                <a16:creationId xmlns:a16="http://schemas.microsoft.com/office/drawing/2014/main" id="{98EA39B3-7CCD-FA4D-ADCD-D7066C579AFA}"/>
              </a:ext>
            </a:extLst>
          </p:cNvPr>
          <p:cNvSpPr>
            <a:spLocks noEditPoints="1"/>
          </p:cNvSpPr>
          <p:nvPr/>
        </p:nvSpPr>
        <p:spPr bwMode="auto">
          <a:xfrm>
            <a:off x="1070886" y="3061782"/>
            <a:ext cx="307584" cy="307584"/>
          </a:xfrm>
          <a:custGeom>
            <a:avLst/>
            <a:gdLst>
              <a:gd name="T0" fmla="*/ 223 w 255"/>
              <a:gd name="T1" fmla="*/ 48 h 256"/>
              <a:gd name="T2" fmla="*/ 214 w 255"/>
              <a:gd name="T3" fmla="*/ 67 h 256"/>
              <a:gd name="T4" fmla="*/ 25 w 255"/>
              <a:gd name="T5" fmla="*/ 97 h 256"/>
              <a:gd name="T6" fmla="*/ 11 w 255"/>
              <a:gd name="T7" fmla="*/ 148 h 256"/>
              <a:gd name="T8" fmla="*/ 1 w 255"/>
              <a:gd name="T9" fmla="*/ 172 h 256"/>
              <a:gd name="T10" fmla="*/ 25 w 255"/>
              <a:gd name="T11" fmla="*/ 176 h 256"/>
              <a:gd name="T12" fmla="*/ 46 w 255"/>
              <a:gd name="T13" fmla="*/ 228 h 256"/>
              <a:gd name="T14" fmla="*/ 76 w 255"/>
              <a:gd name="T15" fmla="*/ 250 h 256"/>
              <a:gd name="T16" fmla="*/ 79 w 255"/>
              <a:gd name="T17" fmla="*/ 256 h 256"/>
              <a:gd name="T18" fmla="*/ 219 w 255"/>
              <a:gd name="T19" fmla="*/ 255 h 256"/>
              <a:gd name="T20" fmla="*/ 219 w 255"/>
              <a:gd name="T21" fmla="*/ 97 h 256"/>
              <a:gd name="T22" fmla="*/ 231 w 255"/>
              <a:gd name="T23" fmla="*/ 62 h 256"/>
              <a:gd name="T24" fmla="*/ 255 w 255"/>
              <a:gd name="T25" fmla="*/ 48 h 256"/>
              <a:gd name="T26" fmla="*/ 211 w 255"/>
              <a:gd name="T27" fmla="*/ 97 h 256"/>
              <a:gd name="T28" fmla="*/ 86 w 255"/>
              <a:gd name="T29" fmla="*/ 248 h 256"/>
              <a:gd name="T30" fmla="*/ 98 w 255"/>
              <a:gd name="T31" fmla="*/ 222 h 256"/>
              <a:gd name="T32" fmla="*/ 46 w 255"/>
              <a:gd name="T33" fmla="*/ 220 h 256"/>
              <a:gd name="T34" fmla="*/ 33 w 255"/>
              <a:gd name="T35" fmla="*/ 172 h 256"/>
              <a:gd name="T36" fmla="*/ 9 w 255"/>
              <a:gd name="T37" fmla="*/ 168 h 256"/>
              <a:gd name="T38" fmla="*/ 8 w 255"/>
              <a:gd name="T39" fmla="*/ 166 h 256"/>
              <a:gd name="T40" fmla="*/ 33 w 255"/>
              <a:gd name="T41" fmla="*/ 126 h 256"/>
              <a:gd name="T42" fmla="*/ 122 w 255"/>
              <a:gd name="T43" fmla="*/ 8 h 256"/>
              <a:gd name="T44" fmla="*/ 163 w 255"/>
              <a:gd name="T45" fmla="*/ 118 h 256"/>
              <a:gd name="T46" fmla="*/ 147 w 255"/>
              <a:gd name="T47" fmla="*/ 118 h 256"/>
              <a:gd name="T48" fmla="*/ 139 w 255"/>
              <a:gd name="T49" fmla="*/ 100 h 256"/>
              <a:gd name="T50" fmla="*/ 107 w 255"/>
              <a:gd name="T51" fmla="*/ 100 h 256"/>
              <a:gd name="T52" fmla="*/ 71 w 255"/>
              <a:gd name="T53" fmla="*/ 146 h 256"/>
              <a:gd name="T54" fmla="*/ 47 w 255"/>
              <a:gd name="T55" fmla="*/ 160 h 256"/>
              <a:gd name="T56" fmla="*/ 79 w 255"/>
              <a:gd name="T57" fmla="*/ 160 h 256"/>
              <a:gd name="T58" fmla="*/ 115 w 255"/>
              <a:gd name="T59" fmla="*/ 114 h 256"/>
              <a:gd name="T60" fmla="*/ 131 w 255"/>
              <a:gd name="T61" fmla="*/ 114 h 256"/>
              <a:gd name="T62" fmla="*/ 139 w 255"/>
              <a:gd name="T63" fmla="*/ 132 h 256"/>
              <a:gd name="T64" fmla="*/ 171 w 255"/>
              <a:gd name="T65" fmla="*/ 132 h 256"/>
              <a:gd name="T66" fmla="*/ 210 w 255"/>
              <a:gd name="T67" fmla="*/ 83 h 256"/>
              <a:gd name="T68" fmla="*/ 163 w 255"/>
              <a:gd name="T69" fmla="*/ 132 h 256"/>
              <a:gd name="T70" fmla="*/ 147 w 255"/>
              <a:gd name="T71" fmla="*/ 132 h 256"/>
              <a:gd name="T72" fmla="*/ 161 w 255"/>
              <a:gd name="T73" fmla="*/ 126 h 256"/>
              <a:gd name="T74" fmla="*/ 161 w 255"/>
              <a:gd name="T75" fmla="*/ 126 h 256"/>
              <a:gd name="T76" fmla="*/ 115 w 255"/>
              <a:gd name="T77" fmla="*/ 100 h 256"/>
              <a:gd name="T78" fmla="*/ 131 w 255"/>
              <a:gd name="T79" fmla="*/ 100 h 256"/>
              <a:gd name="T80" fmla="*/ 115 w 255"/>
              <a:gd name="T81" fmla="*/ 100 h 256"/>
              <a:gd name="T82" fmla="*/ 63 w 255"/>
              <a:gd name="T83" fmla="*/ 168 h 256"/>
              <a:gd name="T84" fmla="*/ 63 w 255"/>
              <a:gd name="T85" fmla="*/ 152 h 256"/>
              <a:gd name="T86" fmla="*/ 69 w 255"/>
              <a:gd name="T87" fmla="*/ 154 h 256"/>
              <a:gd name="T88" fmla="*/ 71 w 255"/>
              <a:gd name="T89" fmla="*/ 160 h 256"/>
              <a:gd name="T90" fmla="*/ 231 w 255"/>
              <a:gd name="T91" fmla="*/ 48 h 256"/>
              <a:gd name="T92" fmla="*/ 247 w 255"/>
              <a:gd name="T93" fmla="*/ 48 h 2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255" h="256">
                <a:moveTo>
                  <a:pt x="239" y="32"/>
                </a:moveTo>
                <a:cubicBezTo>
                  <a:pt x="230" y="32"/>
                  <a:pt x="223" y="39"/>
                  <a:pt x="223" y="48"/>
                </a:cubicBezTo>
                <a:cubicBezTo>
                  <a:pt x="223" y="51"/>
                  <a:pt x="224" y="54"/>
                  <a:pt x="225" y="56"/>
                </a:cubicBezTo>
                <a:cubicBezTo>
                  <a:pt x="214" y="67"/>
                  <a:pt x="214" y="67"/>
                  <a:pt x="214" y="67"/>
                </a:cubicBezTo>
                <a:cubicBezTo>
                  <a:pt x="202" y="28"/>
                  <a:pt x="165" y="0"/>
                  <a:pt x="122" y="0"/>
                </a:cubicBezTo>
                <a:cubicBezTo>
                  <a:pt x="69" y="0"/>
                  <a:pt x="25" y="44"/>
                  <a:pt x="25" y="97"/>
                </a:cubicBezTo>
                <a:cubicBezTo>
                  <a:pt x="25" y="126"/>
                  <a:pt x="25" y="126"/>
                  <a:pt x="25" y="126"/>
                </a:cubicBezTo>
                <a:cubicBezTo>
                  <a:pt x="25" y="129"/>
                  <a:pt x="16" y="141"/>
                  <a:pt x="11" y="148"/>
                </a:cubicBezTo>
                <a:cubicBezTo>
                  <a:pt x="7" y="153"/>
                  <a:pt x="3" y="158"/>
                  <a:pt x="1" y="162"/>
                </a:cubicBezTo>
                <a:cubicBezTo>
                  <a:pt x="0" y="165"/>
                  <a:pt x="0" y="169"/>
                  <a:pt x="1" y="172"/>
                </a:cubicBezTo>
                <a:cubicBezTo>
                  <a:pt x="3" y="174"/>
                  <a:pt x="6" y="176"/>
                  <a:pt x="9" y="176"/>
                </a:cubicBezTo>
                <a:cubicBezTo>
                  <a:pt x="25" y="176"/>
                  <a:pt x="25" y="176"/>
                  <a:pt x="25" y="176"/>
                </a:cubicBezTo>
                <a:cubicBezTo>
                  <a:pt x="25" y="206"/>
                  <a:pt x="25" y="206"/>
                  <a:pt x="25" y="206"/>
                </a:cubicBezTo>
                <a:cubicBezTo>
                  <a:pt x="25" y="217"/>
                  <a:pt x="31" y="228"/>
                  <a:pt x="46" y="228"/>
                </a:cubicBezTo>
                <a:cubicBezTo>
                  <a:pt x="88" y="228"/>
                  <a:pt x="88" y="228"/>
                  <a:pt x="88" y="228"/>
                </a:cubicBezTo>
                <a:cubicBezTo>
                  <a:pt x="76" y="250"/>
                  <a:pt x="76" y="250"/>
                  <a:pt x="76" y="250"/>
                </a:cubicBezTo>
                <a:cubicBezTo>
                  <a:pt x="75" y="251"/>
                  <a:pt x="75" y="253"/>
                  <a:pt x="76" y="254"/>
                </a:cubicBezTo>
                <a:cubicBezTo>
                  <a:pt x="76" y="255"/>
                  <a:pt x="78" y="256"/>
                  <a:pt x="79" y="256"/>
                </a:cubicBezTo>
                <a:cubicBezTo>
                  <a:pt x="216" y="256"/>
                  <a:pt x="216" y="256"/>
                  <a:pt x="216" y="256"/>
                </a:cubicBezTo>
                <a:cubicBezTo>
                  <a:pt x="217" y="256"/>
                  <a:pt x="218" y="256"/>
                  <a:pt x="219" y="255"/>
                </a:cubicBezTo>
                <a:cubicBezTo>
                  <a:pt x="219" y="254"/>
                  <a:pt x="220" y="253"/>
                  <a:pt x="220" y="252"/>
                </a:cubicBezTo>
                <a:cubicBezTo>
                  <a:pt x="219" y="97"/>
                  <a:pt x="219" y="97"/>
                  <a:pt x="219" y="97"/>
                </a:cubicBezTo>
                <a:cubicBezTo>
                  <a:pt x="219" y="90"/>
                  <a:pt x="218" y="83"/>
                  <a:pt x="217" y="76"/>
                </a:cubicBezTo>
                <a:cubicBezTo>
                  <a:pt x="231" y="62"/>
                  <a:pt x="231" y="62"/>
                  <a:pt x="231" y="62"/>
                </a:cubicBezTo>
                <a:cubicBezTo>
                  <a:pt x="233" y="63"/>
                  <a:pt x="236" y="64"/>
                  <a:pt x="239" y="64"/>
                </a:cubicBezTo>
                <a:cubicBezTo>
                  <a:pt x="248" y="64"/>
                  <a:pt x="255" y="57"/>
                  <a:pt x="255" y="48"/>
                </a:cubicBezTo>
                <a:cubicBezTo>
                  <a:pt x="255" y="39"/>
                  <a:pt x="248" y="32"/>
                  <a:pt x="239" y="32"/>
                </a:cubicBezTo>
                <a:close/>
                <a:moveTo>
                  <a:pt x="211" y="97"/>
                </a:moveTo>
                <a:cubicBezTo>
                  <a:pt x="212" y="248"/>
                  <a:pt x="212" y="248"/>
                  <a:pt x="212" y="248"/>
                </a:cubicBezTo>
                <a:cubicBezTo>
                  <a:pt x="86" y="248"/>
                  <a:pt x="86" y="248"/>
                  <a:pt x="86" y="248"/>
                </a:cubicBezTo>
                <a:cubicBezTo>
                  <a:pt x="98" y="226"/>
                  <a:pt x="98" y="226"/>
                  <a:pt x="98" y="226"/>
                </a:cubicBezTo>
                <a:cubicBezTo>
                  <a:pt x="99" y="225"/>
                  <a:pt x="99" y="223"/>
                  <a:pt x="98" y="222"/>
                </a:cubicBezTo>
                <a:cubicBezTo>
                  <a:pt x="98" y="221"/>
                  <a:pt x="96" y="220"/>
                  <a:pt x="95" y="220"/>
                </a:cubicBezTo>
                <a:cubicBezTo>
                  <a:pt x="46" y="220"/>
                  <a:pt x="46" y="220"/>
                  <a:pt x="46" y="220"/>
                </a:cubicBezTo>
                <a:cubicBezTo>
                  <a:pt x="34" y="220"/>
                  <a:pt x="33" y="208"/>
                  <a:pt x="33" y="206"/>
                </a:cubicBezTo>
                <a:cubicBezTo>
                  <a:pt x="33" y="172"/>
                  <a:pt x="33" y="172"/>
                  <a:pt x="33" y="172"/>
                </a:cubicBezTo>
                <a:cubicBezTo>
                  <a:pt x="33" y="170"/>
                  <a:pt x="31" y="168"/>
                  <a:pt x="29" y="168"/>
                </a:cubicBezTo>
                <a:cubicBezTo>
                  <a:pt x="9" y="168"/>
                  <a:pt x="9" y="168"/>
                  <a:pt x="9" y="168"/>
                </a:cubicBezTo>
                <a:cubicBezTo>
                  <a:pt x="8" y="168"/>
                  <a:pt x="8" y="168"/>
                  <a:pt x="8" y="168"/>
                </a:cubicBezTo>
                <a:cubicBezTo>
                  <a:pt x="8" y="167"/>
                  <a:pt x="8" y="166"/>
                  <a:pt x="8" y="166"/>
                </a:cubicBezTo>
                <a:cubicBezTo>
                  <a:pt x="10" y="163"/>
                  <a:pt x="14" y="158"/>
                  <a:pt x="17" y="153"/>
                </a:cubicBezTo>
                <a:cubicBezTo>
                  <a:pt x="27" y="140"/>
                  <a:pt x="33" y="131"/>
                  <a:pt x="33" y="126"/>
                </a:cubicBezTo>
                <a:cubicBezTo>
                  <a:pt x="33" y="97"/>
                  <a:pt x="33" y="97"/>
                  <a:pt x="33" y="97"/>
                </a:cubicBezTo>
                <a:cubicBezTo>
                  <a:pt x="33" y="48"/>
                  <a:pt x="73" y="8"/>
                  <a:pt x="122" y="8"/>
                </a:cubicBezTo>
                <a:cubicBezTo>
                  <a:pt x="163" y="8"/>
                  <a:pt x="197" y="36"/>
                  <a:pt x="208" y="74"/>
                </a:cubicBezTo>
                <a:cubicBezTo>
                  <a:pt x="163" y="118"/>
                  <a:pt x="163" y="118"/>
                  <a:pt x="163" y="118"/>
                </a:cubicBezTo>
                <a:cubicBezTo>
                  <a:pt x="161" y="117"/>
                  <a:pt x="158" y="116"/>
                  <a:pt x="155" y="116"/>
                </a:cubicBezTo>
                <a:cubicBezTo>
                  <a:pt x="152" y="116"/>
                  <a:pt x="149" y="117"/>
                  <a:pt x="147" y="118"/>
                </a:cubicBezTo>
                <a:cubicBezTo>
                  <a:pt x="137" y="108"/>
                  <a:pt x="137" y="108"/>
                  <a:pt x="137" y="108"/>
                </a:cubicBezTo>
                <a:cubicBezTo>
                  <a:pt x="138" y="106"/>
                  <a:pt x="139" y="103"/>
                  <a:pt x="139" y="100"/>
                </a:cubicBezTo>
                <a:cubicBezTo>
                  <a:pt x="139" y="91"/>
                  <a:pt x="132" y="84"/>
                  <a:pt x="123" y="84"/>
                </a:cubicBezTo>
                <a:cubicBezTo>
                  <a:pt x="114" y="84"/>
                  <a:pt x="107" y="91"/>
                  <a:pt x="107" y="100"/>
                </a:cubicBezTo>
                <a:cubicBezTo>
                  <a:pt x="107" y="103"/>
                  <a:pt x="108" y="106"/>
                  <a:pt x="109" y="108"/>
                </a:cubicBezTo>
                <a:cubicBezTo>
                  <a:pt x="71" y="146"/>
                  <a:pt x="71" y="146"/>
                  <a:pt x="71" y="146"/>
                </a:cubicBezTo>
                <a:cubicBezTo>
                  <a:pt x="69" y="145"/>
                  <a:pt x="66" y="144"/>
                  <a:pt x="63" y="144"/>
                </a:cubicBezTo>
                <a:cubicBezTo>
                  <a:pt x="54" y="144"/>
                  <a:pt x="47" y="151"/>
                  <a:pt x="47" y="160"/>
                </a:cubicBezTo>
                <a:cubicBezTo>
                  <a:pt x="47" y="169"/>
                  <a:pt x="54" y="176"/>
                  <a:pt x="63" y="176"/>
                </a:cubicBezTo>
                <a:cubicBezTo>
                  <a:pt x="72" y="176"/>
                  <a:pt x="79" y="169"/>
                  <a:pt x="79" y="160"/>
                </a:cubicBezTo>
                <a:cubicBezTo>
                  <a:pt x="79" y="157"/>
                  <a:pt x="78" y="154"/>
                  <a:pt x="77" y="152"/>
                </a:cubicBezTo>
                <a:cubicBezTo>
                  <a:pt x="115" y="114"/>
                  <a:pt x="115" y="114"/>
                  <a:pt x="115" y="114"/>
                </a:cubicBezTo>
                <a:cubicBezTo>
                  <a:pt x="117" y="115"/>
                  <a:pt x="120" y="116"/>
                  <a:pt x="123" y="116"/>
                </a:cubicBezTo>
                <a:cubicBezTo>
                  <a:pt x="126" y="116"/>
                  <a:pt x="129" y="115"/>
                  <a:pt x="131" y="114"/>
                </a:cubicBezTo>
                <a:cubicBezTo>
                  <a:pt x="141" y="124"/>
                  <a:pt x="141" y="124"/>
                  <a:pt x="141" y="124"/>
                </a:cubicBezTo>
                <a:cubicBezTo>
                  <a:pt x="140" y="126"/>
                  <a:pt x="139" y="129"/>
                  <a:pt x="139" y="132"/>
                </a:cubicBezTo>
                <a:cubicBezTo>
                  <a:pt x="139" y="141"/>
                  <a:pt x="146" y="148"/>
                  <a:pt x="155" y="148"/>
                </a:cubicBezTo>
                <a:cubicBezTo>
                  <a:pt x="164" y="148"/>
                  <a:pt x="171" y="141"/>
                  <a:pt x="171" y="132"/>
                </a:cubicBezTo>
                <a:cubicBezTo>
                  <a:pt x="171" y="129"/>
                  <a:pt x="170" y="126"/>
                  <a:pt x="169" y="124"/>
                </a:cubicBezTo>
                <a:cubicBezTo>
                  <a:pt x="210" y="83"/>
                  <a:pt x="210" y="83"/>
                  <a:pt x="210" y="83"/>
                </a:cubicBezTo>
                <a:cubicBezTo>
                  <a:pt x="211" y="88"/>
                  <a:pt x="211" y="92"/>
                  <a:pt x="211" y="97"/>
                </a:cubicBezTo>
                <a:close/>
                <a:moveTo>
                  <a:pt x="163" y="132"/>
                </a:moveTo>
                <a:cubicBezTo>
                  <a:pt x="163" y="136"/>
                  <a:pt x="159" y="140"/>
                  <a:pt x="155" y="140"/>
                </a:cubicBezTo>
                <a:cubicBezTo>
                  <a:pt x="151" y="140"/>
                  <a:pt x="147" y="136"/>
                  <a:pt x="147" y="132"/>
                </a:cubicBezTo>
                <a:cubicBezTo>
                  <a:pt x="147" y="128"/>
                  <a:pt x="151" y="124"/>
                  <a:pt x="155" y="124"/>
                </a:cubicBezTo>
                <a:cubicBezTo>
                  <a:pt x="157" y="124"/>
                  <a:pt x="159" y="125"/>
                  <a:pt x="161" y="126"/>
                </a:cubicBezTo>
                <a:cubicBezTo>
                  <a:pt x="161" y="126"/>
                  <a:pt x="161" y="126"/>
                  <a:pt x="161" y="126"/>
                </a:cubicBezTo>
                <a:cubicBezTo>
                  <a:pt x="161" y="126"/>
                  <a:pt x="161" y="126"/>
                  <a:pt x="161" y="126"/>
                </a:cubicBezTo>
                <a:cubicBezTo>
                  <a:pt x="162" y="128"/>
                  <a:pt x="163" y="130"/>
                  <a:pt x="163" y="132"/>
                </a:cubicBezTo>
                <a:close/>
                <a:moveTo>
                  <a:pt x="115" y="100"/>
                </a:moveTo>
                <a:cubicBezTo>
                  <a:pt x="115" y="96"/>
                  <a:pt x="119" y="92"/>
                  <a:pt x="123" y="92"/>
                </a:cubicBezTo>
                <a:cubicBezTo>
                  <a:pt x="127" y="92"/>
                  <a:pt x="131" y="96"/>
                  <a:pt x="131" y="100"/>
                </a:cubicBezTo>
                <a:cubicBezTo>
                  <a:pt x="131" y="104"/>
                  <a:pt x="127" y="108"/>
                  <a:pt x="123" y="108"/>
                </a:cubicBezTo>
                <a:cubicBezTo>
                  <a:pt x="119" y="108"/>
                  <a:pt x="115" y="104"/>
                  <a:pt x="115" y="100"/>
                </a:cubicBezTo>
                <a:close/>
                <a:moveTo>
                  <a:pt x="71" y="160"/>
                </a:moveTo>
                <a:cubicBezTo>
                  <a:pt x="71" y="164"/>
                  <a:pt x="67" y="168"/>
                  <a:pt x="63" y="168"/>
                </a:cubicBezTo>
                <a:cubicBezTo>
                  <a:pt x="59" y="168"/>
                  <a:pt x="55" y="164"/>
                  <a:pt x="55" y="160"/>
                </a:cubicBezTo>
                <a:cubicBezTo>
                  <a:pt x="55" y="156"/>
                  <a:pt x="59" y="152"/>
                  <a:pt x="63" y="152"/>
                </a:cubicBezTo>
                <a:cubicBezTo>
                  <a:pt x="65" y="152"/>
                  <a:pt x="67" y="153"/>
                  <a:pt x="69" y="154"/>
                </a:cubicBezTo>
                <a:cubicBezTo>
                  <a:pt x="69" y="154"/>
                  <a:pt x="69" y="154"/>
                  <a:pt x="69" y="154"/>
                </a:cubicBezTo>
                <a:cubicBezTo>
                  <a:pt x="69" y="154"/>
                  <a:pt x="69" y="154"/>
                  <a:pt x="69" y="154"/>
                </a:cubicBezTo>
                <a:cubicBezTo>
                  <a:pt x="70" y="156"/>
                  <a:pt x="71" y="158"/>
                  <a:pt x="71" y="160"/>
                </a:cubicBezTo>
                <a:close/>
                <a:moveTo>
                  <a:pt x="239" y="56"/>
                </a:moveTo>
                <a:cubicBezTo>
                  <a:pt x="235" y="56"/>
                  <a:pt x="231" y="52"/>
                  <a:pt x="231" y="48"/>
                </a:cubicBezTo>
                <a:cubicBezTo>
                  <a:pt x="231" y="44"/>
                  <a:pt x="235" y="40"/>
                  <a:pt x="239" y="40"/>
                </a:cubicBezTo>
                <a:cubicBezTo>
                  <a:pt x="243" y="40"/>
                  <a:pt x="247" y="44"/>
                  <a:pt x="247" y="48"/>
                </a:cubicBezTo>
                <a:cubicBezTo>
                  <a:pt x="247" y="52"/>
                  <a:pt x="243" y="56"/>
                  <a:pt x="239" y="56"/>
                </a:cubicBezTo>
                <a:close/>
              </a:path>
            </a:pathLst>
          </a:custGeom>
          <a:solidFill>
            <a:srgbClr val="4EC3D2"/>
          </a:solidFill>
          <a:ln>
            <a:solidFill>
              <a:srgbClr val="4EC3D2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3DE68B9F-D23A-6045-A10F-DD2E8784FDEF}"/>
              </a:ext>
            </a:extLst>
          </p:cNvPr>
          <p:cNvCxnSpPr>
            <a:cxnSpLocks/>
          </p:cNvCxnSpPr>
          <p:nvPr/>
        </p:nvCxnSpPr>
        <p:spPr>
          <a:xfrm>
            <a:off x="2145730" y="2959645"/>
            <a:ext cx="0" cy="536224"/>
          </a:xfrm>
          <a:prstGeom prst="line">
            <a:avLst/>
          </a:prstGeom>
          <a:ln>
            <a:solidFill>
              <a:srgbClr val="A6C64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TextBox 123">
            <a:extLst>
              <a:ext uri="{FF2B5EF4-FFF2-40B4-BE49-F238E27FC236}">
                <a16:creationId xmlns:a16="http://schemas.microsoft.com/office/drawing/2014/main" id="{D361100B-E226-B146-A099-BB66FF7C9B7E}"/>
              </a:ext>
            </a:extLst>
          </p:cNvPr>
          <p:cNvSpPr txBox="1"/>
          <p:nvPr/>
        </p:nvSpPr>
        <p:spPr>
          <a:xfrm>
            <a:off x="1762536" y="3602672"/>
            <a:ext cx="140161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100" dirty="0">
                <a:solidFill>
                  <a:srgbClr val="00506A"/>
                </a:solidFill>
                <a:latin typeface="Montserrat" pitchFamily="2" charset="77"/>
              </a:rPr>
              <a:t>PUBLICACIONES DE ARTÍCULOS</a:t>
            </a:r>
          </a:p>
        </p:txBody>
      </p:sp>
      <p:sp>
        <p:nvSpPr>
          <p:cNvPr id="128" name="Rounded Rectangle 127">
            <a:extLst>
              <a:ext uri="{FF2B5EF4-FFF2-40B4-BE49-F238E27FC236}">
                <a16:creationId xmlns:a16="http://schemas.microsoft.com/office/drawing/2014/main" id="{6CD93D27-6BFA-F64A-BAB0-6D6D1E5E79F3}"/>
              </a:ext>
            </a:extLst>
          </p:cNvPr>
          <p:cNvSpPr/>
          <p:nvPr/>
        </p:nvSpPr>
        <p:spPr>
          <a:xfrm>
            <a:off x="990985" y="3543399"/>
            <a:ext cx="792618" cy="535660"/>
          </a:xfrm>
          <a:prstGeom prst="roundRect">
            <a:avLst>
              <a:gd name="adj" fmla="val 9524"/>
            </a:avLst>
          </a:prstGeom>
          <a:solidFill>
            <a:srgbClr val="A6C645"/>
          </a:solidFill>
          <a:ln>
            <a:solidFill>
              <a:srgbClr val="A6C6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D0EAA96D-1636-1541-9C72-A1B791028365}"/>
              </a:ext>
            </a:extLst>
          </p:cNvPr>
          <p:cNvSpPr txBox="1"/>
          <p:nvPr/>
        </p:nvSpPr>
        <p:spPr>
          <a:xfrm>
            <a:off x="993905" y="3576272"/>
            <a:ext cx="784189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500" b="1" dirty="0">
                <a:solidFill>
                  <a:schemeClr val="bg1"/>
                </a:solidFill>
                <a:latin typeface="Montserrat" pitchFamily="2" charset="77"/>
              </a:rPr>
              <a:t>342</a:t>
            </a:r>
          </a:p>
        </p:txBody>
      </p:sp>
      <p:sp>
        <p:nvSpPr>
          <p:cNvPr id="129" name="Rounded Rectangle 128">
            <a:extLst>
              <a:ext uri="{FF2B5EF4-FFF2-40B4-BE49-F238E27FC236}">
                <a16:creationId xmlns:a16="http://schemas.microsoft.com/office/drawing/2014/main" id="{C32C448E-BC1F-224F-8C0B-819D9585C51E}"/>
              </a:ext>
            </a:extLst>
          </p:cNvPr>
          <p:cNvSpPr/>
          <p:nvPr/>
        </p:nvSpPr>
        <p:spPr>
          <a:xfrm>
            <a:off x="999413" y="4125541"/>
            <a:ext cx="1818398" cy="535660"/>
          </a:xfrm>
          <a:prstGeom prst="roundRect">
            <a:avLst>
              <a:gd name="adj" fmla="val 9524"/>
            </a:avLst>
          </a:prstGeom>
          <a:solidFill>
            <a:schemeClr val="bg1"/>
          </a:solidFill>
          <a:ln>
            <a:solidFill>
              <a:srgbClr val="A6C6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055A90FC-CDAC-4348-9ECB-16F0D403DFCC}"/>
              </a:ext>
            </a:extLst>
          </p:cNvPr>
          <p:cNvSpPr txBox="1"/>
          <p:nvPr/>
        </p:nvSpPr>
        <p:spPr>
          <a:xfrm>
            <a:off x="1611070" y="4182698"/>
            <a:ext cx="119658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100" dirty="0">
                <a:solidFill>
                  <a:srgbClr val="00506A"/>
                </a:solidFill>
                <a:latin typeface="Montserrat" pitchFamily="2" charset="77"/>
              </a:rPr>
              <a:t>SOLICITUDES DE PATENTES</a:t>
            </a:r>
          </a:p>
        </p:txBody>
      </p:sp>
      <p:sp>
        <p:nvSpPr>
          <p:cNvPr id="131" name="Rounded Rectangle 130">
            <a:extLst>
              <a:ext uri="{FF2B5EF4-FFF2-40B4-BE49-F238E27FC236}">
                <a16:creationId xmlns:a16="http://schemas.microsoft.com/office/drawing/2014/main" id="{541D9953-A8FB-D148-A697-3CA40F34BDD7}"/>
              </a:ext>
            </a:extLst>
          </p:cNvPr>
          <p:cNvSpPr/>
          <p:nvPr/>
        </p:nvSpPr>
        <p:spPr>
          <a:xfrm>
            <a:off x="990985" y="4123425"/>
            <a:ext cx="599009" cy="535660"/>
          </a:xfrm>
          <a:prstGeom prst="roundRect">
            <a:avLst>
              <a:gd name="adj" fmla="val 9524"/>
            </a:avLst>
          </a:prstGeom>
          <a:solidFill>
            <a:srgbClr val="A6C645"/>
          </a:solidFill>
          <a:ln>
            <a:solidFill>
              <a:srgbClr val="A6C6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F687AE24-8AF7-3349-A5A8-A67037556537}"/>
              </a:ext>
            </a:extLst>
          </p:cNvPr>
          <p:cNvSpPr txBox="1"/>
          <p:nvPr/>
        </p:nvSpPr>
        <p:spPr>
          <a:xfrm>
            <a:off x="993905" y="4156298"/>
            <a:ext cx="585417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500" b="1" dirty="0">
                <a:solidFill>
                  <a:schemeClr val="bg1"/>
                </a:solidFill>
                <a:latin typeface="Montserrat" pitchFamily="2" charset="77"/>
              </a:rPr>
              <a:t>82</a:t>
            </a:r>
          </a:p>
        </p:txBody>
      </p:sp>
      <p:sp>
        <p:nvSpPr>
          <p:cNvPr id="36" name="Google Shape;116;p4">
            <a:extLst>
              <a:ext uri="{FF2B5EF4-FFF2-40B4-BE49-F238E27FC236}">
                <a16:creationId xmlns:a16="http://schemas.microsoft.com/office/drawing/2014/main" id="{AB236943-DAC9-132E-CE14-C365D220E7CA}"/>
              </a:ext>
            </a:extLst>
          </p:cNvPr>
          <p:cNvSpPr txBox="1"/>
          <p:nvPr/>
        </p:nvSpPr>
        <p:spPr>
          <a:xfrm>
            <a:off x="893284" y="508984"/>
            <a:ext cx="5061755" cy="861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sz="3000" b="1" dirty="0">
                <a:solidFill>
                  <a:srgbClr val="5AC7DE"/>
                </a:solidFill>
                <a:latin typeface="Montserrat"/>
                <a:ea typeface="Montserrat"/>
                <a:cs typeface="Montserrat"/>
                <a:sym typeface="Montserrat"/>
              </a:rPr>
              <a:t>ANTECEDENTE: </a:t>
            </a:r>
            <a:endParaRPr lang="es-PE" sz="2000" b="1" dirty="0">
              <a:solidFill>
                <a:srgbClr val="5AC7DE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sz="2000" b="1" dirty="0">
                <a:solidFill>
                  <a:srgbClr val="5AC7DE"/>
                </a:solidFill>
                <a:latin typeface="Montserrat"/>
                <a:ea typeface="Montserrat"/>
                <a:cs typeface="Montserrat"/>
                <a:sym typeface="Montserrat"/>
              </a:rPr>
              <a:t>RESULTADOS PRIMERA OPERACIÓN</a:t>
            </a:r>
            <a:endParaRPr lang="es-PE" sz="2000" b="1" i="0" u="none" strike="noStrike" cap="none" dirty="0">
              <a:solidFill>
                <a:srgbClr val="5AC7DE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37" name="Straight Connector 8">
            <a:extLst>
              <a:ext uri="{FF2B5EF4-FFF2-40B4-BE49-F238E27FC236}">
                <a16:creationId xmlns:a16="http://schemas.microsoft.com/office/drawing/2014/main" id="{6F266DEF-609B-3F37-E7D0-90B65EA505B5}"/>
              </a:ext>
            </a:extLst>
          </p:cNvPr>
          <p:cNvCxnSpPr>
            <a:cxnSpLocks/>
          </p:cNvCxnSpPr>
          <p:nvPr/>
        </p:nvCxnSpPr>
        <p:spPr>
          <a:xfrm>
            <a:off x="981421" y="1008936"/>
            <a:ext cx="605618" cy="0"/>
          </a:xfrm>
          <a:prstGeom prst="line">
            <a:avLst/>
          </a:prstGeom>
          <a:ln w="38100">
            <a:solidFill>
              <a:srgbClr val="49C5D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01867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Rounded Rectangle 95">
            <a:extLst>
              <a:ext uri="{FF2B5EF4-FFF2-40B4-BE49-F238E27FC236}">
                <a16:creationId xmlns:a16="http://schemas.microsoft.com/office/drawing/2014/main" id="{1CD7E52C-EA70-2040-AA2A-E090BC2A2FF1}"/>
              </a:ext>
            </a:extLst>
          </p:cNvPr>
          <p:cNvSpPr/>
          <p:nvPr/>
        </p:nvSpPr>
        <p:spPr>
          <a:xfrm>
            <a:off x="-339047" y="5685026"/>
            <a:ext cx="4417887" cy="854132"/>
          </a:xfrm>
          <a:prstGeom prst="roundRect">
            <a:avLst>
              <a:gd name="adj" fmla="val 7044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B2AAFA9-7285-8141-9603-756D32E88117}"/>
              </a:ext>
            </a:extLst>
          </p:cNvPr>
          <p:cNvGrpSpPr/>
          <p:nvPr/>
        </p:nvGrpSpPr>
        <p:grpSpPr>
          <a:xfrm>
            <a:off x="969151" y="2399353"/>
            <a:ext cx="5048859" cy="307777"/>
            <a:chOff x="969151" y="2399353"/>
            <a:chExt cx="5048859" cy="307777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5C2E30C7-76A2-F24A-BB54-09D9F108A134}"/>
                </a:ext>
              </a:extLst>
            </p:cNvPr>
            <p:cNvSpPr/>
            <p:nvPr/>
          </p:nvSpPr>
          <p:spPr>
            <a:xfrm>
              <a:off x="3431511" y="2408055"/>
              <a:ext cx="2052875" cy="290373"/>
            </a:xfrm>
            <a:prstGeom prst="roundRect">
              <a:avLst/>
            </a:prstGeom>
            <a:noFill/>
            <a:ln>
              <a:solidFill>
                <a:srgbClr val="A6C6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27506C15-D10B-8949-B7BB-0616CF654FCC}"/>
                </a:ext>
              </a:extLst>
            </p:cNvPr>
            <p:cNvSpPr/>
            <p:nvPr/>
          </p:nvSpPr>
          <p:spPr>
            <a:xfrm>
              <a:off x="2954855" y="2408055"/>
              <a:ext cx="1620000" cy="290373"/>
            </a:xfrm>
            <a:prstGeom prst="roundRect">
              <a:avLst/>
            </a:prstGeom>
            <a:solidFill>
              <a:srgbClr val="A6C645"/>
            </a:solidFill>
            <a:ln>
              <a:solidFill>
                <a:srgbClr val="A6C6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7" name="TextBox 31">
              <a:extLst>
                <a:ext uri="{FF2B5EF4-FFF2-40B4-BE49-F238E27FC236}">
                  <a16:creationId xmlns:a16="http://schemas.microsoft.com/office/drawing/2014/main" id="{78A05B2F-E208-CF4B-817C-5F4809747AA8}"/>
                </a:ext>
              </a:extLst>
            </p:cNvPr>
            <p:cNvSpPr txBox="1"/>
            <p:nvPr/>
          </p:nvSpPr>
          <p:spPr>
            <a:xfrm>
              <a:off x="3556198" y="2399353"/>
              <a:ext cx="178606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00506A"/>
                  </a:solidFill>
                  <a:latin typeface="Montserrat" pitchFamily="2" charset="77"/>
                  <a:cs typeface="Arial" panose="020B0604020202020204" pitchFamily="34" charset="0"/>
                </a:rPr>
                <a:t>S/ 45 478 300.70 </a:t>
              </a:r>
            </a:p>
          </p:txBody>
        </p:sp>
        <p:pic>
          <p:nvPicPr>
            <p:cNvPr id="8" name="Picture 37">
              <a:extLst>
                <a:ext uri="{FF2B5EF4-FFF2-40B4-BE49-F238E27FC236}">
                  <a16:creationId xmlns:a16="http://schemas.microsoft.com/office/drawing/2014/main" id="{9A9954A0-08A0-574F-8424-9048B1FE3E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86010" y="2419714"/>
              <a:ext cx="432000" cy="267054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9874B04-A575-7C40-8F16-3255F3709066}"/>
                </a:ext>
              </a:extLst>
            </p:cNvPr>
            <p:cNvSpPr txBox="1"/>
            <p:nvPr/>
          </p:nvSpPr>
          <p:spPr>
            <a:xfrm>
              <a:off x="969151" y="2414742"/>
              <a:ext cx="200888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s-ES_tradnl" sz="1200" dirty="0">
                  <a:solidFill>
                    <a:srgbClr val="00506A"/>
                  </a:solidFill>
                  <a:latin typeface="Montserrat" pitchFamily="2" charset="77"/>
                  <a:cs typeface="Arial" panose="020B0604020202020204" pitchFamily="34" charset="0"/>
                </a:rPr>
                <a:t>Manufactura</a:t>
              </a:r>
              <a:r>
                <a:rPr lang="en-US" sz="1200" dirty="0">
                  <a:solidFill>
                    <a:srgbClr val="00506A"/>
                  </a:solidFill>
                  <a:latin typeface="Montserrat" pitchFamily="2" charset="77"/>
                  <a:cs typeface="Arial" panose="020B0604020202020204" pitchFamily="34" charset="0"/>
                </a:rPr>
                <a:t> </a:t>
              </a:r>
              <a:r>
                <a:rPr lang="es-ES_tradnl" sz="1200" dirty="0">
                  <a:solidFill>
                    <a:srgbClr val="00506A"/>
                  </a:solidFill>
                  <a:latin typeface="Montserrat" pitchFamily="2" charset="77"/>
                  <a:cs typeface="Arial" panose="020B0604020202020204" pitchFamily="34" charset="0"/>
                </a:rPr>
                <a:t>Avanzada</a:t>
              </a:r>
              <a:r>
                <a:rPr lang="en-US" sz="1200" dirty="0">
                  <a:solidFill>
                    <a:srgbClr val="00506A"/>
                  </a:solidFill>
                  <a:latin typeface="Montserrat" pitchFamily="2" charset="77"/>
                  <a:cs typeface="Arial" panose="020B0604020202020204" pitchFamily="34" charset="0"/>
                </a:rPr>
                <a:t>:</a:t>
              </a:r>
              <a:endParaRPr lang="es-ES_tradnl" sz="1200" dirty="0">
                <a:solidFill>
                  <a:srgbClr val="00506A"/>
                </a:solidFill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9FB5E8E-AD09-1E47-A9B5-70A0F637964C}"/>
              </a:ext>
            </a:extLst>
          </p:cNvPr>
          <p:cNvGrpSpPr/>
          <p:nvPr/>
        </p:nvGrpSpPr>
        <p:grpSpPr>
          <a:xfrm>
            <a:off x="827857" y="2749475"/>
            <a:ext cx="5190153" cy="646331"/>
            <a:chOff x="827857" y="2758921"/>
            <a:chExt cx="5190153" cy="646331"/>
          </a:xfrm>
        </p:grpSpPr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3CF289C1-046E-2246-A44A-E0CF12D82B3A}"/>
                </a:ext>
              </a:extLst>
            </p:cNvPr>
            <p:cNvSpPr/>
            <p:nvPr/>
          </p:nvSpPr>
          <p:spPr>
            <a:xfrm>
              <a:off x="3417789" y="2936900"/>
              <a:ext cx="2052875" cy="290373"/>
            </a:xfrm>
            <a:prstGeom prst="roundRect">
              <a:avLst/>
            </a:prstGeom>
            <a:noFill/>
            <a:ln>
              <a:solidFill>
                <a:srgbClr val="A6C6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AE419119-B3B3-774B-928F-E9C093A6C418}"/>
                </a:ext>
              </a:extLst>
            </p:cNvPr>
            <p:cNvSpPr/>
            <p:nvPr/>
          </p:nvSpPr>
          <p:spPr>
            <a:xfrm>
              <a:off x="2954855" y="2936900"/>
              <a:ext cx="1476000" cy="290373"/>
            </a:xfrm>
            <a:prstGeom prst="roundRect">
              <a:avLst/>
            </a:prstGeom>
            <a:solidFill>
              <a:srgbClr val="A6C645"/>
            </a:solidFill>
            <a:ln>
              <a:solidFill>
                <a:srgbClr val="A6C6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3" name="TextBox 26">
              <a:extLst>
                <a:ext uri="{FF2B5EF4-FFF2-40B4-BE49-F238E27FC236}">
                  <a16:creationId xmlns:a16="http://schemas.microsoft.com/office/drawing/2014/main" id="{3E2A8C8D-D221-DF44-AA80-2527644D470F}"/>
                </a:ext>
              </a:extLst>
            </p:cNvPr>
            <p:cNvSpPr txBox="1"/>
            <p:nvPr/>
          </p:nvSpPr>
          <p:spPr>
            <a:xfrm>
              <a:off x="827857" y="2758921"/>
              <a:ext cx="215017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ES_tradnl" sz="1200" dirty="0">
                  <a:solidFill>
                    <a:srgbClr val="00506A"/>
                  </a:solidFill>
                  <a:latin typeface="Montserrat" pitchFamily="2" charset="77"/>
                  <a:cs typeface="Arial" panose="020B0604020202020204" pitchFamily="34" charset="0"/>
                </a:rPr>
                <a:t>Agroindustria, pesca, acuicultura y elaboración de alimentos:</a:t>
              </a:r>
            </a:p>
          </p:txBody>
        </p:sp>
        <p:pic>
          <p:nvPicPr>
            <p:cNvPr id="14" name="Picture 33">
              <a:extLst>
                <a:ext uri="{FF2B5EF4-FFF2-40B4-BE49-F238E27FC236}">
                  <a16:creationId xmlns:a16="http://schemas.microsoft.com/office/drawing/2014/main" id="{2B6EF3C6-F1DF-3F42-8242-FF62326902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86010" y="2960396"/>
              <a:ext cx="432000" cy="243381"/>
            </a:xfrm>
            <a:prstGeom prst="rect">
              <a:avLst/>
            </a:prstGeom>
          </p:spPr>
        </p:pic>
        <p:sp>
          <p:nvSpPr>
            <p:cNvPr id="15" name="TextBox 26">
              <a:extLst>
                <a:ext uri="{FF2B5EF4-FFF2-40B4-BE49-F238E27FC236}">
                  <a16:creationId xmlns:a16="http://schemas.microsoft.com/office/drawing/2014/main" id="{BE3FF921-2670-7143-BB7D-EC92715EEF53}"/>
                </a:ext>
              </a:extLst>
            </p:cNvPr>
            <p:cNvSpPr txBox="1"/>
            <p:nvPr/>
          </p:nvSpPr>
          <p:spPr>
            <a:xfrm>
              <a:off x="3556198" y="2928198"/>
              <a:ext cx="16113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_tradnl" sz="1400" b="1" dirty="0">
                  <a:solidFill>
                    <a:srgbClr val="00506A"/>
                  </a:solidFill>
                  <a:latin typeface="Montserrat" pitchFamily="2" charset="77"/>
                  <a:cs typeface="Arial" panose="020B0604020202020204" pitchFamily="34" charset="0"/>
                </a:rPr>
                <a:t>S/ 41 261 559.87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69AD394-FCA7-F145-BB2F-8FF760947492}"/>
              </a:ext>
            </a:extLst>
          </p:cNvPr>
          <p:cNvGrpSpPr/>
          <p:nvPr/>
        </p:nvGrpSpPr>
        <p:grpSpPr>
          <a:xfrm>
            <a:off x="1275324" y="3438151"/>
            <a:ext cx="4616686" cy="646331"/>
            <a:chOff x="1275324" y="3335066"/>
            <a:chExt cx="4616686" cy="646331"/>
          </a:xfrm>
        </p:grpSpPr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68F973CF-A0FE-1C48-923F-A909697131B4}"/>
                </a:ext>
              </a:extLst>
            </p:cNvPr>
            <p:cNvSpPr/>
            <p:nvPr/>
          </p:nvSpPr>
          <p:spPr>
            <a:xfrm>
              <a:off x="3078529" y="3513045"/>
              <a:ext cx="2392136" cy="290373"/>
            </a:xfrm>
            <a:prstGeom prst="roundRect">
              <a:avLst/>
            </a:prstGeom>
            <a:noFill/>
            <a:ln>
              <a:solidFill>
                <a:srgbClr val="A6C6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EBB4FD6B-7344-CE45-9BEC-7CD6F6D0C6D2}"/>
                </a:ext>
              </a:extLst>
            </p:cNvPr>
            <p:cNvSpPr/>
            <p:nvPr/>
          </p:nvSpPr>
          <p:spPr>
            <a:xfrm>
              <a:off x="2954855" y="3513045"/>
              <a:ext cx="324000" cy="290373"/>
            </a:xfrm>
            <a:prstGeom prst="roundRect">
              <a:avLst/>
            </a:prstGeom>
            <a:solidFill>
              <a:srgbClr val="A6C645"/>
            </a:solidFill>
            <a:ln>
              <a:solidFill>
                <a:srgbClr val="A6C6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9" name="TextBox 32">
              <a:extLst>
                <a:ext uri="{FF2B5EF4-FFF2-40B4-BE49-F238E27FC236}">
                  <a16:creationId xmlns:a16="http://schemas.microsoft.com/office/drawing/2014/main" id="{F3207685-256E-614B-B7F4-0D7222574373}"/>
                </a:ext>
              </a:extLst>
            </p:cNvPr>
            <p:cNvSpPr txBox="1"/>
            <p:nvPr/>
          </p:nvSpPr>
          <p:spPr>
            <a:xfrm>
              <a:off x="1275324" y="3335066"/>
              <a:ext cx="170271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ES_tradnl" sz="1200" dirty="0">
                  <a:solidFill>
                    <a:srgbClr val="00506A"/>
                  </a:solidFill>
                  <a:latin typeface="Montserrat" pitchFamily="2" charset="77"/>
                  <a:cs typeface="Arial" panose="020B0604020202020204" pitchFamily="34" charset="0"/>
                </a:rPr>
                <a:t>Ecoturismo, restauración e</a:t>
              </a:r>
            </a:p>
            <a:p>
              <a:pPr algn="r"/>
              <a:r>
                <a:rPr lang="es-ES_tradnl" sz="1200" dirty="0">
                  <a:solidFill>
                    <a:srgbClr val="00506A"/>
                  </a:solidFill>
                  <a:latin typeface="Montserrat" pitchFamily="2" charset="77"/>
                  <a:cs typeface="Arial" panose="020B0604020202020204" pitchFamily="34" charset="0"/>
                </a:rPr>
                <a:t>Industrias creativas:</a:t>
              </a:r>
            </a:p>
          </p:txBody>
        </p:sp>
        <p:pic>
          <p:nvPicPr>
            <p:cNvPr id="20" name="Picture 38">
              <a:extLst>
                <a:ext uri="{FF2B5EF4-FFF2-40B4-BE49-F238E27FC236}">
                  <a16:creationId xmlns:a16="http://schemas.microsoft.com/office/drawing/2014/main" id="{5723A602-1BE6-1E41-9162-F1728DDE631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12010" y="3516309"/>
              <a:ext cx="180000" cy="283845"/>
            </a:xfrm>
            <a:prstGeom prst="rect">
              <a:avLst/>
            </a:prstGeom>
          </p:spPr>
        </p:pic>
        <p:sp>
          <p:nvSpPr>
            <p:cNvPr id="21" name="TextBox 32">
              <a:extLst>
                <a:ext uri="{FF2B5EF4-FFF2-40B4-BE49-F238E27FC236}">
                  <a16:creationId xmlns:a16="http://schemas.microsoft.com/office/drawing/2014/main" id="{16453D7C-7CB0-0F47-A35D-DE311CE7FC77}"/>
                </a:ext>
              </a:extLst>
            </p:cNvPr>
            <p:cNvSpPr txBox="1"/>
            <p:nvPr/>
          </p:nvSpPr>
          <p:spPr>
            <a:xfrm>
              <a:off x="3556198" y="3504343"/>
              <a:ext cx="151836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_tradnl" sz="1400" b="1" dirty="0">
                  <a:solidFill>
                    <a:srgbClr val="00506A"/>
                  </a:solidFill>
                  <a:latin typeface="Montserrat" pitchFamily="2" charset="77"/>
                  <a:cs typeface="Arial" panose="020B0604020202020204" pitchFamily="34" charset="0"/>
                </a:rPr>
                <a:t>S/ 9 612 147.80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9520648-5E10-7F4C-A8DE-5B3843955689}"/>
              </a:ext>
            </a:extLst>
          </p:cNvPr>
          <p:cNvGrpSpPr/>
          <p:nvPr/>
        </p:nvGrpSpPr>
        <p:grpSpPr>
          <a:xfrm>
            <a:off x="1419123" y="4126827"/>
            <a:ext cx="4562887" cy="461665"/>
            <a:chOff x="1419123" y="3972405"/>
            <a:chExt cx="4562887" cy="461665"/>
          </a:xfrm>
        </p:grpSpPr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59B1DB1D-5F37-A94C-8581-4918D505AB89}"/>
                </a:ext>
              </a:extLst>
            </p:cNvPr>
            <p:cNvSpPr/>
            <p:nvPr/>
          </p:nvSpPr>
          <p:spPr>
            <a:xfrm>
              <a:off x="3064983" y="4058051"/>
              <a:ext cx="2400664" cy="290373"/>
            </a:xfrm>
            <a:prstGeom prst="roundRect">
              <a:avLst/>
            </a:prstGeom>
            <a:noFill/>
            <a:ln>
              <a:solidFill>
                <a:srgbClr val="A6C6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id="{7C08E60E-8711-6746-90E8-C3A1AD38BEF6}"/>
                </a:ext>
              </a:extLst>
            </p:cNvPr>
            <p:cNvSpPr/>
            <p:nvPr/>
          </p:nvSpPr>
          <p:spPr>
            <a:xfrm>
              <a:off x="2954855" y="4058051"/>
              <a:ext cx="288000" cy="290373"/>
            </a:xfrm>
            <a:prstGeom prst="roundRect">
              <a:avLst/>
            </a:prstGeom>
            <a:solidFill>
              <a:srgbClr val="A6C645"/>
            </a:solidFill>
            <a:ln>
              <a:solidFill>
                <a:srgbClr val="A6C6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25" name="TextBox 30">
              <a:extLst>
                <a:ext uri="{FF2B5EF4-FFF2-40B4-BE49-F238E27FC236}">
                  <a16:creationId xmlns:a16="http://schemas.microsoft.com/office/drawing/2014/main" id="{769C945A-A1F6-CA48-A061-C26616A6CBC5}"/>
                </a:ext>
              </a:extLst>
            </p:cNvPr>
            <p:cNvSpPr txBox="1"/>
            <p:nvPr/>
          </p:nvSpPr>
          <p:spPr>
            <a:xfrm>
              <a:off x="1419123" y="3972405"/>
              <a:ext cx="155891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ES_tradnl" sz="1200" dirty="0">
                  <a:solidFill>
                    <a:srgbClr val="00506A"/>
                  </a:solidFill>
                  <a:latin typeface="Montserrat" pitchFamily="2" charset="77"/>
                  <a:cs typeface="Arial" panose="020B0604020202020204" pitchFamily="34" charset="0"/>
                </a:rPr>
                <a:t>Minería y su Manufactura:</a:t>
              </a:r>
            </a:p>
          </p:txBody>
        </p:sp>
        <p:pic>
          <p:nvPicPr>
            <p:cNvPr id="26" name="Picture 36">
              <a:extLst>
                <a:ext uri="{FF2B5EF4-FFF2-40B4-BE49-F238E27FC236}">
                  <a16:creationId xmlns:a16="http://schemas.microsoft.com/office/drawing/2014/main" id="{9F6CA4B9-C594-D44F-8A42-32BB991FA4C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622010" y="4066281"/>
              <a:ext cx="360000" cy="273913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FD10FB1-6B44-9740-9610-56AD242DF1C4}"/>
                </a:ext>
              </a:extLst>
            </p:cNvPr>
            <p:cNvSpPr txBox="1"/>
            <p:nvPr/>
          </p:nvSpPr>
          <p:spPr>
            <a:xfrm>
              <a:off x="3556198" y="4049349"/>
              <a:ext cx="156004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_tradnl" sz="1400" b="1" dirty="0">
                  <a:solidFill>
                    <a:srgbClr val="00506A"/>
                  </a:solidFill>
                  <a:latin typeface="Montserrat" pitchFamily="2" charset="77"/>
                  <a:cs typeface="Arial" panose="020B0604020202020204" pitchFamily="34" charset="0"/>
                </a:rPr>
                <a:t>S/ 8 830 192.90</a:t>
              </a:r>
              <a:endParaRPr lang="es-ES_tradnl" sz="1400" b="1" dirty="0">
                <a:solidFill>
                  <a:srgbClr val="00506A"/>
                </a:solidFill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85E9355-9B59-AF45-85ED-125B9374D2E3}"/>
              </a:ext>
            </a:extLst>
          </p:cNvPr>
          <p:cNvGrpSpPr/>
          <p:nvPr/>
        </p:nvGrpSpPr>
        <p:grpSpPr>
          <a:xfrm>
            <a:off x="1275324" y="4630837"/>
            <a:ext cx="4778686" cy="307777"/>
            <a:chOff x="1275324" y="4487291"/>
            <a:chExt cx="4778686" cy="307777"/>
          </a:xfrm>
        </p:grpSpPr>
        <p:sp>
          <p:nvSpPr>
            <p:cNvPr id="29" name="Rounded Rectangle 28">
              <a:extLst>
                <a:ext uri="{FF2B5EF4-FFF2-40B4-BE49-F238E27FC236}">
                  <a16:creationId xmlns:a16="http://schemas.microsoft.com/office/drawing/2014/main" id="{68835273-6414-2E4A-ABCF-61FDF5DCDDA0}"/>
                </a:ext>
              </a:extLst>
            </p:cNvPr>
            <p:cNvSpPr/>
            <p:nvPr/>
          </p:nvSpPr>
          <p:spPr>
            <a:xfrm>
              <a:off x="2978034" y="4495993"/>
              <a:ext cx="2485436" cy="290373"/>
            </a:xfrm>
            <a:prstGeom prst="roundRect">
              <a:avLst/>
            </a:prstGeom>
            <a:noFill/>
            <a:ln>
              <a:solidFill>
                <a:srgbClr val="A6C6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30" name="Rounded Rectangle 29">
              <a:extLst>
                <a:ext uri="{FF2B5EF4-FFF2-40B4-BE49-F238E27FC236}">
                  <a16:creationId xmlns:a16="http://schemas.microsoft.com/office/drawing/2014/main" id="{FEE73B2D-ECDF-BE45-AFFB-BBBF1A697B55}"/>
                </a:ext>
              </a:extLst>
            </p:cNvPr>
            <p:cNvSpPr/>
            <p:nvPr/>
          </p:nvSpPr>
          <p:spPr>
            <a:xfrm>
              <a:off x="2954855" y="4495993"/>
              <a:ext cx="219600" cy="290373"/>
            </a:xfrm>
            <a:prstGeom prst="roundRect">
              <a:avLst/>
            </a:prstGeom>
            <a:solidFill>
              <a:srgbClr val="A6C645"/>
            </a:solidFill>
            <a:ln>
              <a:solidFill>
                <a:srgbClr val="A6C6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31" name="TextBox 28">
              <a:extLst>
                <a:ext uri="{FF2B5EF4-FFF2-40B4-BE49-F238E27FC236}">
                  <a16:creationId xmlns:a16="http://schemas.microsoft.com/office/drawing/2014/main" id="{00D3CE87-0547-5D4E-A768-4D8E80F14044}"/>
                </a:ext>
              </a:extLst>
            </p:cNvPr>
            <p:cNvSpPr txBox="1"/>
            <p:nvPr/>
          </p:nvSpPr>
          <p:spPr>
            <a:xfrm>
              <a:off x="1275324" y="4502680"/>
              <a:ext cx="170271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s-ES_tradnl" sz="1200" dirty="0">
                  <a:solidFill>
                    <a:srgbClr val="00506A"/>
                  </a:solidFill>
                  <a:latin typeface="Montserrat" pitchFamily="2" charset="77"/>
                  <a:cs typeface="Arial" panose="020B0604020202020204" pitchFamily="34" charset="0"/>
                </a:rPr>
                <a:t>Forestal Maderable:</a:t>
              </a:r>
            </a:p>
          </p:txBody>
        </p:sp>
        <p:pic>
          <p:nvPicPr>
            <p:cNvPr id="32" name="Picture 34">
              <a:extLst>
                <a:ext uri="{FF2B5EF4-FFF2-40B4-BE49-F238E27FC236}">
                  <a16:creationId xmlns:a16="http://schemas.microsoft.com/office/drawing/2014/main" id="{B7A2DE1A-AB82-074B-B95C-1AE3B480FCF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550010" y="4527962"/>
              <a:ext cx="504000" cy="22643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EA01F018-9FA5-2E4F-9265-6FB5CAD3EA64}"/>
                </a:ext>
              </a:extLst>
            </p:cNvPr>
            <p:cNvSpPr txBox="1"/>
            <p:nvPr/>
          </p:nvSpPr>
          <p:spPr>
            <a:xfrm>
              <a:off x="3556198" y="4487291"/>
              <a:ext cx="148951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_tradnl" sz="1400" b="1" dirty="0">
                  <a:solidFill>
                    <a:srgbClr val="00506A"/>
                  </a:solidFill>
                  <a:latin typeface="Montserrat" pitchFamily="2" charset="77"/>
                  <a:cs typeface="Arial" panose="020B0604020202020204" pitchFamily="34" charset="0"/>
                </a:rPr>
                <a:t>S/ 6 135 971.02</a:t>
              </a:r>
              <a:endParaRPr lang="es-ES_tradnl" sz="1400" b="1" dirty="0">
                <a:solidFill>
                  <a:srgbClr val="00506A"/>
                </a:solidFill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0127445-FC0B-FF4B-897F-566A167720F4}"/>
              </a:ext>
            </a:extLst>
          </p:cNvPr>
          <p:cNvGrpSpPr/>
          <p:nvPr/>
        </p:nvGrpSpPr>
        <p:grpSpPr>
          <a:xfrm>
            <a:off x="1148687" y="4980961"/>
            <a:ext cx="4779323" cy="307777"/>
            <a:chOff x="1148687" y="4934806"/>
            <a:chExt cx="4779323" cy="307777"/>
          </a:xfrm>
        </p:grpSpPr>
        <p:sp>
          <p:nvSpPr>
            <p:cNvPr id="35" name="Rounded Rectangle 34">
              <a:extLst>
                <a:ext uri="{FF2B5EF4-FFF2-40B4-BE49-F238E27FC236}">
                  <a16:creationId xmlns:a16="http://schemas.microsoft.com/office/drawing/2014/main" id="{FEB61B56-DF40-B64E-87E8-4E3FB584E577}"/>
                </a:ext>
              </a:extLst>
            </p:cNvPr>
            <p:cNvSpPr/>
            <p:nvPr/>
          </p:nvSpPr>
          <p:spPr>
            <a:xfrm>
              <a:off x="2954856" y="4943508"/>
              <a:ext cx="2506352" cy="290373"/>
            </a:xfrm>
            <a:prstGeom prst="roundRect">
              <a:avLst/>
            </a:prstGeom>
            <a:noFill/>
            <a:ln>
              <a:solidFill>
                <a:srgbClr val="A6C6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36" name="Rounded Rectangle 35">
              <a:extLst>
                <a:ext uri="{FF2B5EF4-FFF2-40B4-BE49-F238E27FC236}">
                  <a16:creationId xmlns:a16="http://schemas.microsoft.com/office/drawing/2014/main" id="{ACFA40B1-E269-A148-A745-91F7C8560DB9}"/>
                </a:ext>
              </a:extLst>
            </p:cNvPr>
            <p:cNvSpPr/>
            <p:nvPr/>
          </p:nvSpPr>
          <p:spPr>
            <a:xfrm>
              <a:off x="2954855" y="4943508"/>
              <a:ext cx="108000" cy="290373"/>
            </a:xfrm>
            <a:prstGeom prst="roundRect">
              <a:avLst/>
            </a:prstGeom>
            <a:solidFill>
              <a:srgbClr val="A6C645"/>
            </a:solidFill>
            <a:ln>
              <a:solidFill>
                <a:srgbClr val="A6C6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37" name="TextBox 29">
              <a:extLst>
                <a:ext uri="{FF2B5EF4-FFF2-40B4-BE49-F238E27FC236}">
                  <a16:creationId xmlns:a16="http://schemas.microsoft.com/office/drawing/2014/main" id="{38DB3E81-009E-BD47-9C2B-29B01160673E}"/>
                </a:ext>
              </a:extLst>
            </p:cNvPr>
            <p:cNvSpPr txBox="1"/>
            <p:nvPr/>
          </p:nvSpPr>
          <p:spPr>
            <a:xfrm>
              <a:off x="1148687" y="4950195"/>
              <a:ext cx="182934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s-ES_tradnl" sz="1200" dirty="0">
                  <a:solidFill>
                    <a:srgbClr val="00506A"/>
                  </a:solidFill>
                  <a:latin typeface="Montserrat" pitchFamily="2" charset="77"/>
                  <a:cs typeface="Arial" panose="020B0604020202020204" pitchFamily="34" charset="0"/>
                </a:rPr>
                <a:t>Textil y Confecciones:</a:t>
              </a:r>
            </a:p>
          </p:txBody>
        </p:sp>
        <p:pic>
          <p:nvPicPr>
            <p:cNvPr id="38" name="Picture 35">
              <a:extLst>
                <a:ext uri="{FF2B5EF4-FFF2-40B4-BE49-F238E27FC236}">
                  <a16:creationId xmlns:a16="http://schemas.microsoft.com/office/drawing/2014/main" id="{41189925-8593-EE42-B3CC-E6E8B2E201C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76010" y="4955884"/>
              <a:ext cx="252000" cy="265621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700779E8-4150-0C43-B148-1F4A98DFB01E}"/>
                </a:ext>
              </a:extLst>
            </p:cNvPr>
            <p:cNvSpPr txBox="1"/>
            <p:nvPr/>
          </p:nvSpPr>
          <p:spPr>
            <a:xfrm>
              <a:off x="3556198" y="4934806"/>
              <a:ext cx="133241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_tradnl" sz="1400" b="1" dirty="0">
                  <a:solidFill>
                    <a:srgbClr val="00506A"/>
                  </a:solidFill>
                  <a:latin typeface="Montserrat" pitchFamily="2" charset="77"/>
                  <a:cs typeface="Arial" panose="020B0604020202020204" pitchFamily="34" charset="0"/>
                </a:rPr>
                <a:t>S/ 3 029 008</a:t>
              </a:r>
              <a:endParaRPr lang="es-ES_tradnl" sz="1400" b="1" dirty="0">
                <a:solidFill>
                  <a:srgbClr val="00506A"/>
                </a:solidFill>
              </a:endParaRPr>
            </a:p>
          </p:txBody>
        </p:sp>
      </p:grp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CD24DE4D-D4EC-1D46-9C16-3FE54841F55C}"/>
              </a:ext>
            </a:extLst>
          </p:cNvPr>
          <p:cNvSpPr/>
          <p:nvPr/>
        </p:nvSpPr>
        <p:spPr>
          <a:xfrm>
            <a:off x="1035890" y="1652803"/>
            <a:ext cx="3667773" cy="535660"/>
          </a:xfrm>
          <a:prstGeom prst="roundRect">
            <a:avLst>
              <a:gd name="adj" fmla="val 9524"/>
            </a:avLst>
          </a:prstGeom>
          <a:solidFill>
            <a:schemeClr val="bg1"/>
          </a:solidFill>
          <a:ln>
            <a:solidFill>
              <a:srgbClr val="A6C6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1DEA9D0-279B-B545-B4E1-82FDA176ABD7}"/>
              </a:ext>
            </a:extLst>
          </p:cNvPr>
          <p:cNvSpPr txBox="1"/>
          <p:nvPr/>
        </p:nvSpPr>
        <p:spPr>
          <a:xfrm>
            <a:off x="1647548" y="1741133"/>
            <a:ext cx="30561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00" b="1" dirty="0">
                <a:solidFill>
                  <a:srgbClr val="00506A"/>
                </a:solidFill>
                <a:latin typeface="Montserrat" pitchFamily="2" charset="77"/>
              </a:rPr>
              <a:t>SECTORES ESTRATÉGICOS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F619ACE7-060C-464F-A90F-5DF7AEE3A9E6}"/>
              </a:ext>
            </a:extLst>
          </p:cNvPr>
          <p:cNvSpPr/>
          <p:nvPr/>
        </p:nvSpPr>
        <p:spPr>
          <a:xfrm>
            <a:off x="1027463" y="1650687"/>
            <a:ext cx="599009" cy="535660"/>
          </a:xfrm>
          <a:prstGeom prst="roundRect">
            <a:avLst>
              <a:gd name="adj" fmla="val 9524"/>
            </a:avLst>
          </a:prstGeom>
          <a:solidFill>
            <a:srgbClr val="A6C645"/>
          </a:solidFill>
          <a:ln>
            <a:solidFill>
              <a:srgbClr val="A6C6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13D756D-C315-934F-AE30-14442696F1E8}"/>
              </a:ext>
            </a:extLst>
          </p:cNvPr>
          <p:cNvSpPr txBox="1"/>
          <p:nvPr/>
        </p:nvSpPr>
        <p:spPr>
          <a:xfrm>
            <a:off x="1030383" y="1683560"/>
            <a:ext cx="625492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500" b="1" dirty="0">
                <a:solidFill>
                  <a:schemeClr val="bg1"/>
                </a:solidFill>
                <a:latin typeface="Montserrat" pitchFamily="2" charset="77"/>
              </a:rPr>
              <a:t>151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BD4D0921-9804-1840-A346-40FA250670B5}"/>
              </a:ext>
            </a:extLst>
          </p:cNvPr>
          <p:cNvCxnSpPr>
            <a:cxnSpLocks/>
          </p:cNvCxnSpPr>
          <p:nvPr/>
        </p:nvCxnSpPr>
        <p:spPr>
          <a:xfrm>
            <a:off x="6346528" y="1671701"/>
            <a:ext cx="0" cy="365028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6E932B0D-CE2B-E840-A4A5-F33EBD1C3975}"/>
              </a:ext>
            </a:extLst>
          </p:cNvPr>
          <p:cNvSpPr/>
          <p:nvPr/>
        </p:nvSpPr>
        <p:spPr>
          <a:xfrm>
            <a:off x="6731569" y="1648288"/>
            <a:ext cx="3516819" cy="535660"/>
          </a:xfrm>
          <a:prstGeom prst="roundRect">
            <a:avLst>
              <a:gd name="adj" fmla="val 9524"/>
            </a:avLst>
          </a:prstGeom>
          <a:solidFill>
            <a:schemeClr val="bg1"/>
          </a:solidFill>
          <a:ln>
            <a:solidFill>
              <a:srgbClr val="5AC7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A16A476-3394-D644-B704-C4D19C916FA2}"/>
              </a:ext>
            </a:extLst>
          </p:cNvPr>
          <p:cNvSpPr txBox="1"/>
          <p:nvPr/>
        </p:nvSpPr>
        <p:spPr>
          <a:xfrm>
            <a:off x="7467919" y="1736618"/>
            <a:ext cx="27804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00" b="1" dirty="0">
                <a:solidFill>
                  <a:srgbClr val="00506A"/>
                </a:solidFill>
                <a:latin typeface="Montserrat" pitchFamily="2" charset="77"/>
              </a:rPr>
              <a:t>SECTORES GENERALES</a:t>
            </a:r>
          </a:p>
        </p:txBody>
      </p:sp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2D7AAD44-39C2-2242-9A3C-75EB5D53359A}"/>
              </a:ext>
            </a:extLst>
          </p:cNvPr>
          <p:cNvSpPr/>
          <p:nvPr/>
        </p:nvSpPr>
        <p:spPr>
          <a:xfrm>
            <a:off x="6723142" y="1646172"/>
            <a:ext cx="738201" cy="535660"/>
          </a:xfrm>
          <a:prstGeom prst="roundRect">
            <a:avLst>
              <a:gd name="adj" fmla="val 9524"/>
            </a:avLst>
          </a:prstGeom>
          <a:solidFill>
            <a:srgbClr val="5AC7DE"/>
          </a:solidFill>
          <a:ln>
            <a:solidFill>
              <a:srgbClr val="5AC7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4BEA6F5-E501-134C-90AD-4EF58BA7B63C}"/>
              </a:ext>
            </a:extLst>
          </p:cNvPr>
          <p:cNvSpPr txBox="1"/>
          <p:nvPr/>
        </p:nvSpPr>
        <p:spPr>
          <a:xfrm>
            <a:off x="6757235" y="1679045"/>
            <a:ext cx="689612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500" b="1" dirty="0">
                <a:solidFill>
                  <a:schemeClr val="bg1"/>
                </a:solidFill>
                <a:latin typeface="Montserrat" pitchFamily="2" charset="77"/>
              </a:rPr>
              <a:t>135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14400918-0903-254F-AB65-7A2FD78EAFE8}"/>
              </a:ext>
            </a:extLst>
          </p:cNvPr>
          <p:cNvGrpSpPr/>
          <p:nvPr/>
        </p:nvGrpSpPr>
        <p:grpSpPr>
          <a:xfrm>
            <a:off x="7639609" y="2409093"/>
            <a:ext cx="3486134" cy="307777"/>
            <a:chOff x="7639609" y="2409093"/>
            <a:chExt cx="3486134" cy="307777"/>
          </a:xfrm>
        </p:grpSpPr>
        <p:sp>
          <p:nvSpPr>
            <p:cNvPr id="50" name="Rounded Rectangle 49">
              <a:extLst>
                <a:ext uri="{FF2B5EF4-FFF2-40B4-BE49-F238E27FC236}">
                  <a16:creationId xmlns:a16="http://schemas.microsoft.com/office/drawing/2014/main" id="{96877771-1387-BF48-8E60-326215A71C30}"/>
                </a:ext>
              </a:extLst>
            </p:cNvPr>
            <p:cNvSpPr/>
            <p:nvPr/>
          </p:nvSpPr>
          <p:spPr>
            <a:xfrm>
              <a:off x="8274652" y="2417795"/>
              <a:ext cx="2488511" cy="290373"/>
            </a:xfrm>
            <a:prstGeom prst="roundRect">
              <a:avLst/>
            </a:prstGeom>
            <a:noFill/>
            <a:ln>
              <a:solidFill>
                <a:srgbClr val="5AC7D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51" name="Rounded Rectangle 50">
              <a:extLst>
                <a:ext uri="{FF2B5EF4-FFF2-40B4-BE49-F238E27FC236}">
                  <a16:creationId xmlns:a16="http://schemas.microsoft.com/office/drawing/2014/main" id="{2FC770A1-BDA9-C646-9684-ED2E509B53CE}"/>
                </a:ext>
              </a:extLst>
            </p:cNvPr>
            <p:cNvSpPr/>
            <p:nvPr/>
          </p:nvSpPr>
          <p:spPr>
            <a:xfrm>
              <a:off x="8261748" y="2417795"/>
              <a:ext cx="1548000" cy="290373"/>
            </a:xfrm>
            <a:prstGeom prst="roundRect">
              <a:avLst/>
            </a:prstGeom>
            <a:solidFill>
              <a:srgbClr val="5AC7DE"/>
            </a:solidFill>
            <a:ln>
              <a:solidFill>
                <a:srgbClr val="5AC7D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52" name="TextBox 16">
              <a:extLst>
                <a:ext uri="{FF2B5EF4-FFF2-40B4-BE49-F238E27FC236}">
                  <a16:creationId xmlns:a16="http://schemas.microsoft.com/office/drawing/2014/main" id="{FB22E2BC-812F-B541-8DE7-1864877CDD76}"/>
                </a:ext>
              </a:extLst>
            </p:cNvPr>
            <p:cNvSpPr txBox="1"/>
            <p:nvPr/>
          </p:nvSpPr>
          <p:spPr>
            <a:xfrm>
              <a:off x="9040575" y="2409093"/>
              <a:ext cx="172835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400" b="1" dirty="0">
                  <a:solidFill>
                    <a:srgbClr val="09556F"/>
                  </a:solidFill>
                  <a:latin typeface="Montserrat" pitchFamily="2" charset="77"/>
                  <a:cs typeface="Arial" panose="020B0604020202020204" pitchFamily="34" charset="0"/>
                </a:rPr>
                <a:t>S/ 43 753 928.72 </a:t>
              </a:r>
            </a:p>
          </p:txBody>
        </p:sp>
        <p:pic>
          <p:nvPicPr>
            <p:cNvPr id="53" name="Picture 17">
              <a:extLst>
                <a:ext uri="{FF2B5EF4-FFF2-40B4-BE49-F238E27FC236}">
                  <a16:creationId xmlns:a16="http://schemas.microsoft.com/office/drawing/2014/main" id="{3DCFE866-0C70-6C4D-8084-81817F819A6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873743" y="2444617"/>
              <a:ext cx="252000" cy="236728"/>
            </a:xfrm>
            <a:prstGeom prst="rect">
              <a:avLst/>
            </a:prstGeom>
          </p:spPr>
        </p:pic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E2FD76F4-DF63-5C44-A573-D03703B38927}"/>
                </a:ext>
              </a:extLst>
            </p:cNvPr>
            <p:cNvSpPr txBox="1"/>
            <p:nvPr/>
          </p:nvSpPr>
          <p:spPr>
            <a:xfrm>
              <a:off x="7639609" y="2424482"/>
              <a:ext cx="65274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_tradnl" sz="1200" dirty="0">
                  <a:solidFill>
                    <a:srgbClr val="00506A"/>
                  </a:solidFill>
                  <a:latin typeface="Montserrat" pitchFamily="2" charset="77"/>
                  <a:cs typeface="Arial" panose="020B0604020202020204" pitchFamily="34" charset="0"/>
                </a:rPr>
                <a:t>Salud:</a:t>
              </a:r>
              <a:endParaRPr lang="es-ES_tradnl" sz="1200" dirty="0">
                <a:solidFill>
                  <a:srgbClr val="00506A"/>
                </a:solidFill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FAB0C8A2-67E1-4647-8D88-83136E92A1A7}"/>
              </a:ext>
            </a:extLst>
          </p:cNvPr>
          <p:cNvGrpSpPr/>
          <p:nvPr/>
        </p:nvGrpSpPr>
        <p:grpSpPr>
          <a:xfrm>
            <a:off x="7302979" y="2810772"/>
            <a:ext cx="3822764" cy="307777"/>
            <a:chOff x="7302979" y="2818446"/>
            <a:chExt cx="3822764" cy="307777"/>
          </a:xfrm>
        </p:grpSpPr>
        <p:sp>
          <p:nvSpPr>
            <p:cNvPr id="56" name="Rounded Rectangle 55">
              <a:extLst>
                <a:ext uri="{FF2B5EF4-FFF2-40B4-BE49-F238E27FC236}">
                  <a16:creationId xmlns:a16="http://schemas.microsoft.com/office/drawing/2014/main" id="{3E56BB04-4CE4-7942-A467-685DF17B50E9}"/>
                </a:ext>
              </a:extLst>
            </p:cNvPr>
            <p:cNvSpPr/>
            <p:nvPr/>
          </p:nvSpPr>
          <p:spPr>
            <a:xfrm>
              <a:off x="8710288" y="2827148"/>
              <a:ext cx="2052875" cy="290373"/>
            </a:xfrm>
            <a:prstGeom prst="roundRect">
              <a:avLst/>
            </a:prstGeom>
            <a:noFill/>
            <a:ln>
              <a:solidFill>
                <a:srgbClr val="5AC7D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57" name="Rounded Rectangle 56">
              <a:extLst>
                <a:ext uri="{FF2B5EF4-FFF2-40B4-BE49-F238E27FC236}">
                  <a16:creationId xmlns:a16="http://schemas.microsoft.com/office/drawing/2014/main" id="{1D26D399-9787-CA47-B0A6-C0CFAD577A9D}"/>
                </a:ext>
              </a:extLst>
            </p:cNvPr>
            <p:cNvSpPr/>
            <p:nvPr/>
          </p:nvSpPr>
          <p:spPr>
            <a:xfrm>
              <a:off x="8261748" y="2827148"/>
              <a:ext cx="1116000" cy="290373"/>
            </a:xfrm>
            <a:prstGeom prst="roundRect">
              <a:avLst/>
            </a:prstGeom>
            <a:solidFill>
              <a:srgbClr val="5AC7DE"/>
            </a:solidFill>
            <a:ln>
              <a:solidFill>
                <a:srgbClr val="5AC7D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58" name="TextBox 19">
              <a:extLst>
                <a:ext uri="{FF2B5EF4-FFF2-40B4-BE49-F238E27FC236}">
                  <a16:creationId xmlns:a16="http://schemas.microsoft.com/office/drawing/2014/main" id="{98E3A2C3-026A-5244-ACC3-5445718706E8}"/>
                </a:ext>
              </a:extLst>
            </p:cNvPr>
            <p:cNvSpPr txBox="1"/>
            <p:nvPr/>
          </p:nvSpPr>
          <p:spPr>
            <a:xfrm>
              <a:off x="9133549" y="2818446"/>
              <a:ext cx="163538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400" b="1" dirty="0">
                  <a:solidFill>
                    <a:srgbClr val="09556F"/>
                  </a:solidFill>
                  <a:latin typeface="Montserrat" pitchFamily="2" charset="77"/>
                  <a:cs typeface="Arial" panose="020B0604020202020204" pitchFamily="34" charset="0"/>
                </a:rPr>
                <a:t>S/ 31 801 087.13 </a:t>
              </a:r>
            </a:p>
          </p:txBody>
        </p:sp>
        <p:pic>
          <p:nvPicPr>
            <p:cNvPr id="59" name="Picture 23">
              <a:extLst>
                <a:ext uri="{FF2B5EF4-FFF2-40B4-BE49-F238E27FC236}">
                  <a16:creationId xmlns:a16="http://schemas.microsoft.com/office/drawing/2014/main" id="{66C4BDE2-9E30-0042-A6AB-D8BA418B47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837743" y="2853534"/>
              <a:ext cx="288000" cy="237601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05B86C6D-8801-C345-AD37-B2E7D23EA12D}"/>
                </a:ext>
              </a:extLst>
            </p:cNvPr>
            <p:cNvSpPr txBox="1"/>
            <p:nvPr/>
          </p:nvSpPr>
          <p:spPr>
            <a:xfrm>
              <a:off x="7302979" y="2833835"/>
              <a:ext cx="98937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_tradnl" sz="1200" dirty="0">
                  <a:solidFill>
                    <a:srgbClr val="00506A"/>
                  </a:solidFill>
                  <a:latin typeface="Montserrat" pitchFamily="2" charset="77"/>
                  <a:cs typeface="Arial" panose="020B0604020202020204" pitchFamily="34" charset="0"/>
                </a:rPr>
                <a:t>Ambiente:</a:t>
              </a:r>
              <a:endParaRPr lang="es-ES_tradnl" sz="1200" dirty="0">
                <a:solidFill>
                  <a:srgbClr val="00506A"/>
                </a:solidFill>
              </a:endParaRP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12D8517E-8F00-B847-8A56-E529DE73408B}"/>
              </a:ext>
            </a:extLst>
          </p:cNvPr>
          <p:cNvGrpSpPr/>
          <p:nvPr/>
        </p:nvGrpSpPr>
        <p:grpSpPr>
          <a:xfrm>
            <a:off x="7024056" y="3212451"/>
            <a:ext cx="4084693" cy="315682"/>
            <a:chOff x="7024056" y="3186938"/>
            <a:chExt cx="4084693" cy="315682"/>
          </a:xfrm>
        </p:grpSpPr>
        <p:sp>
          <p:nvSpPr>
            <p:cNvPr id="62" name="Rounded Rectangle 61">
              <a:extLst>
                <a:ext uri="{FF2B5EF4-FFF2-40B4-BE49-F238E27FC236}">
                  <a16:creationId xmlns:a16="http://schemas.microsoft.com/office/drawing/2014/main" id="{F34630D1-2154-2F43-ACF8-B784EA6C8023}"/>
                </a:ext>
              </a:extLst>
            </p:cNvPr>
            <p:cNvSpPr/>
            <p:nvPr/>
          </p:nvSpPr>
          <p:spPr>
            <a:xfrm>
              <a:off x="8710288" y="3209542"/>
              <a:ext cx="2052875" cy="290373"/>
            </a:xfrm>
            <a:prstGeom prst="roundRect">
              <a:avLst/>
            </a:prstGeom>
            <a:noFill/>
            <a:ln>
              <a:solidFill>
                <a:srgbClr val="5AC7D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63" name="Rounded Rectangle 62">
              <a:extLst>
                <a:ext uri="{FF2B5EF4-FFF2-40B4-BE49-F238E27FC236}">
                  <a16:creationId xmlns:a16="http://schemas.microsoft.com/office/drawing/2014/main" id="{FF595A2B-B3C5-034C-8534-AE8A9616310F}"/>
                </a:ext>
              </a:extLst>
            </p:cNvPr>
            <p:cNvSpPr/>
            <p:nvPr/>
          </p:nvSpPr>
          <p:spPr>
            <a:xfrm>
              <a:off x="8261748" y="3209542"/>
              <a:ext cx="576000" cy="290373"/>
            </a:xfrm>
            <a:prstGeom prst="roundRect">
              <a:avLst/>
            </a:prstGeom>
            <a:solidFill>
              <a:srgbClr val="5AC7DE"/>
            </a:solidFill>
            <a:ln>
              <a:solidFill>
                <a:srgbClr val="5AC7D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64" name="TextBox 10">
              <a:extLst>
                <a:ext uri="{FF2B5EF4-FFF2-40B4-BE49-F238E27FC236}">
                  <a16:creationId xmlns:a16="http://schemas.microsoft.com/office/drawing/2014/main" id="{9E05BB4B-EC76-4D40-B04A-1B087BD49A62}"/>
                </a:ext>
              </a:extLst>
            </p:cNvPr>
            <p:cNvSpPr txBox="1"/>
            <p:nvPr/>
          </p:nvSpPr>
          <p:spPr>
            <a:xfrm>
              <a:off x="9131946" y="3186938"/>
              <a:ext cx="163698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400" b="1" dirty="0">
                  <a:solidFill>
                    <a:srgbClr val="09556F"/>
                  </a:solidFill>
                  <a:latin typeface="Montserrat" pitchFamily="2" charset="77"/>
                  <a:cs typeface="Arial" panose="020B0604020202020204" pitchFamily="34" charset="0"/>
                </a:rPr>
                <a:t>S/ 16 599 553.21 </a:t>
              </a:r>
            </a:p>
          </p:txBody>
        </p:sp>
        <p:pic>
          <p:nvPicPr>
            <p:cNvPr id="65" name="Picture 11">
              <a:extLst>
                <a:ext uri="{FF2B5EF4-FFF2-40B4-BE49-F238E27FC236}">
                  <a16:creationId xmlns:a16="http://schemas.microsoft.com/office/drawing/2014/main" id="{EE743B42-AF38-5342-A837-DC0DE64D76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0820749" y="3206836"/>
              <a:ext cx="288000" cy="295784"/>
            </a:xfrm>
            <a:prstGeom prst="rect">
              <a:avLst/>
            </a:prstGeom>
          </p:spPr>
        </p:pic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0C700994-F3C6-F848-9CF4-5798E6AE3A15}"/>
                </a:ext>
              </a:extLst>
            </p:cNvPr>
            <p:cNvSpPr txBox="1"/>
            <p:nvPr/>
          </p:nvSpPr>
          <p:spPr>
            <a:xfrm>
              <a:off x="7024056" y="3216229"/>
              <a:ext cx="126829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_tradnl" sz="1200" dirty="0">
                  <a:solidFill>
                    <a:srgbClr val="00506A"/>
                  </a:solidFill>
                  <a:latin typeface="Montserrat" pitchFamily="2" charset="77"/>
                  <a:cs typeface="Arial" panose="020B0604020202020204" pitchFamily="34" charset="0"/>
                </a:rPr>
                <a:t>Agropecuario:</a:t>
              </a:r>
              <a:endParaRPr lang="es-ES_tradnl" sz="1200" dirty="0">
                <a:solidFill>
                  <a:srgbClr val="00506A"/>
                </a:solidFill>
              </a:endParaRP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6C37458F-1709-8742-A551-F3DC7F77F0A1}"/>
              </a:ext>
            </a:extLst>
          </p:cNvPr>
          <p:cNvGrpSpPr/>
          <p:nvPr/>
        </p:nvGrpSpPr>
        <p:grpSpPr>
          <a:xfrm>
            <a:off x="6488653" y="3622035"/>
            <a:ext cx="4596774" cy="307777"/>
            <a:chOff x="6488653" y="3645757"/>
            <a:chExt cx="4596774" cy="307777"/>
          </a:xfrm>
        </p:grpSpPr>
        <p:sp>
          <p:nvSpPr>
            <p:cNvPr id="68" name="Rounded Rectangle 67">
              <a:extLst>
                <a:ext uri="{FF2B5EF4-FFF2-40B4-BE49-F238E27FC236}">
                  <a16:creationId xmlns:a16="http://schemas.microsoft.com/office/drawing/2014/main" id="{2B09560D-A1DD-1E43-9267-9BD88862BE08}"/>
                </a:ext>
              </a:extLst>
            </p:cNvPr>
            <p:cNvSpPr/>
            <p:nvPr/>
          </p:nvSpPr>
          <p:spPr>
            <a:xfrm>
              <a:off x="8363074" y="3654459"/>
              <a:ext cx="2400089" cy="290373"/>
            </a:xfrm>
            <a:prstGeom prst="roundRect">
              <a:avLst/>
            </a:prstGeom>
            <a:noFill/>
            <a:ln>
              <a:solidFill>
                <a:srgbClr val="5AC7D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69" name="Rounded Rectangle 68">
              <a:extLst>
                <a:ext uri="{FF2B5EF4-FFF2-40B4-BE49-F238E27FC236}">
                  <a16:creationId xmlns:a16="http://schemas.microsoft.com/office/drawing/2014/main" id="{72907EAA-D3C4-1D4C-A925-9FEB7ADCD47E}"/>
                </a:ext>
              </a:extLst>
            </p:cNvPr>
            <p:cNvSpPr/>
            <p:nvPr/>
          </p:nvSpPr>
          <p:spPr>
            <a:xfrm>
              <a:off x="8261748" y="3654459"/>
              <a:ext cx="212400" cy="290373"/>
            </a:xfrm>
            <a:prstGeom prst="roundRect">
              <a:avLst/>
            </a:prstGeom>
            <a:solidFill>
              <a:srgbClr val="5AC7DE"/>
            </a:solidFill>
            <a:ln>
              <a:solidFill>
                <a:srgbClr val="5AC7D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70" name="TextBox 14">
              <a:extLst>
                <a:ext uri="{FF2B5EF4-FFF2-40B4-BE49-F238E27FC236}">
                  <a16:creationId xmlns:a16="http://schemas.microsoft.com/office/drawing/2014/main" id="{1D1B8813-BEBF-5D4D-ACCB-7C0976832489}"/>
                </a:ext>
              </a:extLst>
            </p:cNvPr>
            <p:cNvSpPr txBox="1"/>
            <p:nvPr/>
          </p:nvSpPr>
          <p:spPr>
            <a:xfrm>
              <a:off x="9127137" y="3645757"/>
              <a:ext cx="164179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400" b="1" dirty="0">
                  <a:solidFill>
                    <a:srgbClr val="09556F"/>
                  </a:solidFill>
                  <a:latin typeface="Montserrat" pitchFamily="2" charset="77"/>
                  <a:cs typeface="Arial" panose="020B0604020202020204" pitchFamily="34" charset="0"/>
                </a:rPr>
                <a:t>S/ 5 980 620.57 </a:t>
              </a:r>
            </a:p>
          </p:txBody>
        </p:sp>
        <p:pic>
          <p:nvPicPr>
            <p:cNvPr id="71" name="Picture 15">
              <a:extLst>
                <a:ext uri="{FF2B5EF4-FFF2-40B4-BE49-F238E27FC236}">
                  <a16:creationId xmlns:a16="http://schemas.microsoft.com/office/drawing/2014/main" id="{F9AD84A4-DD7E-1648-BD52-4847F2C2ED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0869427" y="3659245"/>
              <a:ext cx="216000" cy="280800"/>
            </a:xfrm>
            <a:prstGeom prst="rect">
              <a:avLst/>
            </a:prstGeom>
          </p:spPr>
        </p:pic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AA285CD2-2941-D546-B0FC-F5FC5B85E0F2}"/>
                </a:ext>
              </a:extLst>
            </p:cNvPr>
            <p:cNvSpPr txBox="1"/>
            <p:nvPr/>
          </p:nvSpPr>
          <p:spPr>
            <a:xfrm>
              <a:off x="6488653" y="3661146"/>
              <a:ext cx="180369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_tradnl" sz="1200">
                  <a:solidFill>
                    <a:srgbClr val="00506A"/>
                  </a:solidFill>
                  <a:latin typeface="Montserrat" pitchFamily="2" charset="77"/>
                  <a:cs typeface="Arial" panose="020B0604020202020204" pitchFamily="34" charset="0"/>
                </a:rPr>
                <a:t>Telecomunicaciones:</a:t>
              </a:r>
              <a:endParaRPr lang="es-ES_tradnl" sz="1200">
                <a:solidFill>
                  <a:srgbClr val="00506A"/>
                </a:solidFill>
              </a:endParaRP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AD4853E5-200F-3D40-A933-5C750C0855A6}"/>
              </a:ext>
            </a:extLst>
          </p:cNvPr>
          <p:cNvGrpSpPr/>
          <p:nvPr/>
        </p:nvGrpSpPr>
        <p:grpSpPr>
          <a:xfrm>
            <a:off x="7476103" y="4023714"/>
            <a:ext cx="3631640" cy="307777"/>
            <a:chOff x="7476103" y="4041709"/>
            <a:chExt cx="3631640" cy="307777"/>
          </a:xfrm>
        </p:grpSpPr>
        <p:sp>
          <p:nvSpPr>
            <p:cNvPr id="74" name="Rounded Rectangle 73">
              <a:extLst>
                <a:ext uri="{FF2B5EF4-FFF2-40B4-BE49-F238E27FC236}">
                  <a16:creationId xmlns:a16="http://schemas.microsoft.com/office/drawing/2014/main" id="{0B33DB0F-CA52-2D49-9D58-82046E99798E}"/>
                </a:ext>
              </a:extLst>
            </p:cNvPr>
            <p:cNvSpPr/>
            <p:nvPr/>
          </p:nvSpPr>
          <p:spPr>
            <a:xfrm>
              <a:off x="8363074" y="4050411"/>
              <a:ext cx="2400089" cy="290373"/>
            </a:xfrm>
            <a:prstGeom prst="roundRect">
              <a:avLst/>
            </a:prstGeom>
            <a:noFill/>
            <a:ln>
              <a:solidFill>
                <a:srgbClr val="5AC7D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75" name="Rounded Rectangle 74">
              <a:extLst>
                <a:ext uri="{FF2B5EF4-FFF2-40B4-BE49-F238E27FC236}">
                  <a16:creationId xmlns:a16="http://schemas.microsoft.com/office/drawing/2014/main" id="{F26DCCE6-F0F4-204B-8D9E-0C2FBE883EE8}"/>
                </a:ext>
              </a:extLst>
            </p:cNvPr>
            <p:cNvSpPr/>
            <p:nvPr/>
          </p:nvSpPr>
          <p:spPr>
            <a:xfrm>
              <a:off x="8261748" y="4050411"/>
              <a:ext cx="180000" cy="290373"/>
            </a:xfrm>
            <a:prstGeom prst="roundRect">
              <a:avLst/>
            </a:prstGeom>
            <a:solidFill>
              <a:srgbClr val="5AC7DE"/>
            </a:solidFill>
            <a:ln>
              <a:solidFill>
                <a:srgbClr val="5AC7D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76" name="TextBox 12">
              <a:extLst>
                <a:ext uri="{FF2B5EF4-FFF2-40B4-BE49-F238E27FC236}">
                  <a16:creationId xmlns:a16="http://schemas.microsoft.com/office/drawing/2014/main" id="{82E94BBF-F07D-FC48-9842-8F0223DB2DAB}"/>
                </a:ext>
              </a:extLst>
            </p:cNvPr>
            <p:cNvSpPr txBox="1"/>
            <p:nvPr/>
          </p:nvSpPr>
          <p:spPr>
            <a:xfrm>
              <a:off x="9418883" y="4041709"/>
              <a:ext cx="135005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400" b="1" dirty="0">
                  <a:solidFill>
                    <a:srgbClr val="09556F"/>
                  </a:solidFill>
                  <a:latin typeface="Montserrat" pitchFamily="2" charset="77"/>
                  <a:cs typeface="Arial" panose="020B0604020202020204" pitchFamily="34" charset="0"/>
                </a:rPr>
                <a:t>S/ 5 087 332 </a:t>
              </a:r>
            </a:p>
          </p:txBody>
        </p:sp>
        <p:pic>
          <p:nvPicPr>
            <p:cNvPr id="77" name="Picture 13">
              <a:extLst>
                <a:ext uri="{FF2B5EF4-FFF2-40B4-BE49-F238E27FC236}">
                  <a16:creationId xmlns:a16="http://schemas.microsoft.com/office/drawing/2014/main" id="{01F4B728-F9B6-4246-978C-6597E18425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0891743" y="4050356"/>
              <a:ext cx="216000" cy="290483"/>
            </a:xfrm>
            <a:prstGeom prst="rect">
              <a:avLst/>
            </a:prstGeom>
          </p:spPr>
        </p:pic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95B7C307-8A40-3F49-99C5-82C32E474DC0}"/>
                </a:ext>
              </a:extLst>
            </p:cNvPr>
            <p:cNvSpPr txBox="1"/>
            <p:nvPr/>
          </p:nvSpPr>
          <p:spPr>
            <a:xfrm>
              <a:off x="7476103" y="4057098"/>
              <a:ext cx="81624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_tradnl" sz="1200" dirty="0">
                  <a:solidFill>
                    <a:srgbClr val="00506A"/>
                  </a:solidFill>
                  <a:latin typeface="Montserrat" pitchFamily="2" charset="77"/>
                  <a:cs typeface="Arial" panose="020B0604020202020204" pitchFamily="34" charset="0"/>
                </a:rPr>
                <a:t>Energía:</a:t>
              </a:r>
              <a:endParaRPr lang="es-ES_tradnl" sz="1200" dirty="0">
                <a:solidFill>
                  <a:srgbClr val="00506A"/>
                </a:solidFill>
              </a:endParaRP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18807A2F-FFC3-254F-AF79-30A81022A843}"/>
              </a:ext>
            </a:extLst>
          </p:cNvPr>
          <p:cNvGrpSpPr/>
          <p:nvPr/>
        </p:nvGrpSpPr>
        <p:grpSpPr>
          <a:xfrm>
            <a:off x="7258095" y="4425393"/>
            <a:ext cx="3971332" cy="307777"/>
            <a:chOff x="7258095" y="4456600"/>
            <a:chExt cx="3971332" cy="307777"/>
          </a:xfrm>
        </p:grpSpPr>
        <p:pic>
          <p:nvPicPr>
            <p:cNvPr id="80" name="Picture 22">
              <a:extLst>
                <a:ext uri="{FF2B5EF4-FFF2-40B4-BE49-F238E27FC236}">
                  <a16:creationId xmlns:a16="http://schemas.microsoft.com/office/drawing/2014/main" id="{BAD0F5A7-208B-E64E-A1F5-F5CED69E14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0869427" y="4497988"/>
              <a:ext cx="360000" cy="225000"/>
            </a:xfrm>
            <a:prstGeom prst="rect">
              <a:avLst/>
            </a:prstGeom>
          </p:spPr>
        </p:pic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EE7080AC-718E-A547-95B6-B5827BA39E18}"/>
                </a:ext>
              </a:extLst>
            </p:cNvPr>
            <p:cNvSpPr txBox="1"/>
            <p:nvPr/>
          </p:nvSpPr>
          <p:spPr>
            <a:xfrm>
              <a:off x="7258095" y="4471989"/>
              <a:ext cx="103425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_tradnl" sz="1200">
                  <a:solidFill>
                    <a:srgbClr val="00506A"/>
                  </a:solidFill>
                  <a:latin typeface="Montserrat" pitchFamily="2" charset="77"/>
                  <a:cs typeface="Arial" panose="020B0604020202020204" pitchFamily="34" charset="0"/>
                </a:rPr>
                <a:t>Educación:</a:t>
              </a:r>
              <a:endParaRPr lang="es-ES_tradnl" sz="1200">
                <a:solidFill>
                  <a:srgbClr val="00506A"/>
                </a:solidFill>
              </a:endParaRPr>
            </a:p>
          </p:txBody>
        </p:sp>
        <p:sp>
          <p:nvSpPr>
            <p:cNvPr id="82" name="Rounded Rectangle 81">
              <a:extLst>
                <a:ext uri="{FF2B5EF4-FFF2-40B4-BE49-F238E27FC236}">
                  <a16:creationId xmlns:a16="http://schemas.microsoft.com/office/drawing/2014/main" id="{C5EC655B-0BAE-6449-ACE0-DDE9D48158C4}"/>
                </a:ext>
              </a:extLst>
            </p:cNvPr>
            <p:cNvSpPr/>
            <p:nvPr/>
          </p:nvSpPr>
          <p:spPr>
            <a:xfrm>
              <a:off x="8363074" y="4465302"/>
              <a:ext cx="2400089" cy="290373"/>
            </a:xfrm>
            <a:prstGeom prst="roundRect">
              <a:avLst/>
            </a:prstGeom>
            <a:noFill/>
            <a:ln>
              <a:solidFill>
                <a:srgbClr val="5AC7D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83" name="Rounded Rectangle 82">
              <a:extLst>
                <a:ext uri="{FF2B5EF4-FFF2-40B4-BE49-F238E27FC236}">
                  <a16:creationId xmlns:a16="http://schemas.microsoft.com/office/drawing/2014/main" id="{C77097BD-4FEF-A742-8B0B-0A23BF15FFED}"/>
                </a:ext>
              </a:extLst>
            </p:cNvPr>
            <p:cNvSpPr/>
            <p:nvPr/>
          </p:nvSpPr>
          <p:spPr>
            <a:xfrm>
              <a:off x="8261748" y="4465302"/>
              <a:ext cx="201600" cy="290373"/>
            </a:xfrm>
            <a:prstGeom prst="roundRect">
              <a:avLst/>
            </a:prstGeom>
            <a:solidFill>
              <a:srgbClr val="5AC7DE"/>
            </a:solidFill>
            <a:ln>
              <a:solidFill>
                <a:srgbClr val="5AC7D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84" name="TextBox 18">
              <a:extLst>
                <a:ext uri="{FF2B5EF4-FFF2-40B4-BE49-F238E27FC236}">
                  <a16:creationId xmlns:a16="http://schemas.microsoft.com/office/drawing/2014/main" id="{E083F99D-0760-F34E-840B-68882309BFF8}"/>
                </a:ext>
              </a:extLst>
            </p:cNvPr>
            <p:cNvSpPr txBox="1"/>
            <p:nvPr/>
          </p:nvSpPr>
          <p:spPr>
            <a:xfrm>
              <a:off x="9385221" y="4456600"/>
              <a:ext cx="138371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400" b="1" dirty="0">
                  <a:solidFill>
                    <a:srgbClr val="09556F"/>
                  </a:solidFill>
                  <a:latin typeface="Montserrat" pitchFamily="2" charset="77"/>
                  <a:cs typeface="Arial" panose="020B0604020202020204" pitchFamily="34" charset="0"/>
                </a:rPr>
                <a:t>S/ 5 604 687 </a:t>
              </a:r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B7E6A3C2-DFC4-8D47-AFBB-A1CE1F6876CC}"/>
              </a:ext>
            </a:extLst>
          </p:cNvPr>
          <p:cNvGrpSpPr/>
          <p:nvPr/>
        </p:nvGrpSpPr>
        <p:grpSpPr>
          <a:xfrm>
            <a:off x="6961747" y="4827073"/>
            <a:ext cx="4195680" cy="461665"/>
            <a:chOff x="6961747" y="4827073"/>
            <a:chExt cx="4195680" cy="461665"/>
          </a:xfrm>
        </p:grpSpPr>
        <p:pic>
          <p:nvPicPr>
            <p:cNvPr id="86" name="Picture 25">
              <a:extLst>
                <a:ext uri="{FF2B5EF4-FFF2-40B4-BE49-F238E27FC236}">
                  <a16:creationId xmlns:a16="http://schemas.microsoft.com/office/drawing/2014/main" id="{A95AC15C-AAA7-4E4F-B7BD-FEC247FAFE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869427" y="4927954"/>
              <a:ext cx="288000" cy="259903"/>
            </a:xfrm>
            <a:prstGeom prst="rect">
              <a:avLst/>
            </a:prstGeom>
          </p:spPr>
        </p:pic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29427287-A983-634A-9AAF-F46C5A17B8ED}"/>
                </a:ext>
              </a:extLst>
            </p:cNvPr>
            <p:cNvSpPr txBox="1"/>
            <p:nvPr/>
          </p:nvSpPr>
          <p:spPr>
            <a:xfrm>
              <a:off x="6961747" y="4827073"/>
              <a:ext cx="133060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ES_tradnl" sz="1200">
                  <a:solidFill>
                    <a:srgbClr val="00506A"/>
                  </a:solidFill>
                  <a:latin typeface="Montserrat" pitchFamily="2" charset="77"/>
                  <a:cs typeface="Arial" panose="020B0604020202020204" pitchFamily="34" charset="0"/>
                </a:rPr>
                <a:t>Vivienda y Saneamiento:</a:t>
              </a:r>
              <a:endParaRPr lang="es-ES_tradnl" sz="1200">
                <a:solidFill>
                  <a:srgbClr val="00506A"/>
                </a:solidFill>
              </a:endParaRPr>
            </a:p>
          </p:txBody>
        </p:sp>
        <p:sp>
          <p:nvSpPr>
            <p:cNvPr id="88" name="Rounded Rectangle 87">
              <a:extLst>
                <a:ext uri="{FF2B5EF4-FFF2-40B4-BE49-F238E27FC236}">
                  <a16:creationId xmlns:a16="http://schemas.microsoft.com/office/drawing/2014/main" id="{13E73909-1EC0-9940-8A92-7BE4A49DDA39}"/>
                </a:ext>
              </a:extLst>
            </p:cNvPr>
            <p:cNvSpPr/>
            <p:nvPr/>
          </p:nvSpPr>
          <p:spPr>
            <a:xfrm>
              <a:off x="8270760" y="4912719"/>
              <a:ext cx="2487068" cy="290373"/>
            </a:xfrm>
            <a:prstGeom prst="roundRect">
              <a:avLst/>
            </a:prstGeom>
            <a:noFill/>
            <a:ln>
              <a:solidFill>
                <a:srgbClr val="5AC7D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89" name="Rounded Rectangle 88">
              <a:extLst>
                <a:ext uri="{FF2B5EF4-FFF2-40B4-BE49-F238E27FC236}">
                  <a16:creationId xmlns:a16="http://schemas.microsoft.com/office/drawing/2014/main" id="{4246E556-F721-184B-AB26-969E24FEF1B0}"/>
                </a:ext>
              </a:extLst>
            </p:cNvPr>
            <p:cNvSpPr/>
            <p:nvPr/>
          </p:nvSpPr>
          <p:spPr>
            <a:xfrm>
              <a:off x="8261748" y="4912719"/>
              <a:ext cx="111600" cy="290373"/>
            </a:xfrm>
            <a:prstGeom prst="roundRect">
              <a:avLst/>
            </a:prstGeom>
            <a:solidFill>
              <a:srgbClr val="5AC7DE"/>
            </a:solidFill>
            <a:ln>
              <a:solidFill>
                <a:srgbClr val="5AC7D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90" name="TextBox 21">
              <a:extLst>
                <a:ext uri="{FF2B5EF4-FFF2-40B4-BE49-F238E27FC236}">
                  <a16:creationId xmlns:a16="http://schemas.microsoft.com/office/drawing/2014/main" id="{626E13BD-A4A3-8F4C-A26B-21CE66609D5F}"/>
                </a:ext>
              </a:extLst>
            </p:cNvPr>
            <p:cNvSpPr txBox="1"/>
            <p:nvPr/>
          </p:nvSpPr>
          <p:spPr>
            <a:xfrm>
              <a:off x="9173624" y="4904017"/>
              <a:ext cx="159530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400" b="1" dirty="0">
                  <a:solidFill>
                    <a:srgbClr val="09556F"/>
                  </a:solidFill>
                  <a:latin typeface="Montserrat" pitchFamily="2" charset="77"/>
                  <a:cs typeface="Arial" panose="020B0604020202020204" pitchFamily="34" charset="0"/>
                </a:rPr>
                <a:t>S/ 3 176 712.06 </a:t>
              </a:r>
            </a:p>
          </p:txBody>
        </p:sp>
      </p:grpSp>
      <p:sp>
        <p:nvSpPr>
          <p:cNvPr id="91" name="Rounded Rectangle 90">
            <a:extLst>
              <a:ext uri="{FF2B5EF4-FFF2-40B4-BE49-F238E27FC236}">
                <a16:creationId xmlns:a16="http://schemas.microsoft.com/office/drawing/2014/main" id="{ADF5E2F9-CABD-0D45-A4C9-9323153DB032}"/>
              </a:ext>
            </a:extLst>
          </p:cNvPr>
          <p:cNvSpPr/>
          <p:nvPr/>
        </p:nvSpPr>
        <p:spPr>
          <a:xfrm>
            <a:off x="1721062" y="5966905"/>
            <a:ext cx="2052875" cy="290373"/>
          </a:xfrm>
          <a:prstGeom prst="roundRect">
            <a:avLst/>
          </a:prstGeom>
          <a:solidFill>
            <a:schemeClr val="bg1"/>
          </a:solidFill>
          <a:ln>
            <a:solidFill>
              <a:srgbClr val="0050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92" name="Rounded Rectangle 91">
            <a:extLst>
              <a:ext uri="{FF2B5EF4-FFF2-40B4-BE49-F238E27FC236}">
                <a16:creationId xmlns:a16="http://schemas.microsoft.com/office/drawing/2014/main" id="{64E9725A-9FC5-6B49-BF9C-97C88EC2F91B}"/>
              </a:ext>
            </a:extLst>
          </p:cNvPr>
          <p:cNvSpPr/>
          <p:nvPr/>
        </p:nvSpPr>
        <p:spPr>
          <a:xfrm>
            <a:off x="1244406" y="5966905"/>
            <a:ext cx="720000" cy="290373"/>
          </a:xfrm>
          <a:prstGeom prst="roundRect">
            <a:avLst/>
          </a:prstGeom>
          <a:solidFill>
            <a:srgbClr val="00506A"/>
          </a:solidFill>
          <a:ln>
            <a:solidFill>
              <a:srgbClr val="0050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93" name="TextBox 31">
            <a:extLst>
              <a:ext uri="{FF2B5EF4-FFF2-40B4-BE49-F238E27FC236}">
                <a16:creationId xmlns:a16="http://schemas.microsoft.com/office/drawing/2014/main" id="{C5ABCFFC-881E-8147-8A04-6A5215136239}"/>
              </a:ext>
            </a:extLst>
          </p:cNvPr>
          <p:cNvSpPr txBox="1"/>
          <p:nvPr/>
        </p:nvSpPr>
        <p:spPr>
          <a:xfrm>
            <a:off x="2315032" y="5958203"/>
            <a:ext cx="13260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9556F"/>
                </a:solidFill>
                <a:latin typeface="Montserrat" pitchFamily="2" charset="77"/>
                <a:cs typeface="Arial" panose="020B0604020202020204" pitchFamily="34" charset="0"/>
              </a:rPr>
              <a:t>S/ 2 028 240</a:t>
            </a:r>
            <a:endParaRPr lang="en-US" sz="1400" b="1" dirty="0">
              <a:solidFill>
                <a:srgbClr val="00506A"/>
              </a:solidFill>
              <a:latin typeface="Montserrat" pitchFamily="2" charset="77"/>
              <a:cs typeface="Arial" panose="020B0604020202020204" pitchFamily="34" charset="0"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FBA2642D-ABA3-7A43-B98A-33F1E6467F35}"/>
              </a:ext>
            </a:extLst>
          </p:cNvPr>
          <p:cNvSpPr txBox="1"/>
          <p:nvPr/>
        </p:nvSpPr>
        <p:spPr>
          <a:xfrm>
            <a:off x="497822" y="5973592"/>
            <a:ext cx="7697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200" dirty="0">
                <a:solidFill>
                  <a:srgbClr val="00506A"/>
                </a:solidFill>
                <a:latin typeface="Montserrat" pitchFamily="2" charset="77"/>
                <a:cs typeface="Arial" panose="020B0604020202020204" pitchFamily="34" charset="0"/>
              </a:rPr>
              <a:t>OTROS</a:t>
            </a:r>
            <a:r>
              <a:rPr lang="en-US" sz="1200" dirty="0">
                <a:solidFill>
                  <a:srgbClr val="00506A"/>
                </a:solidFill>
                <a:latin typeface="Montserrat" pitchFamily="2" charset="77"/>
                <a:cs typeface="Arial" panose="020B0604020202020204" pitchFamily="34" charset="0"/>
              </a:rPr>
              <a:t>:</a:t>
            </a:r>
            <a:endParaRPr lang="es-ES_tradnl" sz="1200" dirty="0">
              <a:solidFill>
                <a:srgbClr val="00506A"/>
              </a:solidFill>
            </a:endParaRPr>
          </a:p>
        </p:txBody>
      </p:sp>
      <p:pic>
        <p:nvPicPr>
          <p:cNvPr id="95" name="Picture 94">
            <a:extLst>
              <a:ext uri="{FF2B5EF4-FFF2-40B4-BE49-F238E27FC236}">
                <a16:creationId xmlns:a16="http://schemas.microsoft.com/office/drawing/2014/main" id="{0B958F43-AE49-4342-84E8-0CF8C37A052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778500" y="-5136"/>
            <a:ext cx="6413500" cy="876300"/>
          </a:xfrm>
          <a:prstGeom prst="rect">
            <a:avLst/>
          </a:prstGeom>
        </p:spPr>
      </p:pic>
      <p:sp>
        <p:nvSpPr>
          <p:cNvPr id="97" name="Google Shape;116;p4">
            <a:extLst>
              <a:ext uri="{FF2B5EF4-FFF2-40B4-BE49-F238E27FC236}">
                <a16:creationId xmlns:a16="http://schemas.microsoft.com/office/drawing/2014/main" id="{72BB852C-ACC0-7103-0953-6DEE40BA4735}"/>
              </a:ext>
            </a:extLst>
          </p:cNvPr>
          <p:cNvSpPr txBox="1"/>
          <p:nvPr/>
        </p:nvSpPr>
        <p:spPr>
          <a:xfrm>
            <a:off x="893284" y="508984"/>
            <a:ext cx="5061755" cy="861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sz="3000" b="1" dirty="0">
                <a:solidFill>
                  <a:srgbClr val="5AC7DE"/>
                </a:solidFill>
                <a:latin typeface="Montserrat"/>
                <a:ea typeface="Montserrat"/>
                <a:cs typeface="Montserrat"/>
                <a:sym typeface="Montserrat"/>
              </a:rPr>
              <a:t>ANTECEDENTE: </a:t>
            </a:r>
            <a:endParaRPr lang="es-PE" sz="2000" b="1" dirty="0">
              <a:solidFill>
                <a:srgbClr val="5AC7DE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sz="2000" b="1" dirty="0">
                <a:solidFill>
                  <a:srgbClr val="5AC7DE"/>
                </a:solidFill>
                <a:latin typeface="Montserrat"/>
                <a:ea typeface="Montserrat"/>
                <a:cs typeface="Montserrat"/>
                <a:sym typeface="Montserrat"/>
              </a:rPr>
              <a:t>RESULTADOS PRIMERA OPERACIÓN</a:t>
            </a:r>
            <a:endParaRPr lang="es-PE" sz="2000" b="1" i="0" u="none" strike="noStrike" cap="none" dirty="0">
              <a:solidFill>
                <a:srgbClr val="5AC7DE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98" name="Straight Connector 8">
            <a:extLst>
              <a:ext uri="{FF2B5EF4-FFF2-40B4-BE49-F238E27FC236}">
                <a16:creationId xmlns:a16="http://schemas.microsoft.com/office/drawing/2014/main" id="{2D9E57EE-131A-E46F-C933-8D5F33918EBF}"/>
              </a:ext>
            </a:extLst>
          </p:cNvPr>
          <p:cNvCxnSpPr>
            <a:cxnSpLocks/>
          </p:cNvCxnSpPr>
          <p:nvPr/>
        </p:nvCxnSpPr>
        <p:spPr>
          <a:xfrm>
            <a:off x="981421" y="1008936"/>
            <a:ext cx="605618" cy="0"/>
          </a:xfrm>
          <a:prstGeom prst="line">
            <a:avLst/>
          </a:prstGeom>
          <a:ln w="38100">
            <a:solidFill>
              <a:srgbClr val="49C5D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21127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Picture 82">
            <a:extLst>
              <a:ext uri="{FF2B5EF4-FFF2-40B4-BE49-F238E27FC236}">
                <a16:creationId xmlns:a16="http://schemas.microsoft.com/office/drawing/2014/main" id="{AEF73B12-A3A0-A242-BCA4-286EA2600C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561" y="3303438"/>
            <a:ext cx="1519202" cy="15293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C6B8EC9-82D7-D64D-BD38-73EC8A7331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8500" y="-5136"/>
            <a:ext cx="6413500" cy="876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469376-5C22-1A44-BFF5-77880FD0C6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5685" y="975030"/>
            <a:ext cx="3733801" cy="5476242"/>
          </a:xfrm>
          <a:prstGeom prst="rect">
            <a:avLst/>
          </a:prstGeom>
        </p:spPr>
      </p:pic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A2CD7FC9-E025-E249-8E4D-10723B075A16}"/>
              </a:ext>
            </a:extLst>
          </p:cNvPr>
          <p:cNvSpPr/>
          <p:nvPr/>
        </p:nvSpPr>
        <p:spPr>
          <a:xfrm>
            <a:off x="3419439" y="1937381"/>
            <a:ext cx="1201236" cy="338215"/>
          </a:xfrm>
          <a:prstGeom prst="roundRect">
            <a:avLst/>
          </a:prstGeom>
          <a:solidFill>
            <a:srgbClr val="5AC7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99753F0-F5D1-8A4C-8679-A4646B5DE1EE}"/>
              </a:ext>
            </a:extLst>
          </p:cNvPr>
          <p:cNvSpPr txBox="1"/>
          <p:nvPr/>
        </p:nvSpPr>
        <p:spPr>
          <a:xfrm>
            <a:off x="3457886" y="1709444"/>
            <a:ext cx="10852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200" b="1" dirty="0">
                <a:solidFill>
                  <a:srgbClr val="00506A"/>
                </a:solidFill>
                <a:latin typeface="Montserrat" pitchFamily="2" charset="77"/>
              </a:rPr>
              <a:t>TUMBES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4DAF488-2D0F-4348-B8C4-92B767EE7E09}"/>
              </a:ext>
            </a:extLst>
          </p:cNvPr>
          <p:cNvSpPr txBox="1"/>
          <p:nvPr/>
        </p:nvSpPr>
        <p:spPr>
          <a:xfrm>
            <a:off x="3485062" y="1912043"/>
            <a:ext cx="1135613" cy="3888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s-ES_tradnl" sz="1200" dirty="0">
                <a:solidFill>
                  <a:srgbClr val="FFFFFF"/>
                </a:solidFill>
                <a:latin typeface="Montserrat Medium" pitchFamily="2" charset="77"/>
              </a:rPr>
              <a:t>Acuicultura sostenible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A10AE20-CA01-6A4A-A95D-1D99214379DB}"/>
              </a:ext>
            </a:extLst>
          </p:cNvPr>
          <p:cNvCxnSpPr/>
          <p:nvPr/>
        </p:nvCxnSpPr>
        <p:spPr>
          <a:xfrm flipH="1">
            <a:off x="4681818" y="2106488"/>
            <a:ext cx="1015106" cy="0"/>
          </a:xfrm>
          <a:prstGeom prst="line">
            <a:avLst/>
          </a:prstGeom>
          <a:ln>
            <a:solidFill>
              <a:srgbClr val="5AC7DE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082425BA-6F23-1D48-AB76-78B0780A94D4}"/>
              </a:ext>
            </a:extLst>
          </p:cNvPr>
          <p:cNvSpPr/>
          <p:nvPr/>
        </p:nvSpPr>
        <p:spPr>
          <a:xfrm>
            <a:off x="3309366" y="2880493"/>
            <a:ext cx="1490694" cy="258877"/>
          </a:xfrm>
          <a:prstGeom prst="roundRect">
            <a:avLst/>
          </a:prstGeom>
          <a:solidFill>
            <a:srgbClr val="5AC7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B39606F-A1D7-134F-BFC7-986529D1F5EC}"/>
              </a:ext>
            </a:extLst>
          </p:cNvPr>
          <p:cNvSpPr txBox="1"/>
          <p:nvPr/>
        </p:nvSpPr>
        <p:spPr>
          <a:xfrm>
            <a:off x="3364337" y="2469190"/>
            <a:ext cx="14314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200" b="1" dirty="0">
                <a:solidFill>
                  <a:srgbClr val="00506A"/>
                </a:solidFill>
                <a:latin typeface="Montserrat" pitchFamily="2" charset="77"/>
              </a:rPr>
              <a:t>LAMBAYEQUE Y LA LIBERTAD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C7B336C-E546-5540-ACA4-56FB62CD774B}"/>
              </a:ext>
            </a:extLst>
          </p:cNvPr>
          <p:cNvSpPr txBox="1"/>
          <p:nvPr/>
        </p:nvSpPr>
        <p:spPr>
          <a:xfrm>
            <a:off x="3364337" y="2909668"/>
            <a:ext cx="1492297" cy="241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s-ES_tradnl" sz="1200" dirty="0">
                <a:solidFill>
                  <a:srgbClr val="FFFFFF"/>
                </a:solidFill>
                <a:latin typeface="Montserrat Medium" pitchFamily="2" charset="77"/>
              </a:rPr>
              <a:t>Turismo cultural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3341FF7-D339-AE45-A62E-DB02A4931231}"/>
              </a:ext>
            </a:extLst>
          </p:cNvPr>
          <p:cNvCxnSpPr/>
          <p:nvPr/>
        </p:nvCxnSpPr>
        <p:spPr>
          <a:xfrm flipH="1">
            <a:off x="4888132" y="3012154"/>
            <a:ext cx="1015106" cy="0"/>
          </a:xfrm>
          <a:prstGeom prst="line">
            <a:avLst/>
          </a:prstGeom>
          <a:ln>
            <a:solidFill>
              <a:srgbClr val="5AC7DE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Oval 31">
            <a:extLst>
              <a:ext uri="{FF2B5EF4-FFF2-40B4-BE49-F238E27FC236}">
                <a16:creationId xmlns:a16="http://schemas.microsoft.com/office/drawing/2014/main" id="{41055ADB-8D7F-2E43-B800-E2DBD7C1A135}"/>
              </a:ext>
            </a:extLst>
          </p:cNvPr>
          <p:cNvSpPr/>
          <p:nvPr/>
        </p:nvSpPr>
        <p:spPr>
          <a:xfrm>
            <a:off x="2728215" y="2467274"/>
            <a:ext cx="671110" cy="671110"/>
          </a:xfrm>
          <a:prstGeom prst="ellipse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D4C0066-1186-7D42-BC85-86FF83536E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3906" y="2483637"/>
            <a:ext cx="539729" cy="611259"/>
          </a:xfrm>
          <a:prstGeom prst="rect">
            <a:avLst/>
          </a:prstGeom>
        </p:spPr>
      </p:pic>
      <p:sp>
        <p:nvSpPr>
          <p:cNvPr id="33" name="Oval 32">
            <a:extLst>
              <a:ext uri="{FF2B5EF4-FFF2-40B4-BE49-F238E27FC236}">
                <a16:creationId xmlns:a16="http://schemas.microsoft.com/office/drawing/2014/main" id="{5EA53F21-84BE-0C4F-9064-A6C8758507AC}"/>
              </a:ext>
            </a:extLst>
          </p:cNvPr>
          <p:cNvSpPr/>
          <p:nvPr/>
        </p:nvSpPr>
        <p:spPr>
          <a:xfrm>
            <a:off x="2847198" y="1593408"/>
            <a:ext cx="671110" cy="671110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50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74B5D41-1555-2D44-9373-34EDD2E219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95731" y="1611367"/>
            <a:ext cx="601535" cy="689565"/>
          </a:xfrm>
          <a:prstGeom prst="rect">
            <a:avLst/>
          </a:prstGeom>
        </p:spPr>
      </p:pic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81134EC-5736-A14B-8254-7CC6978A7ECE}"/>
              </a:ext>
            </a:extLst>
          </p:cNvPr>
          <p:cNvCxnSpPr>
            <a:cxnSpLocks/>
          </p:cNvCxnSpPr>
          <p:nvPr/>
        </p:nvCxnSpPr>
        <p:spPr>
          <a:xfrm flipV="1">
            <a:off x="6143066" y="1457537"/>
            <a:ext cx="0" cy="1109088"/>
          </a:xfrm>
          <a:prstGeom prst="line">
            <a:avLst/>
          </a:prstGeom>
          <a:ln>
            <a:solidFill>
              <a:srgbClr val="5AC7DE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70B3E605-3CF6-344F-966E-5EEAF896BF4F}"/>
              </a:ext>
            </a:extLst>
          </p:cNvPr>
          <p:cNvSpPr/>
          <p:nvPr/>
        </p:nvSpPr>
        <p:spPr>
          <a:xfrm>
            <a:off x="5725101" y="1050037"/>
            <a:ext cx="1425664" cy="338215"/>
          </a:xfrm>
          <a:prstGeom prst="roundRect">
            <a:avLst/>
          </a:prstGeom>
          <a:solidFill>
            <a:srgbClr val="5AC7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94C6C7E-0A55-3E4F-B06C-B069BD336E31}"/>
              </a:ext>
            </a:extLst>
          </p:cNvPr>
          <p:cNvSpPr txBox="1"/>
          <p:nvPr/>
        </p:nvSpPr>
        <p:spPr>
          <a:xfrm>
            <a:off x="5862168" y="822100"/>
            <a:ext cx="12304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200" b="1" dirty="0">
                <a:solidFill>
                  <a:srgbClr val="00506A"/>
                </a:solidFill>
                <a:latin typeface="Montserrat" pitchFamily="2" charset="77"/>
              </a:rPr>
              <a:t>CAJAMARCA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9C204AC-21F2-E945-8B38-821763B5DDF9}"/>
              </a:ext>
            </a:extLst>
          </p:cNvPr>
          <p:cNvSpPr txBox="1"/>
          <p:nvPr/>
        </p:nvSpPr>
        <p:spPr>
          <a:xfrm>
            <a:off x="5889344" y="1024699"/>
            <a:ext cx="1360041" cy="3888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s-ES_tradnl" sz="1200" dirty="0">
                <a:solidFill>
                  <a:srgbClr val="FFFFFF"/>
                </a:solidFill>
                <a:latin typeface="Montserrat Medium" pitchFamily="2" charset="77"/>
              </a:rPr>
              <a:t>Proveedores para la minería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822B7072-7A22-2B4A-9D1C-645028DBDA87}"/>
              </a:ext>
            </a:extLst>
          </p:cNvPr>
          <p:cNvSpPr/>
          <p:nvPr/>
        </p:nvSpPr>
        <p:spPr>
          <a:xfrm>
            <a:off x="5251480" y="706064"/>
            <a:ext cx="671110" cy="671110"/>
          </a:xfrm>
          <a:prstGeom prst="ellipse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FBE7D00-D14C-4F46-BD4D-2D30A96A75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15191" y="733786"/>
            <a:ext cx="546977" cy="627022"/>
          </a:xfrm>
          <a:prstGeom prst="rect">
            <a:avLst/>
          </a:prstGeom>
        </p:spPr>
      </p:pic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77B3191E-5005-6C46-BBF4-85FAC5ABF77E}"/>
              </a:ext>
            </a:extLst>
          </p:cNvPr>
          <p:cNvCxnSpPr>
            <a:cxnSpLocks/>
          </p:cNvCxnSpPr>
          <p:nvPr/>
        </p:nvCxnSpPr>
        <p:spPr>
          <a:xfrm flipH="1">
            <a:off x="4152153" y="3415567"/>
            <a:ext cx="2091318" cy="0"/>
          </a:xfrm>
          <a:prstGeom prst="line">
            <a:avLst/>
          </a:prstGeom>
          <a:ln>
            <a:solidFill>
              <a:srgbClr val="5AC7DE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2575F46D-4002-8849-9980-3E1B9DB09E53}"/>
              </a:ext>
            </a:extLst>
          </p:cNvPr>
          <p:cNvCxnSpPr>
            <a:cxnSpLocks/>
          </p:cNvCxnSpPr>
          <p:nvPr/>
        </p:nvCxnSpPr>
        <p:spPr>
          <a:xfrm flipV="1">
            <a:off x="4152153" y="3209379"/>
            <a:ext cx="0" cy="206188"/>
          </a:xfrm>
          <a:prstGeom prst="line">
            <a:avLst/>
          </a:prstGeom>
          <a:ln>
            <a:solidFill>
              <a:srgbClr val="5AC7DE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38D70A4F-BE02-8B42-BACA-4A4459FBFDE0}"/>
              </a:ext>
            </a:extLst>
          </p:cNvPr>
          <p:cNvSpPr/>
          <p:nvPr/>
        </p:nvSpPr>
        <p:spPr>
          <a:xfrm>
            <a:off x="4439651" y="4151315"/>
            <a:ext cx="1201236" cy="338215"/>
          </a:xfrm>
          <a:prstGeom prst="roundRect">
            <a:avLst/>
          </a:prstGeom>
          <a:solidFill>
            <a:srgbClr val="5AC7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E312655-62D0-A74B-A4B2-0FEB82D30D3F}"/>
              </a:ext>
            </a:extLst>
          </p:cNvPr>
          <p:cNvSpPr txBox="1"/>
          <p:nvPr/>
        </p:nvSpPr>
        <p:spPr>
          <a:xfrm>
            <a:off x="4478098" y="3728460"/>
            <a:ext cx="12188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200" b="1" dirty="0">
                <a:solidFill>
                  <a:srgbClr val="00506A"/>
                </a:solidFill>
                <a:latin typeface="Montserrat" pitchFamily="2" charset="77"/>
              </a:rPr>
              <a:t>LIMA PROVINCIAS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0464291-191A-FA43-B726-61137F415E4B}"/>
              </a:ext>
            </a:extLst>
          </p:cNvPr>
          <p:cNvSpPr txBox="1"/>
          <p:nvPr/>
        </p:nvSpPr>
        <p:spPr>
          <a:xfrm>
            <a:off x="4505274" y="4125977"/>
            <a:ext cx="1135613" cy="3888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s-ES_tradnl" sz="1200" dirty="0">
                <a:solidFill>
                  <a:srgbClr val="FFFFFF"/>
                </a:solidFill>
                <a:latin typeface="Montserrat Medium" pitchFamily="2" charset="77"/>
              </a:rPr>
              <a:t>Destilados </a:t>
            </a:r>
            <a:r>
              <a:rPr lang="es-ES_tradnl" sz="1200" dirty="0" err="1">
                <a:solidFill>
                  <a:srgbClr val="FFFFFF"/>
                </a:solidFill>
                <a:latin typeface="Montserrat Medium" pitchFamily="2" charset="77"/>
              </a:rPr>
              <a:t>premium</a:t>
            </a:r>
            <a:endParaRPr lang="es-ES_tradnl" sz="1200" dirty="0">
              <a:solidFill>
                <a:srgbClr val="FFFFFF"/>
              </a:solidFill>
              <a:latin typeface="Montserrat Medium" pitchFamily="2" charset="77"/>
            </a:endParaRP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6BA581B6-D012-0242-B4D7-353B7C6971FC}"/>
              </a:ext>
            </a:extLst>
          </p:cNvPr>
          <p:cNvCxnSpPr/>
          <p:nvPr/>
        </p:nvCxnSpPr>
        <p:spPr>
          <a:xfrm flipH="1">
            <a:off x="5702030" y="4320422"/>
            <a:ext cx="1015106" cy="0"/>
          </a:xfrm>
          <a:prstGeom prst="line">
            <a:avLst/>
          </a:prstGeom>
          <a:ln>
            <a:solidFill>
              <a:srgbClr val="5AC7DE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Oval 49">
            <a:extLst>
              <a:ext uri="{FF2B5EF4-FFF2-40B4-BE49-F238E27FC236}">
                <a16:creationId xmlns:a16="http://schemas.microsoft.com/office/drawing/2014/main" id="{70503700-BD35-0349-A50B-A10E7A81D738}"/>
              </a:ext>
            </a:extLst>
          </p:cNvPr>
          <p:cNvSpPr/>
          <p:nvPr/>
        </p:nvSpPr>
        <p:spPr>
          <a:xfrm>
            <a:off x="3867410" y="3807342"/>
            <a:ext cx="671110" cy="671110"/>
          </a:xfrm>
          <a:prstGeom prst="ellipse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C54AD42-61BC-DA4F-94E9-69DB3626EEC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23267" y="3789775"/>
            <a:ext cx="581594" cy="658673"/>
          </a:xfrm>
          <a:prstGeom prst="rect">
            <a:avLst/>
          </a:prstGeom>
        </p:spPr>
      </p:pic>
      <p:sp>
        <p:nvSpPr>
          <p:cNvPr id="52" name="Rounded Rectangle 51">
            <a:extLst>
              <a:ext uri="{FF2B5EF4-FFF2-40B4-BE49-F238E27FC236}">
                <a16:creationId xmlns:a16="http://schemas.microsoft.com/office/drawing/2014/main" id="{CE002771-A7B0-EB41-AD3B-A4B7840094DB}"/>
              </a:ext>
            </a:extLst>
          </p:cNvPr>
          <p:cNvSpPr/>
          <p:nvPr/>
        </p:nvSpPr>
        <p:spPr>
          <a:xfrm>
            <a:off x="5202007" y="5008275"/>
            <a:ext cx="1201236" cy="338215"/>
          </a:xfrm>
          <a:prstGeom prst="roundRect">
            <a:avLst/>
          </a:prstGeom>
          <a:solidFill>
            <a:srgbClr val="5AC7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CB60901-BF12-E343-99F6-8B203C23DC95}"/>
              </a:ext>
            </a:extLst>
          </p:cNvPr>
          <p:cNvSpPr txBox="1"/>
          <p:nvPr/>
        </p:nvSpPr>
        <p:spPr>
          <a:xfrm>
            <a:off x="5267349" y="4780338"/>
            <a:ext cx="13039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200" b="1" dirty="0">
                <a:solidFill>
                  <a:srgbClr val="00506A"/>
                </a:solidFill>
                <a:latin typeface="Montserrat" pitchFamily="2" charset="77"/>
              </a:rPr>
              <a:t>AYACUCHO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E595851-3D0B-4547-A846-7ED4A271A69B}"/>
              </a:ext>
            </a:extLst>
          </p:cNvPr>
          <p:cNvSpPr txBox="1"/>
          <p:nvPr/>
        </p:nvSpPr>
        <p:spPr>
          <a:xfrm>
            <a:off x="5267349" y="4982937"/>
            <a:ext cx="923657" cy="3888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s-ES_tradnl" sz="1200" dirty="0">
                <a:solidFill>
                  <a:srgbClr val="FFFFFF"/>
                </a:solidFill>
                <a:latin typeface="Montserrat Medium" pitchFamily="2" charset="77"/>
              </a:rPr>
              <a:t>Granos andinos</a:t>
            </a: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EE0231C1-7562-D248-ACC5-9C485A294F16}"/>
              </a:ext>
            </a:extLst>
          </p:cNvPr>
          <p:cNvCxnSpPr/>
          <p:nvPr/>
        </p:nvCxnSpPr>
        <p:spPr>
          <a:xfrm flipH="1">
            <a:off x="6464386" y="5177382"/>
            <a:ext cx="1015106" cy="0"/>
          </a:xfrm>
          <a:prstGeom prst="line">
            <a:avLst/>
          </a:prstGeom>
          <a:ln>
            <a:solidFill>
              <a:srgbClr val="5AC7DE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Oval 55">
            <a:extLst>
              <a:ext uri="{FF2B5EF4-FFF2-40B4-BE49-F238E27FC236}">
                <a16:creationId xmlns:a16="http://schemas.microsoft.com/office/drawing/2014/main" id="{71BAF088-6D90-4A49-BF3C-6DE45B3E2205}"/>
              </a:ext>
            </a:extLst>
          </p:cNvPr>
          <p:cNvSpPr/>
          <p:nvPr/>
        </p:nvSpPr>
        <p:spPr>
          <a:xfrm>
            <a:off x="4629766" y="4664302"/>
            <a:ext cx="671110" cy="671110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50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48A532F-EA66-2F46-9808-03FD20CAFF5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21197" y="4719281"/>
            <a:ext cx="494988" cy="560588"/>
          </a:xfrm>
          <a:prstGeom prst="rect">
            <a:avLst/>
          </a:prstGeom>
        </p:spPr>
      </p:pic>
      <p:sp>
        <p:nvSpPr>
          <p:cNvPr id="58" name="Rounded Rectangle 57">
            <a:extLst>
              <a:ext uri="{FF2B5EF4-FFF2-40B4-BE49-F238E27FC236}">
                <a16:creationId xmlns:a16="http://schemas.microsoft.com/office/drawing/2014/main" id="{CFED49C2-C34A-934D-9F1D-941574F02F84}"/>
              </a:ext>
            </a:extLst>
          </p:cNvPr>
          <p:cNvSpPr/>
          <p:nvPr/>
        </p:nvSpPr>
        <p:spPr>
          <a:xfrm>
            <a:off x="5709560" y="5921982"/>
            <a:ext cx="1342400" cy="338215"/>
          </a:xfrm>
          <a:prstGeom prst="roundRect">
            <a:avLst/>
          </a:prstGeom>
          <a:solidFill>
            <a:srgbClr val="5AC7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2882DD8D-14DE-BC45-AF26-B8EDF373D1F9}"/>
              </a:ext>
            </a:extLst>
          </p:cNvPr>
          <p:cNvSpPr txBox="1"/>
          <p:nvPr/>
        </p:nvSpPr>
        <p:spPr>
          <a:xfrm>
            <a:off x="5774902" y="5694045"/>
            <a:ext cx="13039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200" b="1" dirty="0">
                <a:solidFill>
                  <a:srgbClr val="00506A"/>
                </a:solidFill>
                <a:latin typeface="Montserrat" pitchFamily="2" charset="77"/>
              </a:rPr>
              <a:t>AREQUIPA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C3B79493-3FF7-1144-A43D-C927AF300E82}"/>
              </a:ext>
            </a:extLst>
          </p:cNvPr>
          <p:cNvSpPr txBox="1"/>
          <p:nvPr/>
        </p:nvSpPr>
        <p:spPr>
          <a:xfrm>
            <a:off x="5774901" y="5896644"/>
            <a:ext cx="1230703" cy="3888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s-ES_tradnl" sz="1200" dirty="0">
                <a:solidFill>
                  <a:srgbClr val="FFFFFF"/>
                </a:solidFill>
                <a:latin typeface="Montserrat Medium" pitchFamily="2" charset="77"/>
              </a:rPr>
              <a:t>Textil y confecciones</a:t>
            </a: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01BCCBC7-B696-F94A-A772-CBAFB5C6A40A}"/>
              </a:ext>
            </a:extLst>
          </p:cNvPr>
          <p:cNvCxnSpPr>
            <a:cxnSpLocks/>
          </p:cNvCxnSpPr>
          <p:nvPr/>
        </p:nvCxnSpPr>
        <p:spPr>
          <a:xfrm flipH="1">
            <a:off x="7124874" y="6091089"/>
            <a:ext cx="862171" cy="0"/>
          </a:xfrm>
          <a:prstGeom prst="line">
            <a:avLst/>
          </a:prstGeom>
          <a:ln>
            <a:solidFill>
              <a:srgbClr val="5AC7DE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Oval 61">
            <a:extLst>
              <a:ext uri="{FF2B5EF4-FFF2-40B4-BE49-F238E27FC236}">
                <a16:creationId xmlns:a16="http://schemas.microsoft.com/office/drawing/2014/main" id="{DFBC00F6-57C5-8941-8224-E365E86DA09B}"/>
              </a:ext>
            </a:extLst>
          </p:cNvPr>
          <p:cNvSpPr/>
          <p:nvPr/>
        </p:nvSpPr>
        <p:spPr>
          <a:xfrm>
            <a:off x="5137319" y="5578009"/>
            <a:ext cx="671110" cy="671110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50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AC5E2DDD-E91F-2F48-A038-D53B62FB855C}"/>
              </a:ext>
            </a:extLst>
          </p:cNvPr>
          <p:cNvCxnSpPr>
            <a:cxnSpLocks/>
          </p:cNvCxnSpPr>
          <p:nvPr/>
        </p:nvCxnSpPr>
        <p:spPr>
          <a:xfrm flipV="1">
            <a:off x="7987045" y="5694045"/>
            <a:ext cx="0" cy="397044"/>
          </a:xfrm>
          <a:prstGeom prst="line">
            <a:avLst/>
          </a:prstGeom>
          <a:ln>
            <a:solidFill>
              <a:srgbClr val="5AC7DE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0711CA7E-81BE-A347-8086-26292769C79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94319" y="5648218"/>
            <a:ext cx="546547" cy="618981"/>
          </a:xfrm>
          <a:prstGeom prst="rect">
            <a:avLst/>
          </a:prstGeom>
        </p:spPr>
      </p:pic>
      <p:sp>
        <p:nvSpPr>
          <p:cNvPr id="67" name="Rounded Rectangle 66">
            <a:extLst>
              <a:ext uri="{FF2B5EF4-FFF2-40B4-BE49-F238E27FC236}">
                <a16:creationId xmlns:a16="http://schemas.microsoft.com/office/drawing/2014/main" id="{1884FE1D-B907-6A49-B944-9965E14B89AD}"/>
              </a:ext>
            </a:extLst>
          </p:cNvPr>
          <p:cNvSpPr/>
          <p:nvPr/>
        </p:nvSpPr>
        <p:spPr>
          <a:xfrm>
            <a:off x="8536031" y="3234665"/>
            <a:ext cx="1342400" cy="277000"/>
          </a:xfrm>
          <a:prstGeom prst="roundRect">
            <a:avLst/>
          </a:prstGeom>
          <a:solidFill>
            <a:srgbClr val="5AC7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368C2542-BF76-1449-A067-EB849C6B6735}"/>
              </a:ext>
            </a:extLst>
          </p:cNvPr>
          <p:cNvSpPr txBox="1"/>
          <p:nvPr/>
        </p:nvSpPr>
        <p:spPr>
          <a:xfrm>
            <a:off x="8470744" y="3006727"/>
            <a:ext cx="13039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1200" b="1" dirty="0">
                <a:solidFill>
                  <a:srgbClr val="00506A"/>
                </a:solidFill>
                <a:latin typeface="Montserrat" pitchFamily="2" charset="77"/>
              </a:rPr>
              <a:t>UCAYALI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024E19B9-5D72-E248-A79F-885A39BE5F21}"/>
              </a:ext>
            </a:extLst>
          </p:cNvPr>
          <p:cNvSpPr txBox="1"/>
          <p:nvPr/>
        </p:nvSpPr>
        <p:spPr>
          <a:xfrm>
            <a:off x="8543994" y="3209326"/>
            <a:ext cx="1230703" cy="241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es-ES_tradnl" sz="1200" dirty="0">
                <a:solidFill>
                  <a:srgbClr val="FFFFFF"/>
                </a:solidFill>
                <a:latin typeface="Montserrat Medium" pitchFamily="2" charset="77"/>
              </a:rPr>
              <a:t>Madera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00F2F44A-5A0E-8D4E-8030-87C8ED66F735}"/>
              </a:ext>
            </a:extLst>
          </p:cNvPr>
          <p:cNvCxnSpPr>
            <a:cxnSpLocks/>
          </p:cNvCxnSpPr>
          <p:nvPr/>
        </p:nvCxnSpPr>
        <p:spPr>
          <a:xfrm flipH="1">
            <a:off x="7555959" y="3415567"/>
            <a:ext cx="862171" cy="0"/>
          </a:xfrm>
          <a:prstGeom prst="line">
            <a:avLst/>
          </a:prstGeom>
          <a:ln>
            <a:solidFill>
              <a:srgbClr val="5AC7DE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Oval 70">
            <a:extLst>
              <a:ext uri="{FF2B5EF4-FFF2-40B4-BE49-F238E27FC236}">
                <a16:creationId xmlns:a16="http://schemas.microsoft.com/office/drawing/2014/main" id="{E499FB36-BF56-E54B-B7BE-415735BE432B}"/>
              </a:ext>
            </a:extLst>
          </p:cNvPr>
          <p:cNvSpPr/>
          <p:nvPr/>
        </p:nvSpPr>
        <p:spPr>
          <a:xfrm>
            <a:off x="9775075" y="2890691"/>
            <a:ext cx="671110" cy="671110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50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F160063-CE38-2640-994A-6CB76214061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884202" y="2952298"/>
            <a:ext cx="473646" cy="542960"/>
          </a:xfrm>
          <a:prstGeom prst="rect">
            <a:avLst/>
          </a:prstGeom>
        </p:spPr>
      </p:pic>
      <p:sp>
        <p:nvSpPr>
          <p:cNvPr id="73" name="Rounded Rectangle 72">
            <a:extLst>
              <a:ext uri="{FF2B5EF4-FFF2-40B4-BE49-F238E27FC236}">
                <a16:creationId xmlns:a16="http://schemas.microsoft.com/office/drawing/2014/main" id="{E76D3572-FD5F-0F44-9F93-68EE469C4317}"/>
              </a:ext>
            </a:extLst>
          </p:cNvPr>
          <p:cNvSpPr/>
          <p:nvPr/>
        </p:nvSpPr>
        <p:spPr>
          <a:xfrm>
            <a:off x="9597178" y="4269798"/>
            <a:ext cx="1404651" cy="529122"/>
          </a:xfrm>
          <a:prstGeom prst="roundRect">
            <a:avLst/>
          </a:prstGeom>
          <a:solidFill>
            <a:srgbClr val="5AC7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4E4F2A13-C9A4-6A45-A9A0-34320989308C}"/>
              </a:ext>
            </a:extLst>
          </p:cNvPr>
          <p:cNvSpPr txBox="1"/>
          <p:nvPr/>
        </p:nvSpPr>
        <p:spPr>
          <a:xfrm>
            <a:off x="9880597" y="3843525"/>
            <a:ext cx="979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1200" b="1" dirty="0">
                <a:solidFill>
                  <a:srgbClr val="00506A"/>
                </a:solidFill>
                <a:latin typeface="Montserrat" pitchFamily="2" charset="77"/>
              </a:rPr>
              <a:t>MADRE DE DIOS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3C9CFF73-132E-0245-A3F4-1F3588E0F97A}"/>
              </a:ext>
            </a:extLst>
          </p:cNvPr>
          <p:cNvSpPr txBox="1"/>
          <p:nvPr/>
        </p:nvSpPr>
        <p:spPr>
          <a:xfrm>
            <a:off x="9625636" y="4266232"/>
            <a:ext cx="1234676" cy="536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es-ES_tradnl" sz="1200" dirty="0" err="1">
                <a:solidFill>
                  <a:srgbClr val="FFFFFF"/>
                </a:solidFill>
                <a:latin typeface="Montserrat Medium" pitchFamily="2" charset="77"/>
              </a:rPr>
              <a:t>Super</a:t>
            </a:r>
            <a:r>
              <a:rPr lang="es-ES_tradnl" sz="1200" dirty="0">
                <a:solidFill>
                  <a:srgbClr val="FFFFFF"/>
                </a:solidFill>
                <a:latin typeface="Montserrat Medium" pitchFamily="2" charset="77"/>
              </a:rPr>
              <a:t> frutas tropicales y subtropicales</a:t>
            </a:r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08CCB704-F4D4-0643-B6DF-EBEA6D1E0619}"/>
              </a:ext>
            </a:extLst>
          </p:cNvPr>
          <p:cNvCxnSpPr>
            <a:cxnSpLocks/>
          </p:cNvCxnSpPr>
          <p:nvPr/>
        </p:nvCxnSpPr>
        <p:spPr>
          <a:xfrm flipH="1">
            <a:off x="8617107" y="4450701"/>
            <a:ext cx="862171" cy="0"/>
          </a:xfrm>
          <a:prstGeom prst="line">
            <a:avLst/>
          </a:prstGeom>
          <a:ln>
            <a:solidFill>
              <a:srgbClr val="5AC7DE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Oval 76">
            <a:extLst>
              <a:ext uri="{FF2B5EF4-FFF2-40B4-BE49-F238E27FC236}">
                <a16:creationId xmlns:a16="http://schemas.microsoft.com/office/drawing/2014/main" id="{2DFA80D6-DA66-6245-92F2-1EC498651411}"/>
              </a:ext>
            </a:extLst>
          </p:cNvPr>
          <p:cNvSpPr/>
          <p:nvPr/>
        </p:nvSpPr>
        <p:spPr>
          <a:xfrm>
            <a:off x="10893360" y="4109228"/>
            <a:ext cx="671110" cy="671110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50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C127437-CDC2-9C4B-B729-614A947D2DF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970716" y="4143877"/>
            <a:ext cx="493693" cy="559122"/>
          </a:xfrm>
          <a:prstGeom prst="rect">
            <a:avLst/>
          </a:prstGeom>
        </p:spPr>
      </p:pic>
      <p:sp>
        <p:nvSpPr>
          <p:cNvPr id="79" name="TextBox 78">
            <a:extLst>
              <a:ext uri="{FF2B5EF4-FFF2-40B4-BE49-F238E27FC236}">
                <a16:creationId xmlns:a16="http://schemas.microsoft.com/office/drawing/2014/main" id="{145DFA8A-6773-2041-B6E4-6AA43EF7925E}"/>
              </a:ext>
            </a:extLst>
          </p:cNvPr>
          <p:cNvSpPr txBox="1"/>
          <p:nvPr/>
        </p:nvSpPr>
        <p:spPr>
          <a:xfrm>
            <a:off x="824561" y="4879690"/>
            <a:ext cx="35725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b="1" dirty="0">
                <a:solidFill>
                  <a:srgbClr val="00506A"/>
                </a:solidFill>
                <a:latin typeface="Montserrat" pitchFamily="2" charset="77"/>
              </a:rPr>
              <a:t>8 CADENAS DE VALOR </a:t>
            </a:r>
            <a:r>
              <a:rPr lang="es-ES_tradnl" sz="2000" dirty="0">
                <a:solidFill>
                  <a:srgbClr val="00506A"/>
                </a:solidFill>
                <a:latin typeface="Montserrat" pitchFamily="2" charset="77"/>
              </a:rPr>
              <a:t>POTENCIADAS EN REGIONES IMPORTANTES DEL PAÍS</a:t>
            </a:r>
          </a:p>
        </p:txBody>
      </p:sp>
      <p:pic>
        <p:nvPicPr>
          <p:cNvPr id="87" name="Picture 86">
            <a:extLst>
              <a:ext uri="{FF2B5EF4-FFF2-40B4-BE49-F238E27FC236}">
                <a16:creationId xmlns:a16="http://schemas.microsoft.com/office/drawing/2014/main" id="{88562F14-5B74-B841-B5AB-AF23ABB89BE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432822" y="1740954"/>
            <a:ext cx="1981200" cy="1981200"/>
          </a:xfrm>
          <a:prstGeom prst="rect">
            <a:avLst/>
          </a:prstGeom>
        </p:spPr>
      </p:pic>
      <p:sp>
        <p:nvSpPr>
          <p:cNvPr id="2" name="Google Shape;116;p4">
            <a:extLst>
              <a:ext uri="{FF2B5EF4-FFF2-40B4-BE49-F238E27FC236}">
                <a16:creationId xmlns:a16="http://schemas.microsoft.com/office/drawing/2014/main" id="{ECE1274C-8DE0-F2BC-0C56-3816CA8F4CE7}"/>
              </a:ext>
            </a:extLst>
          </p:cNvPr>
          <p:cNvSpPr txBox="1"/>
          <p:nvPr/>
        </p:nvSpPr>
        <p:spPr>
          <a:xfrm>
            <a:off x="270106" y="534818"/>
            <a:ext cx="5061755" cy="861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sz="3000" b="1" dirty="0">
                <a:solidFill>
                  <a:srgbClr val="5AC7DE"/>
                </a:solidFill>
                <a:latin typeface="Montserrat"/>
                <a:ea typeface="Montserrat"/>
                <a:cs typeface="Montserrat"/>
                <a:sym typeface="Montserrat"/>
              </a:rPr>
              <a:t>ANTECEDENTE: </a:t>
            </a:r>
            <a:endParaRPr lang="es-PE" sz="2000" b="1" dirty="0">
              <a:solidFill>
                <a:srgbClr val="5AC7DE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sz="2000" b="1" dirty="0">
                <a:solidFill>
                  <a:srgbClr val="5AC7DE"/>
                </a:solidFill>
                <a:latin typeface="Montserrat"/>
                <a:ea typeface="Montserrat"/>
                <a:cs typeface="Montserrat"/>
                <a:sym typeface="Montserrat"/>
              </a:rPr>
              <a:t>RESULTADOS PRIMERA OPERACIÓN</a:t>
            </a:r>
            <a:endParaRPr lang="es-PE" sz="2000" b="1" i="0" u="none" strike="noStrike" cap="none" dirty="0">
              <a:solidFill>
                <a:srgbClr val="5AC7DE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4" name="Straight Connector 8">
            <a:extLst>
              <a:ext uri="{FF2B5EF4-FFF2-40B4-BE49-F238E27FC236}">
                <a16:creationId xmlns:a16="http://schemas.microsoft.com/office/drawing/2014/main" id="{0E9D1178-2502-87DE-AAC0-3AC65A1DDB29}"/>
              </a:ext>
            </a:extLst>
          </p:cNvPr>
          <p:cNvCxnSpPr>
            <a:cxnSpLocks/>
          </p:cNvCxnSpPr>
          <p:nvPr/>
        </p:nvCxnSpPr>
        <p:spPr>
          <a:xfrm>
            <a:off x="362854" y="1008936"/>
            <a:ext cx="605618" cy="0"/>
          </a:xfrm>
          <a:prstGeom prst="line">
            <a:avLst/>
          </a:prstGeom>
          <a:ln w="38100">
            <a:solidFill>
              <a:srgbClr val="49C5D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25056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ounded Rectangle 66">
            <a:extLst>
              <a:ext uri="{FF2B5EF4-FFF2-40B4-BE49-F238E27FC236}">
                <a16:creationId xmlns:a16="http://schemas.microsoft.com/office/drawing/2014/main" id="{3F179432-47C0-CD48-87F8-DF1D33542BFC}"/>
              </a:ext>
            </a:extLst>
          </p:cNvPr>
          <p:cNvSpPr/>
          <p:nvPr/>
        </p:nvSpPr>
        <p:spPr>
          <a:xfrm>
            <a:off x="1035613" y="3101383"/>
            <a:ext cx="2475457" cy="1957677"/>
          </a:xfrm>
          <a:prstGeom prst="roundRect">
            <a:avLst>
              <a:gd name="adj" fmla="val 4054"/>
            </a:avLst>
          </a:prstGeom>
          <a:solidFill>
            <a:srgbClr val="A6A6A6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66" name="Rounded Rectangle 65">
            <a:extLst>
              <a:ext uri="{FF2B5EF4-FFF2-40B4-BE49-F238E27FC236}">
                <a16:creationId xmlns:a16="http://schemas.microsoft.com/office/drawing/2014/main" id="{1857338A-D917-E344-A249-ECFCED266949}"/>
              </a:ext>
            </a:extLst>
          </p:cNvPr>
          <p:cNvSpPr/>
          <p:nvPr/>
        </p:nvSpPr>
        <p:spPr>
          <a:xfrm>
            <a:off x="1001963" y="3055858"/>
            <a:ext cx="2475457" cy="1957677"/>
          </a:xfrm>
          <a:prstGeom prst="roundRect">
            <a:avLst>
              <a:gd name="adj" fmla="val 4054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04519F3E-0A98-DA43-BC1D-13686E1C72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0623" y="2564989"/>
            <a:ext cx="4413903" cy="2909906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BAD578D-A064-9FA9-94A3-0358657D8A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3284" y="1574984"/>
            <a:ext cx="6083627" cy="1200329"/>
          </a:xfrm>
          <a:noFill/>
        </p:spPr>
        <p:txBody>
          <a:bodyPr wrap="square" rtlCol="0">
            <a:spAutoFit/>
          </a:bodyPr>
          <a:lstStyle/>
          <a:p>
            <a:pPr marL="0" indent="0" algn="just">
              <a:buNone/>
            </a:pPr>
            <a:r>
              <a:rPr lang="es-MX" sz="2000" dirty="0">
                <a:solidFill>
                  <a:srgbClr val="005875"/>
                </a:solidFill>
                <a:latin typeface="Montserrat" pitchFamily="2" charset="77"/>
              </a:rPr>
              <a:t>Proyecto </a:t>
            </a:r>
            <a:r>
              <a:rPr lang="es-MX" sz="2000" b="1" dirty="0">
                <a:solidFill>
                  <a:srgbClr val="005875"/>
                </a:solidFill>
                <a:latin typeface="Montserrat" pitchFamily="2" charset="77"/>
              </a:rPr>
              <a:t>“Mejoramiento y Ampliación de los servicios de CTI para fortalecer el Sistema Nacional de Ciencia, Tecnología e Innovación” </a:t>
            </a:r>
            <a:r>
              <a:rPr lang="es-MX" sz="2000" dirty="0">
                <a:solidFill>
                  <a:srgbClr val="005875"/>
                </a:solidFill>
                <a:latin typeface="Montserrat" pitchFamily="2" charset="77"/>
              </a:rPr>
              <a:t>(SINACTI)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BAD2A7E7-B249-FD67-4398-C99CD384CC1E}"/>
              </a:ext>
            </a:extLst>
          </p:cNvPr>
          <p:cNvSpPr txBox="1"/>
          <p:nvPr/>
        </p:nvSpPr>
        <p:spPr>
          <a:xfrm>
            <a:off x="1026891" y="3617444"/>
            <a:ext cx="2425601" cy="1255728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indent="0" algn="just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86">
                <a:solidFill>
                  <a:srgbClr val="005875"/>
                </a:solidFill>
                <a:latin typeface="Montserrat" pitchFamily="2" charset="77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ctr"/>
            <a:r>
              <a:rPr lang="es-MX" sz="1400" dirty="0"/>
              <a:t>Mejorar los servicios de ciencia, tecnología e innovación con el fin de contribuir a la mejora de la competitividad y el desarrollo regional.</a:t>
            </a:r>
          </a:p>
        </p:txBody>
      </p:sp>
      <p:sp>
        <p:nvSpPr>
          <p:cNvPr id="6" name="Google Shape;116;p4">
            <a:extLst>
              <a:ext uri="{FF2B5EF4-FFF2-40B4-BE49-F238E27FC236}">
                <a16:creationId xmlns:a16="http://schemas.microsoft.com/office/drawing/2014/main" id="{FC74EFE5-652C-1A40-9990-B84126DA115B}"/>
              </a:ext>
            </a:extLst>
          </p:cNvPr>
          <p:cNvSpPr txBox="1"/>
          <p:nvPr/>
        </p:nvSpPr>
        <p:spPr>
          <a:xfrm>
            <a:off x="893284" y="927859"/>
            <a:ext cx="6991014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sz="3000" b="1" dirty="0">
                <a:solidFill>
                  <a:srgbClr val="5AC7DE"/>
                </a:solidFill>
                <a:latin typeface="Montserrat"/>
                <a:ea typeface="Montserrat"/>
                <a:cs typeface="Montserrat"/>
                <a:sym typeface="Montserrat"/>
              </a:rPr>
              <a:t>EL NUEVO PROYECTO</a:t>
            </a:r>
            <a:endParaRPr lang="es-PE" sz="2000" b="1" i="0" u="none" strike="noStrike" cap="none" dirty="0">
              <a:solidFill>
                <a:srgbClr val="5AC7DE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A511752-DCA0-2141-85DB-C605B5957ACF}"/>
              </a:ext>
            </a:extLst>
          </p:cNvPr>
          <p:cNvCxnSpPr>
            <a:cxnSpLocks/>
          </p:cNvCxnSpPr>
          <p:nvPr/>
        </p:nvCxnSpPr>
        <p:spPr>
          <a:xfrm>
            <a:off x="981421" y="1512594"/>
            <a:ext cx="605618" cy="0"/>
          </a:xfrm>
          <a:prstGeom prst="line">
            <a:avLst/>
          </a:prstGeom>
          <a:ln w="38100">
            <a:solidFill>
              <a:srgbClr val="49C5D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23289D1E-6ACF-9C4C-AF8C-A754D1C1C496}"/>
              </a:ext>
            </a:extLst>
          </p:cNvPr>
          <p:cNvSpPr txBox="1"/>
          <p:nvPr/>
        </p:nvSpPr>
        <p:spPr>
          <a:xfrm>
            <a:off x="6654589" y="3641432"/>
            <a:ext cx="12968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>
                <a:solidFill>
                  <a:schemeClr val="bg1"/>
                </a:solidFill>
                <a:latin typeface="Montserrat" pitchFamily="2" charset="77"/>
              </a:rPr>
              <a:t>Estado Peruano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2A562CD-F9B5-874A-9AC8-5C333D73358F}"/>
              </a:ext>
            </a:extLst>
          </p:cNvPr>
          <p:cNvSpPr txBox="1"/>
          <p:nvPr/>
        </p:nvSpPr>
        <p:spPr>
          <a:xfrm>
            <a:off x="1001962" y="3203044"/>
            <a:ext cx="24754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75570"/>
                </a:solidFill>
                <a:latin typeface="Montserrat" pitchFamily="2" charset="77"/>
              </a:rPr>
              <a:t>Objetivo</a:t>
            </a:r>
            <a:endParaRPr lang="en-US" sz="2000" b="1" dirty="0">
              <a:solidFill>
                <a:srgbClr val="075570"/>
              </a:solidFill>
              <a:latin typeface="Montserrat" pitchFamily="2" charset="77"/>
            </a:endParaRP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97A01E4D-0014-D948-BBD9-81CA259A759C}"/>
              </a:ext>
            </a:extLst>
          </p:cNvPr>
          <p:cNvGrpSpPr/>
          <p:nvPr/>
        </p:nvGrpSpPr>
        <p:grpSpPr>
          <a:xfrm>
            <a:off x="3683853" y="2787083"/>
            <a:ext cx="539595" cy="540000"/>
            <a:chOff x="2141035" y="2523108"/>
            <a:chExt cx="539595" cy="540000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7C5337A5-E5FB-E34D-AB81-546628E19219}"/>
                </a:ext>
              </a:extLst>
            </p:cNvPr>
            <p:cNvGrpSpPr/>
            <p:nvPr/>
          </p:nvGrpSpPr>
          <p:grpSpPr>
            <a:xfrm>
              <a:off x="2141035" y="2523108"/>
              <a:ext cx="539595" cy="540000"/>
              <a:chOff x="2141035" y="2523108"/>
              <a:chExt cx="539595" cy="540000"/>
            </a:xfrm>
          </p:grpSpPr>
          <p:sp>
            <p:nvSpPr>
              <p:cNvPr id="30" name="Color circle 2">
                <a:extLst>
                  <a:ext uri="{FF2B5EF4-FFF2-40B4-BE49-F238E27FC236}">
                    <a16:creationId xmlns:a16="http://schemas.microsoft.com/office/drawing/2014/main" id="{97F112B8-AA3A-AA4C-9B22-1A33CFFB75BD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141035" y="2523108"/>
                <a:ext cx="539595" cy="540000"/>
              </a:xfrm>
              <a:prstGeom prst="ellipse">
                <a:avLst/>
              </a:prstGeom>
              <a:solidFill>
                <a:srgbClr val="5AC7DE"/>
              </a:solidFill>
              <a:ln>
                <a:noFill/>
              </a:ln>
              <a:effec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350" dirty="0"/>
              </a:p>
            </p:txBody>
          </p:sp>
          <p:sp>
            <p:nvSpPr>
              <p:cNvPr id="33" name="Oval 73">
                <a:extLst>
                  <a:ext uri="{FF2B5EF4-FFF2-40B4-BE49-F238E27FC236}">
                    <a16:creationId xmlns:a16="http://schemas.microsoft.com/office/drawing/2014/main" id="{39A2B289-DFB0-D54A-AD23-0952D54063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86538" y="2569735"/>
                <a:ext cx="448589" cy="446746"/>
              </a:xfrm>
              <a:prstGeom prst="ellipse">
                <a:avLst/>
              </a:prstGeom>
              <a:gradFill flip="none" rotWithShape="1">
                <a:gsLst>
                  <a:gs pos="20000">
                    <a:srgbClr val="FFFFFF"/>
                  </a:gs>
                  <a:gs pos="100000">
                    <a:srgbClr val="DAD9D9"/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outerShdw dist="38100" dir="2700000" sx="97000" sy="97000" algn="tl" rotWithShape="0">
                  <a:prstClr val="black">
                    <a:alpha val="23000"/>
                  </a:prst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350" dirty="0"/>
              </a:p>
            </p:txBody>
          </p:sp>
        </p:grpSp>
        <p:sp>
          <p:nvSpPr>
            <p:cNvPr id="32" name="Globe">
              <a:extLst>
                <a:ext uri="{FF2B5EF4-FFF2-40B4-BE49-F238E27FC236}">
                  <a16:creationId xmlns:a16="http://schemas.microsoft.com/office/drawing/2014/main" id="{8DBD2B64-A505-4F4C-B232-7FA06F14A093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2255229" y="2643332"/>
              <a:ext cx="295479" cy="294203"/>
            </a:xfrm>
            <a:custGeom>
              <a:avLst/>
              <a:gdLst>
                <a:gd name="T0" fmla="*/ 219 w 256"/>
                <a:gd name="T1" fmla="*/ 37 h 256"/>
                <a:gd name="T2" fmla="*/ 128 w 256"/>
                <a:gd name="T3" fmla="*/ 0 h 256"/>
                <a:gd name="T4" fmla="*/ 44 w 256"/>
                <a:gd name="T5" fmla="*/ 32 h 256"/>
                <a:gd name="T6" fmla="*/ 0 w 256"/>
                <a:gd name="T7" fmla="*/ 128 h 256"/>
                <a:gd name="T8" fmla="*/ 44 w 256"/>
                <a:gd name="T9" fmla="*/ 224 h 256"/>
                <a:gd name="T10" fmla="*/ 128 w 256"/>
                <a:gd name="T11" fmla="*/ 256 h 256"/>
                <a:gd name="T12" fmla="*/ 212 w 256"/>
                <a:gd name="T13" fmla="*/ 224 h 256"/>
                <a:gd name="T14" fmla="*/ 256 w 256"/>
                <a:gd name="T15" fmla="*/ 128 h 256"/>
                <a:gd name="T16" fmla="*/ 187 w 256"/>
                <a:gd name="T17" fmla="*/ 194 h 256"/>
                <a:gd name="T18" fmla="*/ 248 w 256"/>
                <a:gd name="T19" fmla="*/ 132 h 256"/>
                <a:gd name="T20" fmla="*/ 132 w 256"/>
                <a:gd name="T21" fmla="*/ 184 h 256"/>
                <a:gd name="T22" fmla="*/ 132 w 256"/>
                <a:gd name="T23" fmla="*/ 244 h 256"/>
                <a:gd name="T24" fmla="*/ 132 w 256"/>
                <a:gd name="T25" fmla="*/ 176 h 256"/>
                <a:gd name="T26" fmla="*/ 192 w 256"/>
                <a:gd name="T27" fmla="*/ 132 h 256"/>
                <a:gd name="T28" fmla="*/ 132 w 256"/>
                <a:gd name="T29" fmla="*/ 176 h 256"/>
                <a:gd name="T30" fmla="*/ 132 w 256"/>
                <a:gd name="T31" fmla="*/ 80 h 256"/>
                <a:gd name="T32" fmla="*/ 192 w 256"/>
                <a:gd name="T33" fmla="*/ 124 h 256"/>
                <a:gd name="T34" fmla="*/ 132 w 256"/>
                <a:gd name="T35" fmla="*/ 72 h 256"/>
                <a:gd name="T36" fmla="*/ 177 w 256"/>
                <a:gd name="T37" fmla="*/ 59 h 256"/>
                <a:gd name="T38" fmla="*/ 145 w 256"/>
                <a:gd name="T39" fmla="*/ 9 h 256"/>
                <a:gd name="T40" fmla="*/ 184 w 256"/>
                <a:gd name="T41" fmla="*/ 54 h 256"/>
                <a:gd name="T42" fmla="*/ 124 w 256"/>
                <a:gd name="T43" fmla="*/ 12 h 256"/>
                <a:gd name="T44" fmla="*/ 79 w 256"/>
                <a:gd name="T45" fmla="*/ 59 h 256"/>
                <a:gd name="T46" fmla="*/ 72 w 256"/>
                <a:gd name="T47" fmla="*/ 54 h 256"/>
                <a:gd name="T48" fmla="*/ 111 w 256"/>
                <a:gd name="T49" fmla="*/ 9 h 256"/>
                <a:gd name="T50" fmla="*/ 124 w 256"/>
                <a:gd name="T51" fmla="*/ 80 h 256"/>
                <a:gd name="T52" fmla="*/ 64 w 256"/>
                <a:gd name="T53" fmla="*/ 124 h 256"/>
                <a:gd name="T54" fmla="*/ 124 w 256"/>
                <a:gd name="T55" fmla="*/ 80 h 256"/>
                <a:gd name="T56" fmla="*/ 124 w 256"/>
                <a:gd name="T57" fmla="*/ 176 h 256"/>
                <a:gd name="T58" fmla="*/ 64 w 256"/>
                <a:gd name="T59" fmla="*/ 132 h 256"/>
                <a:gd name="T60" fmla="*/ 124 w 256"/>
                <a:gd name="T61" fmla="*/ 184 h 256"/>
                <a:gd name="T62" fmla="*/ 79 w 256"/>
                <a:gd name="T63" fmla="*/ 197 h 256"/>
                <a:gd name="T64" fmla="*/ 111 w 256"/>
                <a:gd name="T65" fmla="*/ 247 h 256"/>
                <a:gd name="T66" fmla="*/ 72 w 256"/>
                <a:gd name="T67" fmla="*/ 202 h 256"/>
                <a:gd name="T68" fmla="*/ 184 w 256"/>
                <a:gd name="T69" fmla="*/ 202 h 256"/>
                <a:gd name="T70" fmla="*/ 145 w 256"/>
                <a:gd name="T71" fmla="*/ 247 h 256"/>
                <a:gd name="T72" fmla="*/ 248 w 256"/>
                <a:gd name="T73" fmla="*/ 124 h 256"/>
                <a:gd name="T74" fmla="*/ 188 w 256"/>
                <a:gd name="T75" fmla="*/ 62 h 256"/>
                <a:gd name="T76" fmla="*/ 213 w 256"/>
                <a:gd name="T77" fmla="*/ 43 h 256"/>
                <a:gd name="T78" fmla="*/ 46 w 256"/>
                <a:gd name="T79" fmla="*/ 41 h 256"/>
                <a:gd name="T80" fmla="*/ 56 w 256"/>
                <a:gd name="T81" fmla="*/ 124 h 256"/>
                <a:gd name="T82" fmla="*/ 46 w 256"/>
                <a:gd name="T83" fmla="*/ 41 h 256"/>
                <a:gd name="T84" fmla="*/ 56 w 256"/>
                <a:gd name="T85" fmla="*/ 132 h 256"/>
                <a:gd name="T86" fmla="*/ 46 w 256"/>
                <a:gd name="T87" fmla="*/ 215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56" h="256">
                  <a:moveTo>
                    <a:pt x="256" y="128"/>
                  </a:moveTo>
                  <a:cubicBezTo>
                    <a:pt x="256" y="94"/>
                    <a:pt x="243" y="62"/>
                    <a:pt x="219" y="37"/>
                  </a:cubicBezTo>
                  <a:cubicBezTo>
                    <a:pt x="194" y="13"/>
                    <a:pt x="162" y="0"/>
                    <a:pt x="128" y="0"/>
                  </a:cubicBezTo>
                  <a:cubicBezTo>
                    <a:pt x="128" y="0"/>
                    <a:pt x="128" y="0"/>
                    <a:pt x="128" y="0"/>
                  </a:cubicBezTo>
                  <a:cubicBezTo>
                    <a:pt x="96" y="0"/>
                    <a:pt x="66" y="12"/>
                    <a:pt x="44" y="32"/>
                  </a:cubicBezTo>
                  <a:cubicBezTo>
                    <a:pt x="44" y="32"/>
                    <a:pt x="44" y="32"/>
                    <a:pt x="44" y="32"/>
                  </a:cubicBezTo>
                  <a:cubicBezTo>
                    <a:pt x="44" y="32"/>
                    <a:pt x="43" y="32"/>
                    <a:pt x="43" y="32"/>
                  </a:cubicBezTo>
                  <a:cubicBezTo>
                    <a:pt x="17" y="56"/>
                    <a:pt x="0" y="90"/>
                    <a:pt x="0" y="128"/>
                  </a:cubicBezTo>
                  <a:cubicBezTo>
                    <a:pt x="0" y="166"/>
                    <a:pt x="17" y="200"/>
                    <a:pt x="43" y="224"/>
                  </a:cubicBezTo>
                  <a:cubicBezTo>
                    <a:pt x="43" y="224"/>
                    <a:pt x="44" y="224"/>
                    <a:pt x="44" y="224"/>
                  </a:cubicBezTo>
                  <a:cubicBezTo>
                    <a:pt x="44" y="224"/>
                    <a:pt x="44" y="224"/>
                    <a:pt x="44" y="224"/>
                  </a:cubicBezTo>
                  <a:cubicBezTo>
                    <a:pt x="66" y="244"/>
                    <a:pt x="96" y="256"/>
                    <a:pt x="128" y="256"/>
                  </a:cubicBezTo>
                  <a:cubicBezTo>
                    <a:pt x="160" y="256"/>
                    <a:pt x="190" y="244"/>
                    <a:pt x="212" y="224"/>
                  </a:cubicBezTo>
                  <a:cubicBezTo>
                    <a:pt x="212" y="224"/>
                    <a:pt x="212" y="224"/>
                    <a:pt x="212" y="224"/>
                  </a:cubicBezTo>
                  <a:cubicBezTo>
                    <a:pt x="212" y="224"/>
                    <a:pt x="212" y="224"/>
                    <a:pt x="213" y="224"/>
                  </a:cubicBezTo>
                  <a:cubicBezTo>
                    <a:pt x="239" y="201"/>
                    <a:pt x="256" y="166"/>
                    <a:pt x="256" y="128"/>
                  </a:cubicBezTo>
                  <a:close/>
                  <a:moveTo>
                    <a:pt x="210" y="215"/>
                  </a:moveTo>
                  <a:cubicBezTo>
                    <a:pt x="204" y="207"/>
                    <a:pt x="196" y="200"/>
                    <a:pt x="187" y="194"/>
                  </a:cubicBezTo>
                  <a:cubicBezTo>
                    <a:pt x="195" y="176"/>
                    <a:pt x="199" y="155"/>
                    <a:pt x="200" y="132"/>
                  </a:cubicBezTo>
                  <a:cubicBezTo>
                    <a:pt x="248" y="132"/>
                    <a:pt x="248" y="132"/>
                    <a:pt x="248" y="132"/>
                  </a:cubicBezTo>
                  <a:cubicBezTo>
                    <a:pt x="247" y="165"/>
                    <a:pt x="233" y="194"/>
                    <a:pt x="210" y="215"/>
                  </a:cubicBezTo>
                  <a:close/>
                  <a:moveTo>
                    <a:pt x="132" y="184"/>
                  </a:moveTo>
                  <a:cubicBezTo>
                    <a:pt x="148" y="185"/>
                    <a:pt x="164" y="189"/>
                    <a:pt x="177" y="197"/>
                  </a:cubicBezTo>
                  <a:cubicBezTo>
                    <a:pt x="166" y="220"/>
                    <a:pt x="151" y="237"/>
                    <a:pt x="132" y="244"/>
                  </a:cubicBezTo>
                  <a:lnTo>
                    <a:pt x="132" y="184"/>
                  </a:lnTo>
                  <a:close/>
                  <a:moveTo>
                    <a:pt x="132" y="176"/>
                  </a:moveTo>
                  <a:cubicBezTo>
                    <a:pt x="132" y="132"/>
                    <a:pt x="132" y="132"/>
                    <a:pt x="132" y="132"/>
                  </a:cubicBezTo>
                  <a:cubicBezTo>
                    <a:pt x="192" y="132"/>
                    <a:pt x="192" y="132"/>
                    <a:pt x="192" y="132"/>
                  </a:cubicBezTo>
                  <a:cubicBezTo>
                    <a:pt x="191" y="153"/>
                    <a:pt x="187" y="173"/>
                    <a:pt x="180" y="190"/>
                  </a:cubicBezTo>
                  <a:cubicBezTo>
                    <a:pt x="166" y="181"/>
                    <a:pt x="149" y="177"/>
                    <a:pt x="132" y="176"/>
                  </a:cubicBezTo>
                  <a:close/>
                  <a:moveTo>
                    <a:pt x="132" y="124"/>
                  </a:moveTo>
                  <a:cubicBezTo>
                    <a:pt x="132" y="80"/>
                    <a:pt x="132" y="80"/>
                    <a:pt x="132" y="80"/>
                  </a:cubicBezTo>
                  <a:cubicBezTo>
                    <a:pt x="149" y="79"/>
                    <a:pt x="166" y="75"/>
                    <a:pt x="180" y="66"/>
                  </a:cubicBezTo>
                  <a:cubicBezTo>
                    <a:pt x="187" y="83"/>
                    <a:pt x="191" y="103"/>
                    <a:pt x="192" y="124"/>
                  </a:cubicBezTo>
                  <a:lnTo>
                    <a:pt x="132" y="124"/>
                  </a:lnTo>
                  <a:close/>
                  <a:moveTo>
                    <a:pt x="132" y="72"/>
                  </a:moveTo>
                  <a:cubicBezTo>
                    <a:pt x="132" y="12"/>
                    <a:pt x="132" y="12"/>
                    <a:pt x="132" y="12"/>
                  </a:cubicBezTo>
                  <a:cubicBezTo>
                    <a:pt x="151" y="19"/>
                    <a:pt x="166" y="36"/>
                    <a:pt x="177" y="59"/>
                  </a:cubicBezTo>
                  <a:cubicBezTo>
                    <a:pt x="164" y="67"/>
                    <a:pt x="148" y="71"/>
                    <a:pt x="132" y="72"/>
                  </a:cubicBezTo>
                  <a:close/>
                  <a:moveTo>
                    <a:pt x="145" y="9"/>
                  </a:moveTo>
                  <a:cubicBezTo>
                    <a:pt x="167" y="12"/>
                    <a:pt x="187" y="21"/>
                    <a:pt x="204" y="35"/>
                  </a:cubicBezTo>
                  <a:cubicBezTo>
                    <a:pt x="198" y="43"/>
                    <a:pt x="192" y="49"/>
                    <a:pt x="184" y="54"/>
                  </a:cubicBezTo>
                  <a:cubicBezTo>
                    <a:pt x="175" y="34"/>
                    <a:pt x="161" y="19"/>
                    <a:pt x="145" y="9"/>
                  </a:cubicBezTo>
                  <a:close/>
                  <a:moveTo>
                    <a:pt x="124" y="12"/>
                  </a:moveTo>
                  <a:cubicBezTo>
                    <a:pt x="124" y="72"/>
                    <a:pt x="124" y="72"/>
                    <a:pt x="124" y="72"/>
                  </a:cubicBezTo>
                  <a:cubicBezTo>
                    <a:pt x="108" y="71"/>
                    <a:pt x="92" y="67"/>
                    <a:pt x="79" y="59"/>
                  </a:cubicBezTo>
                  <a:cubicBezTo>
                    <a:pt x="90" y="36"/>
                    <a:pt x="105" y="19"/>
                    <a:pt x="124" y="12"/>
                  </a:cubicBezTo>
                  <a:close/>
                  <a:moveTo>
                    <a:pt x="72" y="54"/>
                  </a:moveTo>
                  <a:cubicBezTo>
                    <a:pt x="64" y="49"/>
                    <a:pt x="58" y="43"/>
                    <a:pt x="52" y="35"/>
                  </a:cubicBezTo>
                  <a:cubicBezTo>
                    <a:pt x="68" y="22"/>
                    <a:pt x="89" y="12"/>
                    <a:pt x="111" y="9"/>
                  </a:cubicBezTo>
                  <a:cubicBezTo>
                    <a:pt x="95" y="19"/>
                    <a:pt x="81" y="34"/>
                    <a:pt x="72" y="54"/>
                  </a:cubicBezTo>
                  <a:close/>
                  <a:moveTo>
                    <a:pt x="124" y="80"/>
                  </a:moveTo>
                  <a:cubicBezTo>
                    <a:pt x="124" y="124"/>
                    <a:pt x="124" y="124"/>
                    <a:pt x="124" y="124"/>
                  </a:cubicBezTo>
                  <a:cubicBezTo>
                    <a:pt x="64" y="124"/>
                    <a:pt x="64" y="124"/>
                    <a:pt x="64" y="124"/>
                  </a:cubicBezTo>
                  <a:cubicBezTo>
                    <a:pt x="65" y="103"/>
                    <a:pt x="69" y="83"/>
                    <a:pt x="76" y="66"/>
                  </a:cubicBezTo>
                  <a:cubicBezTo>
                    <a:pt x="90" y="75"/>
                    <a:pt x="107" y="79"/>
                    <a:pt x="124" y="80"/>
                  </a:cubicBezTo>
                  <a:close/>
                  <a:moveTo>
                    <a:pt x="124" y="132"/>
                  </a:moveTo>
                  <a:cubicBezTo>
                    <a:pt x="124" y="176"/>
                    <a:pt x="124" y="176"/>
                    <a:pt x="124" y="176"/>
                  </a:cubicBezTo>
                  <a:cubicBezTo>
                    <a:pt x="107" y="177"/>
                    <a:pt x="90" y="181"/>
                    <a:pt x="76" y="190"/>
                  </a:cubicBezTo>
                  <a:cubicBezTo>
                    <a:pt x="69" y="173"/>
                    <a:pt x="65" y="153"/>
                    <a:pt x="64" y="132"/>
                  </a:cubicBezTo>
                  <a:lnTo>
                    <a:pt x="124" y="132"/>
                  </a:lnTo>
                  <a:close/>
                  <a:moveTo>
                    <a:pt x="124" y="184"/>
                  </a:moveTo>
                  <a:cubicBezTo>
                    <a:pt x="124" y="244"/>
                    <a:pt x="124" y="244"/>
                    <a:pt x="124" y="244"/>
                  </a:cubicBezTo>
                  <a:cubicBezTo>
                    <a:pt x="105" y="237"/>
                    <a:pt x="90" y="220"/>
                    <a:pt x="79" y="197"/>
                  </a:cubicBezTo>
                  <a:cubicBezTo>
                    <a:pt x="92" y="189"/>
                    <a:pt x="108" y="185"/>
                    <a:pt x="124" y="184"/>
                  </a:cubicBezTo>
                  <a:close/>
                  <a:moveTo>
                    <a:pt x="111" y="247"/>
                  </a:moveTo>
                  <a:cubicBezTo>
                    <a:pt x="89" y="244"/>
                    <a:pt x="68" y="234"/>
                    <a:pt x="52" y="221"/>
                  </a:cubicBezTo>
                  <a:cubicBezTo>
                    <a:pt x="58" y="213"/>
                    <a:pt x="64" y="207"/>
                    <a:pt x="72" y="202"/>
                  </a:cubicBezTo>
                  <a:cubicBezTo>
                    <a:pt x="81" y="222"/>
                    <a:pt x="95" y="237"/>
                    <a:pt x="111" y="247"/>
                  </a:cubicBezTo>
                  <a:close/>
                  <a:moveTo>
                    <a:pt x="184" y="202"/>
                  </a:moveTo>
                  <a:cubicBezTo>
                    <a:pt x="192" y="207"/>
                    <a:pt x="198" y="213"/>
                    <a:pt x="204" y="221"/>
                  </a:cubicBezTo>
                  <a:cubicBezTo>
                    <a:pt x="188" y="234"/>
                    <a:pt x="167" y="244"/>
                    <a:pt x="145" y="247"/>
                  </a:cubicBezTo>
                  <a:cubicBezTo>
                    <a:pt x="161" y="237"/>
                    <a:pt x="175" y="222"/>
                    <a:pt x="184" y="202"/>
                  </a:cubicBezTo>
                  <a:close/>
                  <a:moveTo>
                    <a:pt x="248" y="124"/>
                  </a:moveTo>
                  <a:cubicBezTo>
                    <a:pt x="200" y="124"/>
                    <a:pt x="200" y="124"/>
                    <a:pt x="200" y="124"/>
                  </a:cubicBezTo>
                  <a:cubicBezTo>
                    <a:pt x="199" y="101"/>
                    <a:pt x="195" y="80"/>
                    <a:pt x="188" y="62"/>
                  </a:cubicBezTo>
                  <a:cubicBezTo>
                    <a:pt x="196" y="56"/>
                    <a:pt x="204" y="49"/>
                    <a:pt x="210" y="41"/>
                  </a:cubicBezTo>
                  <a:cubicBezTo>
                    <a:pt x="211" y="42"/>
                    <a:pt x="212" y="42"/>
                    <a:pt x="213" y="43"/>
                  </a:cubicBezTo>
                  <a:cubicBezTo>
                    <a:pt x="235" y="65"/>
                    <a:pt x="247" y="93"/>
                    <a:pt x="248" y="124"/>
                  </a:cubicBezTo>
                  <a:close/>
                  <a:moveTo>
                    <a:pt x="46" y="41"/>
                  </a:moveTo>
                  <a:cubicBezTo>
                    <a:pt x="52" y="49"/>
                    <a:pt x="60" y="56"/>
                    <a:pt x="68" y="62"/>
                  </a:cubicBezTo>
                  <a:cubicBezTo>
                    <a:pt x="61" y="80"/>
                    <a:pt x="57" y="101"/>
                    <a:pt x="56" y="124"/>
                  </a:cubicBezTo>
                  <a:cubicBezTo>
                    <a:pt x="8" y="124"/>
                    <a:pt x="8" y="124"/>
                    <a:pt x="8" y="124"/>
                  </a:cubicBezTo>
                  <a:cubicBezTo>
                    <a:pt x="9" y="91"/>
                    <a:pt x="23" y="62"/>
                    <a:pt x="46" y="41"/>
                  </a:cubicBezTo>
                  <a:close/>
                  <a:moveTo>
                    <a:pt x="8" y="132"/>
                  </a:moveTo>
                  <a:cubicBezTo>
                    <a:pt x="56" y="132"/>
                    <a:pt x="56" y="132"/>
                    <a:pt x="56" y="132"/>
                  </a:cubicBezTo>
                  <a:cubicBezTo>
                    <a:pt x="57" y="155"/>
                    <a:pt x="61" y="176"/>
                    <a:pt x="69" y="194"/>
                  </a:cubicBezTo>
                  <a:cubicBezTo>
                    <a:pt x="60" y="200"/>
                    <a:pt x="52" y="207"/>
                    <a:pt x="46" y="215"/>
                  </a:cubicBezTo>
                  <a:cubicBezTo>
                    <a:pt x="23" y="194"/>
                    <a:pt x="9" y="165"/>
                    <a:pt x="8" y="132"/>
                  </a:cubicBezTo>
                  <a:close/>
                </a:path>
              </a:pathLst>
            </a:custGeom>
            <a:solidFill>
              <a:srgbClr val="C1CB38"/>
            </a:solidFill>
            <a:ln>
              <a:solidFill>
                <a:srgbClr val="C1CB38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623F8204-F180-D645-88EC-95D04CB39A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8500" y="-5136"/>
            <a:ext cx="6413500" cy="876300"/>
          </a:xfrm>
          <a:prstGeom prst="rect">
            <a:avLst/>
          </a:prstGeom>
        </p:spPr>
      </p:pic>
      <p:sp>
        <p:nvSpPr>
          <p:cNvPr id="37" name="TextBox 14">
            <a:extLst>
              <a:ext uri="{FF2B5EF4-FFF2-40B4-BE49-F238E27FC236}">
                <a16:creationId xmlns:a16="http://schemas.microsoft.com/office/drawing/2014/main" id="{B360CB26-AC66-37CF-A24F-C1EF7BE667B1}"/>
              </a:ext>
            </a:extLst>
          </p:cNvPr>
          <p:cNvSpPr txBox="1"/>
          <p:nvPr/>
        </p:nvSpPr>
        <p:spPr>
          <a:xfrm>
            <a:off x="8643866" y="5771177"/>
            <a:ext cx="15575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b="1" dirty="0">
                <a:solidFill>
                  <a:srgbClr val="075570"/>
                </a:solidFill>
                <a:latin typeface="Montserrat" pitchFamily="2" charset="77"/>
              </a:rPr>
              <a:t>US$ 200 000 000</a:t>
            </a:r>
            <a:endParaRPr lang="en-US" sz="1200" dirty="0"/>
          </a:p>
        </p:txBody>
      </p:sp>
      <p:sp>
        <p:nvSpPr>
          <p:cNvPr id="38" name="TextBox 20">
            <a:extLst>
              <a:ext uri="{FF2B5EF4-FFF2-40B4-BE49-F238E27FC236}">
                <a16:creationId xmlns:a16="http://schemas.microsoft.com/office/drawing/2014/main" id="{445C9E3D-BE48-C1A1-B7E0-183ABC64C2D6}"/>
              </a:ext>
            </a:extLst>
          </p:cNvPr>
          <p:cNvSpPr txBox="1"/>
          <p:nvPr/>
        </p:nvSpPr>
        <p:spPr>
          <a:xfrm rot="16200000">
            <a:off x="3643688" y="5855503"/>
            <a:ext cx="6238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b="1" dirty="0">
                <a:solidFill>
                  <a:srgbClr val="00506A"/>
                </a:solidFill>
                <a:latin typeface="Montserrat" pitchFamily="2" charset="77"/>
              </a:rPr>
              <a:t>2023</a:t>
            </a:r>
            <a:endParaRPr lang="en-US" sz="1400" dirty="0">
              <a:solidFill>
                <a:srgbClr val="00506A"/>
              </a:solidFill>
            </a:endParaRPr>
          </a:p>
        </p:txBody>
      </p:sp>
      <p:sp>
        <p:nvSpPr>
          <p:cNvPr id="39" name="TextBox 20">
            <a:extLst>
              <a:ext uri="{FF2B5EF4-FFF2-40B4-BE49-F238E27FC236}">
                <a16:creationId xmlns:a16="http://schemas.microsoft.com/office/drawing/2014/main" id="{83A82756-646D-1E7D-995E-95739ACF50B4}"/>
              </a:ext>
            </a:extLst>
          </p:cNvPr>
          <p:cNvSpPr txBox="1"/>
          <p:nvPr/>
        </p:nvSpPr>
        <p:spPr>
          <a:xfrm rot="16200000">
            <a:off x="7866971" y="5857907"/>
            <a:ext cx="6286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b="1" dirty="0">
                <a:solidFill>
                  <a:srgbClr val="00506A"/>
                </a:solidFill>
                <a:latin typeface="Montserrat" pitchFamily="2" charset="77"/>
              </a:rPr>
              <a:t>2027</a:t>
            </a:r>
            <a:endParaRPr lang="en-US" sz="1400" dirty="0">
              <a:solidFill>
                <a:srgbClr val="00506A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89AC9B3-6FD9-0245-9F9D-BC6167E42515}"/>
              </a:ext>
            </a:extLst>
          </p:cNvPr>
          <p:cNvSpPr txBox="1"/>
          <p:nvPr/>
        </p:nvSpPr>
        <p:spPr>
          <a:xfrm>
            <a:off x="4019077" y="4211196"/>
            <a:ext cx="2186503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700" b="1" dirty="0">
                <a:solidFill>
                  <a:srgbClr val="075570"/>
                </a:solidFill>
                <a:latin typeface="Montserrat" pitchFamily="2" charset="77"/>
              </a:rPr>
              <a:t>US$ 100 000 000</a:t>
            </a:r>
            <a:endParaRPr lang="en-US" sz="17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9792307-BE16-D94D-B5BA-BBCFCF41F068}"/>
              </a:ext>
            </a:extLst>
          </p:cNvPr>
          <p:cNvSpPr txBox="1"/>
          <p:nvPr/>
        </p:nvSpPr>
        <p:spPr>
          <a:xfrm>
            <a:off x="6471731" y="4211196"/>
            <a:ext cx="17147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solidFill>
                  <a:schemeClr val="bg1"/>
                </a:solidFill>
                <a:latin typeface="Montserrat" pitchFamily="2" charset="77"/>
              </a:rPr>
              <a:t>US$ 25 000 000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E388859-86E2-524C-A812-B4EAF9DE935D}"/>
              </a:ext>
            </a:extLst>
          </p:cNvPr>
          <p:cNvSpPr txBox="1"/>
          <p:nvPr/>
        </p:nvSpPr>
        <p:spPr>
          <a:xfrm>
            <a:off x="4273346" y="3641432"/>
            <a:ext cx="16779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>
                <a:solidFill>
                  <a:srgbClr val="00506A"/>
                </a:solidFill>
                <a:latin typeface="Montserrat" pitchFamily="2" charset="77"/>
              </a:rPr>
              <a:t>Banco Mundial - BM</a:t>
            </a:r>
            <a:endParaRPr lang="en-US" sz="1600" dirty="0">
              <a:solidFill>
                <a:srgbClr val="00506A"/>
              </a:solidFill>
            </a:endParaRP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F173E36C-EB7E-F045-AE7C-0E55E90F50AC}"/>
              </a:ext>
            </a:extLst>
          </p:cNvPr>
          <p:cNvCxnSpPr>
            <a:cxnSpLocks/>
          </p:cNvCxnSpPr>
          <p:nvPr/>
        </p:nvCxnSpPr>
        <p:spPr>
          <a:xfrm>
            <a:off x="3931567" y="5693181"/>
            <a:ext cx="4254901" cy="0"/>
          </a:xfrm>
          <a:prstGeom prst="line">
            <a:avLst/>
          </a:prstGeom>
          <a:ln w="19050">
            <a:solidFill>
              <a:srgbClr val="00506A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Half Frame 49">
            <a:extLst>
              <a:ext uri="{FF2B5EF4-FFF2-40B4-BE49-F238E27FC236}">
                <a16:creationId xmlns:a16="http://schemas.microsoft.com/office/drawing/2014/main" id="{2C397952-F7C8-BD4B-926B-1901874DA1F8}"/>
              </a:ext>
            </a:extLst>
          </p:cNvPr>
          <p:cNvSpPr/>
          <p:nvPr/>
        </p:nvSpPr>
        <p:spPr>
          <a:xfrm rot="8100000">
            <a:off x="8211882" y="5577369"/>
            <a:ext cx="247533" cy="247533"/>
          </a:xfrm>
          <a:prstGeom prst="halfFram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schemeClr val="tx1"/>
              </a:solidFill>
            </a:endParaRP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D6E45822-D05F-B946-BC95-CF9DE14CFE8A}"/>
              </a:ext>
            </a:extLst>
          </p:cNvPr>
          <p:cNvCxnSpPr>
            <a:cxnSpLocks/>
          </p:cNvCxnSpPr>
          <p:nvPr/>
        </p:nvCxnSpPr>
        <p:spPr>
          <a:xfrm>
            <a:off x="8643866" y="5697945"/>
            <a:ext cx="1545886" cy="0"/>
          </a:xfrm>
          <a:prstGeom prst="line">
            <a:avLst/>
          </a:prstGeom>
          <a:ln w="19050">
            <a:solidFill>
              <a:srgbClr val="00506A"/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2" name="Group 61">
            <a:extLst>
              <a:ext uri="{FF2B5EF4-FFF2-40B4-BE49-F238E27FC236}">
                <a16:creationId xmlns:a16="http://schemas.microsoft.com/office/drawing/2014/main" id="{D40085EE-2396-9248-97E7-1587739CC49C}"/>
              </a:ext>
            </a:extLst>
          </p:cNvPr>
          <p:cNvGrpSpPr/>
          <p:nvPr/>
        </p:nvGrpSpPr>
        <p:grpSpPr>
          <a:xfrm>
            <a:off x="7884298" y="2779110"/>
            <a:ext cx="539595" cy="540000"/>
            <a:chOff x="8124941" y="3321886"/>
            <a:chExt cx="539595" cy="540000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1A4795BD-0B6E-A44A-8012-A577031B2F44}"/>
                </a:ext>
              </a:extLst>
            </p:cNvPr>
            <p:cNvGrpSpPr/>
            <p:nvPr/>
          </p:nvGrpSpPr>
          <p:grpSpPr>
            <a:xfrm>
              <a:off x="8124941" y="3321886"/>
              <a:ext cx="539595" cy="540000"/>
              <a:chOff x="2141035" y="2523108"/>
              <a:chExt cx="539595" cy="540000"/>
            </a:xfrm>
          </p:grpSpPr>
          <p:sp>
            <p:nvSpPr>
              <p:cNvPr id="60" name="Color circle 2">
                <a:extLst>
                  <a:ext uri="{FF2B5EF4-FFF2-40B4-BE49-F238E27FC236}">
                    <a16:creationId xmlns:a16="http://schemas.microsoft.com/office/drawing/2014/main" id="{7C78B758-03C4-824F-9ED0-5B19882F7412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141035" y="2523108"/>
                <a:ext cx="539595" cy="540000"/>
              </a:xfrm>
              <a:prstGeom prst="ellipse">
                <a:avLst/>
              </a:prstGeom>
              <a:solidFill>
                <a:srgbClr val="00506A"/>
              </a:solidFill>
              <a:ln>
                <a:noFill/>
              </a:ln>
              <a:effec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350" dirty="0"/>
              </a:p>
            </p:txBody>
          </p:sp>
          <p:sp>
            <p:nvSpPr>
              <p:cNvPr id="61" name="Oval 73">
                <a:extLst>
                  <a:ext uri="{FF2B5EF4-FFF2-40B4-BE49-F238E27FC236}">
                    <a16:creationId xmlns:a16="http://schemas.microsoft.com/office/drawing/2014/main" id="{B3D8EF19-E0F9-1346-B394-3F13258ECF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86538" y="2569735"/>
                <a:ext cx="448589" cy="446746"/>
              </a:xfrm>
              <a:prstGeom prst="ellipse">
                <a:avLst/>
              </a:prstGeom>
              <a:gradFill flip="none" rotWithShape="1">
                <a:gsLst>
                  <a:gs pos="20000">
                    <a:srgbClr val="FFFFFF"/>
                  </a:gs>
                  <a:gs pos="100000">
                    <a:srgbClr val="DAD9D9"/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outerShdw dist="38100" dir="2700000" sx="97000" sy="97000" algn="tl" rotWithShape="0">
                  <a:prstClr val="black">
                    <a:alpha val="23000"/>
                  </a:prst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350" dirty="0"/>
              </a:p>
            </p:txBody>
          </p:sp>
        </p:grpSp>
        <p:sp>
          <p:nvSpPr>
            <p:cNvPr id="26" name="Bank building">
              <a:extLst>
                <a:ext uri="{FF2B5EF4-FFF2-40B4-BE49-F238E27FC236}">
                  <a16:creationId xmlns:a16="http://schemas.microsoft.com/office/drawing/2014/main" id="{086832D5-E2BF-2D47-B1A1-CF022E7ED59E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242436" y="3433573"/>
              <a:ext cx="304604" cy="270000"/>
            </a:xfrm>
            <a:custGeom>
              <a:avLst/>
              <a:gdLst>
                <a:gd name="T0" fmla="*/ 288 w 288"/>
                <a:gd name="T1" fmla="*/ 62 h 256"/>
                <a:gd name="T2" fmla="*/ 262 w 288"/>
                <a:gd name="T3" fmla="*/ 51 h 256"/>
                <a:gd name="T4" fmla="*/ 142 w 288"/>
                <a:gd name="T5" fmla="*/ 0 h 256"/>
                <a:gd name="T6" fmla="*/ 26 w 288"/>
                <a:gd name="T7" fmla="*/ 51 h 256"/>
                <a:gd name="T8" fmla="*/ 4 w 288"/>
                <a:gd name="T9" fmla="*/ 70 h 256"/>
                <a:gd name="T10" fmla="*/ 24 w 288"/>
                <a:gd name="T11" fmla="*/ 204 h 256"/>
                <a:gd name="T12" fmla="*/ 16 w 288"/>
                <a:gd name="T13" fmla="*/ 256 h 256"/>
                <a:gd name="T14" fmla="*/ 272 w 288"/>
                <a:gd name="T15" fmla="*/ 204 h 256"/>
                <a:gd name="T16" fmla="*/ 264 w 288"/>
                <a:gd name="T17" fmla="*/ 80 h 256"/>
                <a:gd name="T18" fmla="*/ 264 w 288"/>
                <a:gd name="T19" fmla="*/ 61 h 256"/>
                <a:gd name="T20" fmla="*/ 240 w 288"/>
                <a:gd name="T21" fmla="*/ 108 h 256"/>
                <a:gd name="T22" fmla="*/ 256 w 288"/>
                <a:gd name="T23" fmla="*/ 84 h 256"/>
                <a:gd name="T24" fmla="*/ 240 w 288"/>
                <a:gd name="T25" fmla="*/ 108 h 256"/>
                <a:gd name="T26" fmla="*/ 256 w 288"/>
                <a:gd name="T27" fmla="*/ 204 h 256"/>
                <a:gd name="T28" fmla="*/ 240 w 288"/>
                <a:gd name="T29" fmla="*/ 116 h 256"/>
                <a:gd name="T30" fmla="*/ 32 w 288"/>
                <a:gd name="T31" fmla="*/ 57 h 256"/>
                <a:gd name="T32" fmla="*/ 256 w 288"/>
                <a:gd name="T33" fmla="*/ 57 h 256"/>
                <a:gd name="T34" fmla="*/ 32 w 288"/>
                <a:gd name="T35" fmla="*/ 76 h 256"/>
                <a:gd name="T36" fmla="*/ 232 w 288"/>
                <a:gd name="T37" fmla="*/ 84 h 256"/>
                <a:gd name="T38" fmla="*/ 212 w 288"/>
                <a:gd name="T39" fmla="*/ 204 h 256"/>
                <a:gd name="T40" fmla="*/ 232 w 288"/>
                <a:gd name="T41" fmla="*/ 84 h 256"/>
                <a:gd name="T42" fmla="*/ 188 w 288"/>
                <a:gd name="T43" fmla="*/ 84 h 256"/>
                <a:gd name="T44" fmla="*/ 204 w 288"/>
                <a:gd name="T45" fmla="*/ 108 h 256"/>
                <a:gd name="T46" fmla="*/ 204 w 288"/>
                <a:gd name="T47" fmla="*/ 116 h 256"/>
                <a:gd name="T48" fmla="*/ 188 w 288"/>
                <a:gd name="T49" fmla="*/ 204 h 256"/>
                <a:gd name="T50" fmla="*/ 204 w 288"/>
                <a:gd name="T51" fmla="*/ 116 h 256"/>
                <a:gd name="T52" fmla="*/ 180 w 288"/>
                <a:gd name="T53" fmla="*/ 204 h 256"/>
                <a:gd name="T54" fmla="*/ 160 w 288"/>
                <a:gd name="T55" fmla="*/ 84 h 256"/>
                <a:gd name="T56" fmla="*/ 180 w 288"/>
                <a:gd name="T57" fmla="*/ 112 h 256"/>
                <a:gd name="T58" fmla="*/ 180 w 288"/>
                <a:gd name="T59" fmla="*/ 112 h 256"/>
                <a:gd name="T60" fmla="*/ 136 w 288"/>
                <a:gd name="T61" fmla="*/ 84 h 256"/>
                <a:gd name="T62" fmla="*/ 152 w 288"/>
                <a:gd name="T63" fmla="*/ 108 h 256"/>
                <a:gd name="T64" fmla="*/ 152 w 288"/>
                <a:gd name="T65" fmla="*/ 116 h 256"/>
                <a:gd name="T66" fmla="*/ 136 w 288"/>
                <a:gd name="T67" fmla="*/ 204 h 256"/>
                <a:gd name="T68" fmla="*/ 152 w 288"/>
                <a:gd name="T69" fmla="*/ 116 h 256"/>
                <a:gd name="T70" fmla="*/ 108 w 288"/>
                <a:gd name="T71" fmla="*/ 84 h 256"/>
                <a:gd name="T72" fmla="*/ 128 w 288"/>
                <a:gd name="T73" fmla="*/ 204 h 256"/>
                <a:gd name="T74" fmla="*/ 108 w 288"/>
                <a:gd name="T75" fmla="*/ 112 h 256"/>
                <a:gd name="T76" fmla="*/ 108 w 288"/>
                <a:gd name="T77" fmla="*/ 112 h 256"/>
                <a:gd name="T78" fmla="*/ 84 w 288"/>
                <a:gd name="T79" fmla="*/ 84 h 256"/>
                <a:gd name="T80" fmla="*/ 100 w 288"/>
                <a:gd name="T81" fmla="*/ 108 h 256"/>
                <a:gd name="T82" fmla="*/ 100 w 288"/>
                <a:gd name="T83" fmla="*/ 116 h 256"/>
                <a:gd name="T84" fmla="*/ 84 w 288"/>
                <a:gd name="T85" fmla="*/ 204 h 256"/>
                <a:gd name="T86" fmla="*/ 100 w 288"/>
                <a:gd name="T87" fmla="*/ 116 h 256"/>
                <a:gd name="T88" fmla="*/ 76 w 288"/>
                <a:gd name="T89" fmla="*/ 204 h 256"/>
                <a:gd name="T90" fmla="*/ 56 w 288"/>
                <a:gd name="T91" fmla="*/ 84 h 256"/>
                <a:gd name="T92" fmla="*/ 32 w 288"/>
                <a:gd name="T93" fmla="*/ 84 h 256"/>
                <a:gd name="T94" fmla="*/ 48 w 288"/>
                <a:gd name="T95" fmla="*/ 108 h 256"/>
                <a:gd name="T96" fmla="*/ 32 w 288"/>
                <a:gd name="T97" fmla="*/ 84 h 256"/>
                <a:gd name="T98" fmla="*/ 48 w 288"/>
                <a:gd name="T99" fmla="*/ 116 h 256"/>
                <a:gd name="T100" fmla="*/ 32 w 288"/>
                <a:gd name="T101" fmla="*/ 204 h 256"/>
                <a:gd name="T102" fmla="*/ 264 w 288"/>
                <a:gd name="T103" fmla="*/ 248 h 256"/>
                <a:gd name="T104" fmla="*/ 24 w 288"/>
                <a:gd name="T105" fmla="*/ 232 h 256"/>
                <a:gd name="T106" fmla="*/ 264 w 288"/>
                <a:gd name="T107" fmla="*/ 248 h 256"/>
                <a:gd name="T108" fmla="*/ 24 w 288"/>
                <a:gd name="T109" fmla="*/ 224 h 256"/>
                <a:gd name="T110" fmla="*/ 264 w 288"/>
                <a:gd name="T111" fmla="*/ 212 h 256"/>
                <a:gd name="T112" fmla="*/ 144 w 288"/>
                <a:gd name="T113" fmla="*/ 20 h 256"/>
                <a:gd name="T114" fmla="*/ 144 w 288"/>
                <a:gd name="T115" fmla="*/ 68 h 256"/>
                <a:gd name="T116" fmla="*/ 144 w 288"/>
                <a:gd name="T117" fmla="*/ 20 h 256"/>
                <a:gd name="T118" fmla="*/ 128 w 288"/>
                <a:gd name="T119" fmla="*/ 44 h 256"/>
                <a:gd name="T120" fmla="*/ 160 w 288"/>
                <a:gd name="T121" fmla="*/ 44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88" h="256">
                  <a:moveTo>
                    <a:pt x="284" y="70"/>
                  </a:moveTo>
                  <a:cubicBezTo>
                    <a:pt x="288" y="62"/>
                    <a:pt x="288" y="62"/>
                    <a:pt x="288" y="62"/>
                  </a:cubicBezTo>
                  <a:cubicBezTo>
                    <a:pt x="262" y="51"/>
                    <a:pt x="262" y="51"/>
                    <a:pt x="262" y="51"/>
                  </a:cubicBezTo>
                  <a:cubicBezTo>
                    <a:pt x="262" y="51"/>
                    <a:pt x="262" y="51"/>
                    <a:pt x="262" y="51"/>
                  </a:cubicBezTo>
                  <a:cubicBezTo>
                    <a:pt x="146" y="0"/>
                    <a:pt x="146" y="0"/>
                    <a:pt x="146" y="0"/>
                  </a:cubicBezTo>
                  <a:cubicBezTo>
                    <a:pt x="145" y="0"/>
                    <a:pt x="143" y="0"/>
                    <a:pt x="142" y="0"/>
                  </a:cubicBezTo>
                  <a:cubicBezTo>
                    <a:pt x="26" y="51"/>
                    <a:pt x="26" y="51"/>
                    <a:pt x="26" y="51"/>
                  </a:cubicBezTo>
                  <a:cubicBezTo>
                    <a:pt x="26" y="51"/>
                    <a:pt x="26" y="51"/>
                    <a:pt x="26" y="51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4" y="70"/>
                    <a:pt x="4" y="70"/>
                    <a:pt x="4" y="70"/>
                  </a:cubicBezTo>
                  <a:cubicBezTo>
                    <a:pt x="24" y="61"/>
                    <a:pt x="24" y="61"/>
                    <a:pt x="24" y="61"/>
                  </a:cubicBezTo>
                  <a:cubicBezTo>
                    <a:pt x="24" y="204"/>
                    <a:pt x="24" y="204"/>
                    <a:pt x="24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56"/>
                    <a:pt x="16" y="256"/>
                    <a:pt x="16" y="256"/>
                  </a:cubicBezTo>
                  <a:cubicBezTo>
                    <a:pt x="272" y="256"/>
                    <a:pt x="272" y="256"/>
                    <a:pt x="272" y="256"/>
                  </a:cubicBezTo>
                  <a:cubicBezTo>
                    <a:pt x="272" y="204"/>
                    <a:pt x="272" y="204"/>
                    <a:pt x="272" y="204"/>
                  </a:cubicBezTo>
                  <a:cubicBezTo>
                    <a:pt x="264" y="204"/>
                    <a:pt x="264" y="204"/>
                    <a:pt x="264" y="204"/>
                  </a:cubicBezTo>
                  <a:cubicBezTo>
                    <a:pt x="264" y="80"/>
                    <a:pt x="264" y="80"/>
                    <a:pt x="264" y="80"/>
                  </a:cubicBezTo>
                  <a:cubicBezTo>
                    <a:pt x="264" y="80"/>
                    <a:pt x="264" y="80"/>
                    <a:pt x="264" y="80"/>
                  </a:cubicBezTo>
                  <a:cubicBezTo>
                    <a:pt x="264" y="61"/>
                    <a:pt x="264" y="61"/>
                    <a:pt x="264" y="61"/>
                  </a:cubicBezTo>
                  <a:lnTo>
                    <a:pt x="284" y="70"/>
                  </a:lnTo>
                  <a:close/>
                  <a:moveTo>
                    <a:pt x="240" y="108"/>
                  </a:moveTo>
                  <a:cubicBezTo>
                    <a:pt x="240" y="84"/>
                    <a:pt x="240" y="84"/>
                    <a:pt x="240" y="84"/>
                  </a:cubicBezTo>
                  <a:cubicBezTo>
                    <a:pt x="256" y="84"/>
                    <a:pt x="256" y="84"/>
                    <a:pt x="256" y="84"/>
                  </a:cubicBezTo>
                  <a:cubicBezTo>
                    <a:pt x="256" y="108"/>
                    <a:pt x="256" y="108"/>
                    <a:pt x="256" y="108"/>
                  </a:cubicBezTo>
                  <a:lnTo>
                    <a:pt x="240" y="108"/>
                  </a:lnTo>
                  <a:close/>
                  <a:moveTo>
                    <a:pt x="256" y="116"/>
                  </a:moveTo>
                  <a:cubicBezTo>
                    <a:pt x="256" y="204"/>
                    <a:pt x="256" y="204"/>
                    <a:pt x="256" y="204"/>
                  </a:cubicBezTo>
                  <a:cubicBezTo>
                    <a:pt x="240" y="204"/>
                    <a:pt x="240" y="204"/>
                    <a:pt x="240" y="204"/>
                  </a:cubicBezTo>
                  <a:cubicBezTo>
                    <a:pt x="240" y="116"/>
                    <a:pt x="240" y="116"/>
                    <a:pt x="240" y="116"/>
                  </a:cubicBezTo>
                  <a:lnTo>
                    <a:pt x="256" y="116"/>
                  </a:lnTo>
                  <a:close/>
                  <a:moveTo>
                    <a:pt x="32" y="57"/>
                  </a:moveTo>
                  <a:cubicBezTo>
                    <a:pt x="144" y="8"/>
                    <a:pt x="144" y="8"/>
                    <a:pt x="144" y="8"/>
                  </a:cubicBezTo>
                  <a:cubicBezTo>
                    <a:pt x="256" y="57"/>
                    <a:pt x="256" y="57"/>
                    <a:pt x="256" y="57"/>
                  </a:cubicBezTo>
                  <a:cubicBezTo>
                    <a:pt x="256" y="76"/>
                    <a:pt x="256" y="76"/>
                    <a:pt x="256" y="76"/>
                  </a:cubicBezTo>
                  <a:cubicBezTo>
                    <a:pt x="32" y="76"/>
                    <a:pt x="32" y="76"/>
                    <a:pt x="32" y="76"/>
                  </a:cubicBezTo>
                  <a:lnTo>
                    <a:pt x="32" y="57"/>
                  </a:lnTo>
                  <a:close/>
                  <a:moveTo>
                    <a:pt x="232" y="84"/>
                  </a:moveTo>
                  <a:cubicBezTo>
                    <a:pt x="232" y="204"/>
                    <a:pt x="232" y="204"/>
                    <a:pt x="232" y="204"/>
                  </a:cubicBezTo>
                  <a:cubicBezTo>
                    <a:pt x="212" y="204"/>
                    <a:pt x="212" y="204"/>
                    <a:pt x="212" y="204"/>
                  </a:cubicBezTo>
                  <a:cubicBezTo>
                    <a:pt x="212" y="84"/>
                    <a:pt x="212" y="84"/>
                    <a:pt x="212" y="84"/>
                  </a:cubicBezTo>
                  <a:lnTo>
                    <a:pt x="232" y="84"/>
                  </a:lnTo>
                  <a:close/>
                  <a:moveTo>
                    <a:pt x="188" y="108"/>
                  </a:moveTo>
                  <a:cubicBezTo>
                    <a:pt x="188" y="84"/>
                    <a:pt x="188" y="84"/>
                    <a:pt x="188" y="84"/>
                  </a:cubicBezTo>
                  <a:cubicBezTo>
                    <a:pt x="204" y="84"/>
                    <a:pt x="204" y="84"/>
                    <a:pt x="204" y="84"/>
                  </a:cubicBezTo>
                  <a:cubicBezTo>
                    <a:pt x="204" y="108"/>
                    <a:pt x="204" y="108"/>
                    <a:pt x="204" y="108"/>
                  </a:cubicBezTo>
                  <a:lnTo>
                    <a:pt x="188" y="108"/>
                  </a:lnTo>
                  <a:close/>
                  <a:moveTo>
                    <a:pt x="204" y="116"/>
                  </a:moveTo>
                  <a:cubicBezTo>
                    <a:pt x="204" y="204"/>
                    <a:pt x="204" y="204"/>
                    <a:pt x="204" y="204"/>
                  </a:cubicBezTo>
                  <a:cubicBezTo>
                    <a:pt x="188" y="204"/>
                    <a:pt x="188" y="204"/>
                    <a:pt x="188" y="204"/>
                  </a:cubicBezTo>
                  <a:cubicBezTo>
                    <a:pt x="188" y="116"/>
                    <a:pt x="188" y="116"/>
                    <a:pt x="188" y="116"/>
                  </a:cubicBezTo>
                  <a:lnTo>
                    <a:pt x="204" y="116"/>
                  </a:lnTo>
                  <a:close/>
                  <a:moveTo>
                    <a:pt x="180" y="112"/>
                  </a:moveTo>
                  <a:cubicBezTo>
                    <a:pt x="180" y="204"/>
                    <a:pt x="180" y="204"/>
                    <a:pt x="180" y="204"/>
                  </a:cubicBezTo>
                  <a:cubicBezTo>
                    <a:pt x="160" y="204"/>
                    <a:pt x="160" y="204"/>
                    <a:pt x="160" y="204"/>
                  </a:cubicBezTo>
                  <a:cubicBezTo>
                    <a:pt x="160" y="84"/>
                    <a:pt x="160" y="84"/>
                    <a:pt x="160" y="84"/>
                  </a:cubicBezTo>
                  <a:cubicBezTo>
                    <a:pt x="180" y="84"/>
                    <a:pt x="180" y="84"/>
                    <a:pt x="180" y="84"/>
                  </a:cubicBezTo>
                  <a:cubicBezTo>
                    <a:pt x="180" y="112"/>
                    <a:pt x="180" y="112"/>
                    <a:pt x="180" y="112"/>
                  </a:cubicBezTo>
                  <a:cubicBezTo>
                    <a:pt x="180" y="112"/>
                    <a:pt x="180" y="112"/>
                    <a:pt x="180" y="112"/>
                  </a:cubicBezTo>
                  <a:cubicBezTo>
                    <a:pt x="180" y="112"/>
                    <a:pt x="180" y="112"/>
                    <a:pt x="180" y="112"/>
                  </a:cubicBezTo>
                  <a:close/>
                  <a:moveTo>
                    <a:pt x="136" y="108"/>
                  </a:moveTo>
                  <a:cubicBezTo>
                    <a:pt x="136" y="84"/>
                    <a:pt x="136" y="84"/>
                    <a:pt x="136" y="84"/>
                  </a:cubicBezTo>
                  <a:cubicBezTo>
                    <a:pt x="152" y="84"/>
                    <a:pt x="152" y="84"/>
                    <a:pt x="152" y="84"/>
                  </a:cubicBezTo>
                  <a:cubicBezTo>
                    <a:pt x="152" y="108"/>
                    <a:pt x="152" y="108"/>
                    <a:pt x="152" y="108"/>
                  </a:cubicBezTo>
                  <a:lnTo>
                    <a:pt x="136" y="108"/>
                  </a:lnTo>
                  <a:close/>
                  <a:moveTo>
                    <a:pt x="152" y="116"/>
                  </a:moveTo>
                  <a:cubicBezTo>
                    <a:pt x="152" y="204"/>
                    <a:pt x="152" y="204"/>
                    <a:pt x="152" y="204"/>
                  </a:cubicBezTo>
                  <a:cubicBezTo>
                    <a:pt x="136" y="204"/>
                    <a:pt x="136" y="204"/>
                    <a:pt x="136" y="204"/>
                  </a:cubicBezTo>
                  <a:cubicBezTo>
                    <a:pt x="136" y="116"/>
                    <a:pt x="136" y="116"/>
                    <a:pt x="136" y="116"/>
                  </a:cubicBezTo>
                  <a:lnTo>
                    <a:pt x="152" y="116"/>
                  </a:lnTo>
                  <a:close/>
                  <a:moveTo>
                    <a:pt x="108" y="112"/>
                  </a:moveTo>
                  <a:cubicBezTo>
                    <a:pt x="108" y="84"/>
                    <a:pt x="108" y="84"/>
                    <a:pt x="108" y="84"/>
                  </a:cubicBezTo>
                  <a:cubicBezTo>
                    <a:pt x="128" y="84"/>
                    <a:pt x="128" y="84"/>
                    <a:pt x="128" y="84"/>
                  </a:cubicBezTo>
                  <a:cubicBezTo>
                    <a:pt x="128" y="204"/>
                    <a:pt x="128" y="204"/>
                    <a:pt x="128" y="204"/>
                  </a:cubicBezTo>
                  <a:cubicBezTo>
                    <a:pt x="108" y="204"/>
                    <a:pt x="108" y="204"/>
                    <a:pt x="108" y="204"/>
                  </a:cubicBezTo>
                  <a:cubicBezTo>
                    <a:pt x="108" y="112"/>
                    <a:pt x="108" y="112"/>
                    <a:pt x="108" y="112"/>
                  </a:cubicBezTo>
                  <a:cubicBezTo>
                    <a:pt x="108" y="112"/>
                    <a:pt x="108" y="112"/>
                    <a:pt x="108" y="112"/>
                  </a:cubicBezTo>
                  <a:cubicBezTo>
                    <a:pt x="108" y="112"/>
                    <a:pt x="108" y="112"/>
                    <a:pt x="108" y="112"/>
                  </a:cubicBezTo>
                  <a:close/>
                  <a:moveTo>
                    <a:pt x="84" y="108"/>
                  </a:moveTo>
                  <a:cubicBezTo>
                    <a:pt x="84" y="84"/>
                    <a:pt x="84" y="84"/>
                    <a:pt x="84" y="84"/>
                  </a:cubicBezTo>
                  <a:cubicBezTo>
                    <a:pt x="100" y="84"/>
                    <a:pt x="100" y="84"/>
                    <a:pt x="100" y="84"/>
                  </a:cubicBezTo>
                  <a:cubicBezTo>
                    <a:pt x="100" y="108"/>
                    <a:pt x="100" y="108"/>
                    <a:pt x="100" y="108"/>
                  </a:cubicBezTo>
                  <a:lnTo>
                    <a:pt x="84" y="108"/>
                  </a:lnTo>
                  <a:close/>
                  <a:moveTo>
                    <a:pt x="100" y="116"/>
                  </a:moveTo>
                  <a:cubicBezTo>
                    <a:pt x="100" y="204"/>
                    <a:pt x="100" y="204"/>
                    <a:pt x="100" y="204"/>
                  </a:cubicBezTo>
                  <a:cubicBezTo>
                    <a:pt x="84" y="204"/>
                    <a:pt x="84" y="204"/>
                    <a:pt x="84" y="204"/>
                  </a:cubicBezTo>
                  <a:cubicBezTo>
                    <a:pt x="84" y="116"/>
                    <a:pt x="84" y="116"/>
                    <a:pt x="84" y="116"/>
                  </a:cubicBezTo>
                  <a:lnTo>
                    <a:pt x="100" y="116"/>
                  </a:lnTo>
                  <a:close/>
                  <a:moveTo>
                    <a:pt x="76" y="84"/>
                  </a:moveTo>
                  <a:cubicBezTo>
                    <a:pt x="76" y="204"/>
                    <a:pt x="76" y="204"/>
                    <a:pt x="76" y="204"/>
                  </a:cubicBezTo>
                  <a:cubicBezTo>
                    <a:pt x="56" y="204"/>
                    <a:pt x="56" y="204"/>
                    <a:pt x="56" y="204"/>
                  </a:cubicBezTo>
                  <a:cubicBezTo>
                    <a:pt x="56" y="84"/>
                    <a:pt x="56" y="84"/>
                    <a:pt x="56" y="84"/>
                  </a:cubicBezTo>
                  <a:lnTo>
                    <a:pt x="76" y="84"/>
                  </a:lnTo>
                  <a:close/>
                  <a:moveTo>
                    <a:pt x="32" y="84"/>
                  </a:moveTo>
                  <a:cubicBezTo>
                    <a:pt x="48" y="84"/>
                    <a:pt x="48" y="84"/>
                    <a:pt x="48" y="84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32" y="108"/>
                    <a:pt x="32" y="108"/>
                    <a:pt x="32" y="108"/>
                  </a:cubicBezTo>
                  <a:lnTo>
                    <a:pt x="32" y="84"/>
                  </a:lnTo>
                  <a:close/>
                  <a:moveTo>
                    <a:pt x="32" y="116"/>
                  </a:moveTo>
                  <a:cubicBezTo>
                    <a:pt x="48" y="116"/>
                    <a:pt x="48" y="116"/>
                    <a:pt x="48" y="116"/>
                  </a:cubicBezTo>
                  <a:cubicBezTo>
                    <a:pt x="48" y="204"/>
                    <a:pt x="48" y="204"/>
                    <a:pt x="48" y="204"/>
                  </a:cubicBezTo>
                  <a:cubicBezTo>
                    <a:pt x="32" y="204"/>
                    <a:pt x="32" y="204"/>
                    <a:pt x="32" y="204"/>
                  </a:cubicBezTo>
                  <a:lnTo>
                    <a:pt x="32" y="116"/>
                  </a:lnTo>
                  <a:close/>
                  <a:moveTo>
                    <a:pt x="264" y="248"/>
                  </a:moveTo>
                  <a:cubicBezTo>
                    <a:pt x="24" y="248"/>
                    <a:pt x="24" y="248"/>
                    <a:pt x="24" y="248"/>
                  </a:cubicBezTo>
                  <a:cubicBezTo>
                    <a:pt x="24" y="232"/>
                    <a:pt x="24" y="232"/>
                    <a:pt x="24" y="232"/>
                  </a:cubicBezTo>
                  <a:cubicBezTo>
                    <a:pt x="264" y="232"/>
                    <a:pt x="264" y="232"/>
                    <a:pt x="264" y="232"/>
                  </a:cubicBezTo>
                  <a:lnTo>
                    <a:pt x="264" y="248"/>
                  </a:lnTo>
                  <a:close/>
                  <a:moveTo>
                    <a:pt x="264" y="224"/>
                  </a:moveTo>
                  <a:cubicBezTo>
                    <a:pt x="24" y="224"/>
                    <a:pt x="24" y="224"/>
                    <a:pt x="24" y="224"/>
                  </a:cubicBezTo>
                  <a:cubicBezTo>
                    <a:pt x="24" y="212"/>
                    <a:pt x="24" y="212"/>
                    <a:pt x="24" y="212"/>
                  </a:cubicBezTo>
                  <a:cubicBezTo>
                    <a:pt x="264" y="212"/>
                    <a:pt x="264" y="212"/>
                    <a:pt x="264" y="212"/>
                  </a:cubicBezTo>
                  <a:lnTo>
                    <a:pt x="264" y="224"/>
                  </a:lnTo>
                  <a:close/>
                  <a:moveTo>
                    <a:pt x="144" y="20"/>
                  </a:moveTo>
                  <a:cubicBezTo>
                    <a:pt x="131" y="20"/>
                    <a:pt x="120" y="31"/>
                    <a:pt x="120" y="44"/>
                  </a:cubicBezTo>
                  <a:cubicBezTo>
                    <a:pt x="120" y="57"/>
                    <a:pt x="131" y="68"/>
                    <a:pt x="144" y="68"/>
                  </a:cubicBezTo>
                  <a:cubicBezTo>
                    <a:pt x="157" y="68"/>
                    <a:pt x="168" y="57"/>
                    <a:pt x="168" y="44"/>
                  </a:cubicBezTo>
                  <a:cubicBezTo>
                    <a:pt x="168" y="31"/>
                    <a:pt x="157" y="20"/>
                    <a:pt x="144" y="20"/>
                  </a:cubicBezTo>
                  <a:close/>
                  <a:moveTo>
                    <a:pt x="144" y="60"/>
                  </a:moveTo>
                  <a:cubicBezTo>
                    <a:pt x="135" y="60"/>
                    <a:pt x="128" y="53"/>
                    <a:pt x="128" y="44"/>
                  </a:cubicBezTo>
                  <a:cubicBezTo>
                    <a:pt x="128" y="35"/>
                    <a:pt x="135" y="28"/>
                    <a:pt x="144" y="28"/>
                  </a:cubicBezTo>
                  <a:cubicBezTo>
                    <a:pt x="153" y="28"/>
                    <a:pt x="160" y="35"/>
                    <a:pt x="160" y="44"/>
                  </a:cubicBezTo>
                  <a:cubicBezTo>
                    <a:pt x="160" y="53"/>
                    <a:pt x="153" y="60"/>
                    <a:pt x="144" y="60"/>
                  </a:cubicBezTo>
                  <a:close/>
                </a:path>
              </a:pathLst>
            </a:custGeom>
            <a:solidFill>
              <a:srgbClr val="A4C939"/>
            </a:solidFill>
            <a:ln w="0">
              <a:solidFill>
                <a:srgbClr val="A4C939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63" name="Rounded Rectangle 62">
            <a:extLst>
              <a:ext uri="{FF2B5EF4-FFF2-40B4-BE49-F238E27FC236}">
                <a16:creationId xmlns:a16="http://schemas.microsoft.com/office/drawing/2014/main" id="{DD4AD3D8-4798-944F-8380-FB6827D3E08B}"/>
              </a:ext>
            </a:extLst>
          </p:cNvPr>
          <p:cNvSpPr/>
          <p:nvPr/>
        </p:nvSpPr>
        <p:spPr>
          <a:xfrm>
            <a:off x="4729419" y="5477074"/>
            <a:ext cx="2659197" cy="445066"/>
          </a:xfrm>
          <a:prstGeom prst="roundRect">
            <a:avLst>
              <a:gd name="adj" fmla="val 10589"/>
            </a:avLst>
          </a:prstGeom>
          <a:solidFill>
            <a:srgbClr val="0050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36" name="TextBox 14">
            <a:extLst>
              <a:ext uri="{FF2B5EF4-FFF2-40B4-BE49-F238E27FC236}">
                <a16:creationId xmlns:a16="http://schemas.microsoft.com/office/drawing/2014/main" id="{B1FAC1B6-FB81-D737-6993-FDE4369BFD83}"/>
              </a:ext>
            </a:extLst>
          </p:cNvPr>
          <p:cNvSpPr txBox="1"/>
          <p:nvPr/>
        </p:nvSpPr>
        <p:spPr>
          <a:xfrm>
            <a:off x="4729419" y="5478790"/>
            <a:ext cx="26591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200" b="1" dirty="0">
                <a:solidFill>
                  <a:schemeClr val="bg1"/>
                </a:solidFill>
                <a:latin typeface="Montserrat" pitchFamily="2" charset="77"/>
              </a:rPr>
              <a:t>US$ 125 000 000</a:t>
            </a:r>
            <a:endParaRPr lang="en-US" sz="220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20BAA8-8F74-2D48-969D-7FD06F980AA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408" t="25232" r="5571" b="23711"/>
          <a:stretch/>
        </p:blipFill>
        <p:spPr>
          <a:xfrm>
            <a:off x="7240585" y="1440928"/>
            <a:ext cx="3489330" cy="1125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0351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Texture A">
            <a:extLst>
              <a:ext uri="{FF2B5EF4-FFF2-40B4-BE49-F238E27FC236}">
                <a16:creationId xmlns:a16="http://schemas.microsoft.com/office/drawing/2014/main" id="{65919FCF-28B0-9A48-B24C-EB2CAD5980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9822" y="3330894"/>
            <a:ext cx="7070817" cy="848702"/>
          </a:xfrm>
          <a:prstGeom prst="rect">
            <a:avLst/>
          </a:prstGeom>
        </p:spPr>
      </p:pic>
      <p:pic>
        <p:nvPicPr>
          <p:cNvPr id="160" name="Texture A">
            <a:extLst>
              <a:ext uri="{FF2B5EF4-FFF2-40B4-BE49-F238E27FC236}">
                <a16:creationId xmlns:a16="http://schemas.microsoft.com/office/drawing/2014/main" id="{F5B70279-E0DE-884B-9F21-A61AAB3545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5663" y="4327762"/>
            <a:ext cx="7049596" cy="1129144"/>
          </a:xfrm>
          <a:prstGeom prst="rect">
            <a:avLst/>
          </a:prstGeom>
        </p:spPr>
      </p:pic>
      <p:pic>
        <p:nvPicPr>
          <p:cNvPr id="148" name="Texture A">
            <a:extLst>
              <a:ext uri="{FF2B5EF4-FFF2-40B4-BE49-F238E27FC236}">
                <a16:creationId xmlns:a16="http://schemas.microsoft.com/office/drawing/2014/main" id="{F4E8E71D-0506-5649-9AD0-9212A80269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5663" y="1029460"/>
            <a:ext cx="7049596" cy="2127097"/>
          </a:xfrm>
          <a:prstGeom prst="rect">
            <a:avLst/>
          </a:prstGeom>
        </p:spPr>
      </p:pic>
      <p:sp>
        <p:nvSpPr>
          <p:cNvPr id="96" name="B">
            <a:extLst>
              <a:ext uri="{FF2B5EF4-FFF2-40B4-BE49-F238E27FC236}">
                <a16:creationId xmlns:a16="http://schemas.microsoft.com/office/drawing/2014/main" id="{44B23EFF-3B17-E744-94AD-8EE768BC0B26}"/>
              </a:ext>
            </a:extLst>
          </p:cNvPr>
          <p:cNvSpPr txBox="1"/>
          <p:nvPr/>
        </p:nvSpPr>
        <p:spPr>
          <a:xfrm>
            <a:off x="3275935" y="3422366"/>
            <a:ext cx="6814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" sz="2800" dirty="0">
                <a:solidFill>
                  <a:schemeClr val="bg1"/>
                </a:solidFill>
                <a:latin typeface="Montserrat Light" pitchFamily="2" charset="77"/>
                <a:ea typeface="Roboto Condensed" panose="02000000000000000000" pitchFamily="2" charset="0"/>
              </a:rPr>
              <a:t>02</a:t>
            </a:r>
            <a:endParaRPr lang="ru-RU" sz="2800" dirty="0">
              <a:solidFill>
                <a:schemeClr val="bg1"/>
              </a:solidFill>
              <a:latin typeface="Montserrat Light" pitchFamily="2" charset="77"/>
              <a:ea typeface="Roboto Condensed" panose="02000000000000000000" pitchFamily="2" charset="0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9133C592-F566-814F-863A-2437587C937C}"/>
              </a:ext>
            </a:extLst>
          </p:cNvPr>
          <p:cNvSpPr txBox="1"/>
          <p:nvPr/>
        </p:nvSpPr>
        <p:spPr>
          <a:xfrm>
            <a:off x="5437889" y="3511879"/>
            <a:ext cx="974829" cy="388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s-PE" b="1" u="none" strike="noStrike" dirty="0">
                <a:solidFill>
                  <a:srgbClr val="49C5DC"/>
                </a:solidFill>
                <a:effectLst/>
                <a:latin typeface="Montserrat" pitchFamily="2" charset="77"/>
              </a:rPr>
              <a:t>Salud</a:t>
            </a:r>
            <a:r>
              <a:rPr lang="es-PE" b="1" u="none" strike="noStrike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77"/>
              </a:rPr>
              <a:t> </a:t>
            </a:r>
          </a:p>
        </p:txBody>
      </p:sp>
      <p:sp>
        <p:nvSpPr>
          <p:cNvPr id="87" name="B">
            <a:extLst>
              <a:ext uri="{FF2B5EF4-FFF2-40B4-BE49-F238E27FC236}">
                <a16:creationId xmlns:a16="http://schemas.microsoft.com/office/drawing/2014/main" id="{5F66864C-1FCF-4C47-AADF-E41623A02596}"/>
              </a:ext>
            </a:extLst>
          </p:cNvPr>
          <p:cNvSpPr txBox="1"/>
          <p:nvPr/>
        </p:nvSpPr>
        <p:spPr>
          <a:xfrm>
            <a:off x="3275935" y="1505290"/>
            <a:ext cx="6814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" sz="2800" dirty="0">
                <a:solidFill>
                  <a:schemeClr val="bg1"/>
                </a:solidFill>
                <a:latin typeface="Montserrat Light" pitchFamily="2" charset="77"/>
                <a:ea typeface="Roboto Condensed" panose="02000000000000000000" pitchFamily="2" charset="0"/>
              </a:rPr>
              <a:t>01</a:t>
            </a:r>
            <a:endParaRPr lang="ru-RU" sz="2800" dirty="0">
              <a:solidFill>
                <a:schemeClr val="bg1"/>
              </a:solidFill>
              <a:latin typeface="Montserrat Light" pitchFamily="2" charset="77"/>
              <a:ea typeface="Roboto Condensed" panose="02000000000000000000" pitchFamily="2" charset="0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751903FA-96FE-B340-AFB0-DD5FEAAF5990}"/>
              </a:ext>
            </a:extLst>
          </p:cNvPr>
          <p:cNvSpPr txBox="1"/>
          <p:nvPr/>
        </p:nvSpPr>
        <p:spPr>
          <a:xfrm>
            <a:off x="5437888" y="1122931"/>
            <a:ext cx="39091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b="1" dirty="0">
                <a:solidFill>
                  <a:srgbClr val="49C5DC"/>
                </a:solidFill>
                <a:latin typeface="Montserrat" pitchFamily="2" charset="77"/>
              </a:rPr>
              <a:t>Economía baja en carbono y resiliente al clima 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6EE0D9DB-B088-9C46-885B-6F36FED90C10}"/>
              </a:ext>
            </a:extLst>
          </p:cNvPr>
          <p:cNvSpPr txBox="1"/>
          <p:nvPr/>
        </p:nvSpPr>
        <p:spPr>
          <a:xfrm>
            <a:off x="5437888" y="1715855"/>
            <a:ext cx="53361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t"/>
            <a:r>
              <a:rPr lang="es-PE" sz="1600" dirty="0">
                <a:solidFill>
                  <a:srgbClr val="49C5DC"/>
                </a:solidFill>
                <a:latin typeface="Montserrat" pitchFamily="2" charset="77"/>
              </a:rPr>
              <a:t>a.- Adaptación y mitigación al cambio climático </a:t>
            </a:r>
            <a:endParaRPr lang="en-US" sz="1600" dirty="0">
              <a:solidFill>
                <a:srgbClr val="49C5DC"/>
              </a:solidFill>
              <a:latin typeface="Montserrat" pitchFamily="2" charset="77"/>
            </a:endParaRPr>
          </a:p>
          <a:p>
            <a:pPr fontAlgn="t"/>
            <a:r>
              <a:rPr lang="es-PE" sz="1600" dirty="0">
                <a:solidFill>
                  <a:srgbClr val="49C5DC"/>
                </a:solidFill>
                <a:latin typeface="Montserrat" pitchFamily="2" charset="77"/>
              </a:rPr>
              <a:t>b.- Valoración y uso sostenible de la biodiversidad</a:t>
            </a:r>
            <a:endParaRPr lang="en-US" sz="1600" dirty="0">
              <a:solidFill>
                <a:srgbClr val="49C5DC"/>
              </a:solidFill>
              <a:latin typeface="Montserrat" pitchFamily="2" charset="77"/>
            </a:endParaRPr>
          </a:p>
          <a:p>
            <a:pPr fontAlgn="t"/>
            <a:r>
              <a:rPr lang="es-PE" sz="1600" dirty="0">
                <a:solidFill>
                  <a:srgbClr val="49C5DC"/>
                </a:solidFill>
                <a:latin typeface="Montserrat" pitchFamily="2" charset="77"/>
              </a:rPr>
              <a:t>c.- Economía circular </a:t>
            </a:r>
            <a:endParaRPr lang="en-US" sz="1600" dirty="0">
              <a:solidFill>
                <a:srgbClr val="49C5DC"/>
              </a:solidFill>
              <a:latin typeface="Montserrat" pitchFamily="2" charset="77"/>
            </a:endParaRPr>
          </a:p>
          <a:p>
            <a:pPr fontAlgn="t"/>
            <a:r>
              <a:rPr lang="es-PE" sz="1600" dirty="0">
                <a:solidFill>
                  <a:srgbClr val="49C5DC"/>
                </a:solidFill>
                <a:latin typeface="Montserrat" pitchFamily="2" charset="77"/>
              </a:rPr>
              <a:t>d.- Seguridad alimentaria</a:t>
            </a:r>
            <a:endParaRPr lang="en-US" sz="1600" dirty="0">
              <a:solidFill>
                <a:srgbClr val="49C5DC"/>
              </a:solidFill>
              <a:latin typeface="Montserrat" pitchFamily="2" charset="77"/>
            </a:endParaRPr>
          </a:p>
          <a:p>
            <a:pPr fontAlgn="t"/>
            <a:r>
              <a:rPr lang="es-PE" sz="1600" dirty="0">
                <a:solidFill>
                  <a:srgbClr val="49C5DC"/>
                </a:solidFill>
                <a:latin typeface="Montserrat" pitchFamily="2" charset="77"/>
              </a:rPr>
              <a:t>e.- Energías renovables</a:t>
            </a:r>
            <a:endParaRPr lang="en-US" sz="1600" dirty="0">
              <a:solidFill>
                <a:srgbClr val="49C5DC"/>
              </a:solidFill>
              <a:latin typeface="Montserrat" pitchFamily="2" charset="77"/>
            </a:endParaRPr>
          </a:p>
        </p:txBody>
      </p:sp>
      <p:sp>
        <p:nvSpPr>
          <p:cNvPr id="103" name="B">
            <a:extLst>
              <a:ext uri="{FF2B5EF4-FFF2-40B4-BE49-F238E27FC236}">
                <a16:creationId xmlns:a16="http://schemas.microsoft.com/office/drawing/2014/main" id="{A964E97B-6887-7B41-A5E5-DF0963DE87CE}"/>
              </a:ext>
            </a:extLst>
          </p:cNvPr>
          <p:cNvSpPr txBox="1"/>
          <p:nvPr/>
        </p:nvSpPr>
        <p:spPr>
          <a:xfrm>
            <a:off x="3275935" y="4604415"/>
            <a:ext cx="6814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" sz="2800" dirty="0">
                <a:solidFill>
                  <a:schemeClr val="bg1"/>
                </a:solidFill>
                <a:latin typeface="Montserrat Light" pitchFamily="2" charset="77"/>
                <a:ea typeface="Roboto Condensed" panose="02000000000000000000" pitchFamily="2" charset="0"/>
              </a:rPr>
              <a:t>03</a:t>
            </a:r>
            <a:endParaRPr lang="ru-RU" sz="2800" dirty="0">
              <a:solidFill>
                <a:schemeClr val="bg1"/>
              </a:solidFill>
              <a:latin typeface="Montserrat Light" pitchFamily="2" charset="77"/>
              <a:ea typeface="Roboto Condensed" panose="02000000000000000000" pitchFamily="2" charset="0"/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C013F1FC-6396-774E-BAF5-551606BD4259}"/>
              </a:ext>
            </a:extLst>
          </p:cNvPr>
          <p:cNvSpPr txBox="1"/>
          <p:nvPr/>
        </p:nvSpPr>
        <p:spPr>
          <a:xfrm>
            <a:off x="5437888" y="4479148"/>
            <a:ext cx="4876006" cy="706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s-PE" b="1" u="none" strike="noStrike" dirty="0">
                <a:solidFill>
                  <a:srgbClr val="49C5DC"/>
                </a:solidFill>
                <a:effectLst/>
                <a:latin typeface="Montserrat" pitchFamily="2" charset="77"/>
              </a:rPr>
              <a:t>Economía digital y Tecnologías de la información y la comunicación (TICs)</a:t>
            </a:r>
          </a:p>
        </p:txBody>
      </p:sp>
      <p:sp>
        <p:nvSpPr>
          <p:cNvPr id="153" name="Google Shape;116;p4">
            <a:extLst>
              <a:ext uri="{FF2B5EF4-FFF2-40B4-BE49-F238E27FC236}">
                <a16:creationId xmlns:a16="http://schemas.microsoft.com/office/drawing/2014/main" id="{62C30153-43FE-7040-987A-9381DFE57B61}"/>
              </a:ext>
            </a:extLst>
          </p:cNvPr>
          <p:cNvSpPr txBox="1"/>
          <p:nvPr/>
        </p:nvSpPr>
        <p:spPr>
          <a:xfrm>
            <a:off x="1128150" y="1029460"/>
            <a:ext cx="2289648" cy="861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sz="3000" b="1" dirty="0">
                <a:solidFill>
                  <a:srgbClr val="49C5DC"/>
                </a:solidFill>
                <a:latin typeface="Montserrat"/>
                <a:ea typeface="Montserrat"/>
                <a:cs typeface="Montserrat"/>
                <a:sym typeface="Montserrat"/>
              </a:rPr>
              <a:t>ÁREAS </a:t>
            </a:r>
            <a:r>
              <a:rPr lang="es-PE" sz="2000" b="1" dirty="0">
                <a:solidFill>
                  <a:srgbClr val="49C5DC"/>
                </a:solidFill>
                <a:latin typeface="Montserrat"/>
                <a:ea typeface="Montserrat"/>
                <a:cs typeface="Montserrat"/>
                <a:sym typeface="Montserrat"/>
              </a:rPr>
              <a:t>ESTRATÉGICAS</a:t>
            </a:r>
            <a:endParaRPr lang="es-PE" sz="2000" b="1" i="0" u="none" strike="noStrike" cap="none" dirty="0">
              <a:solidFill>
                <a:srgbClr val="49C5D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54" name="Straight Connector 153">
            <a:extLst>
              <a:ext uri="{FF2B5EF4-FFF2-40B4-BE49-F238E27FC236}">
                <a16:creationId xmlns:a16="http://schemas.microsoft.com/office/drawing/2014/main" id="{2F4B8913-DF1B-6543-BF6C-CCA92BBE27A2}"/>
              </a:ext>
            </a:extLst>
          </p:cNvPr>
          <p:cNvCxnSpPr>
            <a:cxnSpLocks/>
          </p:cNvCxnSpPr>
          <p:nvPr/>
        </p:nvCxnSpPr>
        <p:spPr>
          <a:xfrm>
            <a:off x="1246926" y="2047033"/>
            <a:ext cx="605618" cy="0"/>
          </a:xfrm>
          <a:prstGeom prst="line">
            <a:avLst/>
          </a:prstGeom>
          <a:ln w="38100">
            <a:solidFill>
              <a:srgbClr val="49C5D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62CA96CC-AA21-E448-8E17-C7F7827A9465}"/>
              </a:ext>
            </a:extLst>
          </p:cNvPr>
          <p:cNvGrpSpPr/>
          <p:nvPr/>
        </p:nvGrpSpPr>
        <p:grpSpPr>
          <a:xfrm rot="5400000">
            <a:off x="4221317" y="1068558"/>
            <a:ext cx="828784" cy="1413131"/>
            <a:chOff x="1870873" y="4424900"/>
            <a:chExt cx="828784" cy="1413131"/>
          </a:xfrm>
        </p:grpSpPr>
        <p:sp>
          <p:nvSpPr>
            <p:cNvPr id="25" name="Freeform 19">
              <a:extLst>
                <a:ext uri="{FF2B5EF4-FFF2-40B4-BE49-F238E27FC236}">
                  <a16:creationId xmlns:a16="http://schemas.microsoft.com/office/drawing/2014/main" id="{0B6F03BC-8453-0249-9421-051BC6BB2E48}"/>
                </a:ext>
              </a:extLst>
            </p:cNvPr>
            <p:cNvSpPr>
              <a:spLocks/>
            </p:cNvSpPr>
            <p:nvPr/>
          </p:nvSpPr>
          <p:spPr bwMode="auto">
            <a:xfrm>
              <a:off x="1870873" y="4424900"/>
              <a:ext cx="828784" cy="1413131"/>
            </a:xfrm>
            <a:custGeom>
              <a:avLst/>
              <a:gdLst>
                <a:gd name="T0" fmla="*/ 918 w 918"/>
                <a:gd name="T1" fmla="*/ 462 h 1572"/>
                <a:gd name="T2" fmla="*/ 452 w 918"/>
                <a:gd name="T3" fmla="*/ 3 h 1572"/>
                <a:gd name="T4" fmla="*/ 0 w 918"/>
                <a:gd name="T5" fmla="*/ 463 h 1572"/>
                <a:gd name="T6" fmla="*/ 306 w 918"/>
                <a:gd name="T7" fmla="*/ 895 h 1572"/>
                <a:gd name="T8" fmla="*/ 413 w 918"/>
                <a:gd name="T9" fmla="*/ 1046 h 1572"/>
                <a:gd name="T10" fmla="*/ 413 w 918"/>
                <a:gd name="T11" fmla="*/ 1572 h 1572"/>
                <a:gd name="T12" fmla="*/ 505 w 918"/>
                <a:gd name="T13" fmla="*/ 1572 h 1572"/>
                <a:gd name="T14" fmla="*/ 505 w 918"/>
                <a:gd name="T15" fmla="*/ 1046 h 1572"/>
                <a:gd name="T16" fmla="*/ 611 w 918"/>
                <a:gd name="T17" fmla="*/ 895 h 1572"/>
                <a:gd name="T18" fmla="*/ 918 w 918"/>
                <a:gd name="T19" fmla="*/ 462 h 1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18" h="1572">
                  <a:moveTo>
                    <a:pt x="918" y="462"/>
                  </a:moveTo>
                  <a:cubicBezTo>
                    <a:pt x="918" y="206"/>
                    <a:pt x="709" y="0"/>
                    <a:pt x="452" y="3"/>
                  </a:cubicBezTo>
                  <a:cubicBezTo>
                    <a:pt x="202" y="7"/>
                    <a:pt x="0" y="213"/>
                    <a:pt x="0" y="463"/>
                  </a:cubicBezTo>
                  <a:cubicBezTo>
                    <a:pt x="1" y="663"/>
                    <a:pt x="128" y="832"/>
                    <a:pt x="306" y="895"/>
                  </a:cubicBezTo>
                  <a:cubicBezTo>
                    <a:pt x="370" y="917"/>
                    <a:pt x="413" y="978"/>
                    <a:pt x="413" y="1046"/>
                  </a:cubicBezTo>
                  <a:cubicBezTo>
                    <a:pt x="413" y="1572"/>
                    <a:pt x="413" y="1572"/>
                    <a:pt x="413" y="1572"/>
                  </a:cubicBezTo>
                  <a:cubicBezTo>
                    <a:pt x="505" y="1572"/>
                    <a:pt x="505" y="1572"/>
                    <a:pt x="505" y="1572"/>
                  </a:cubicBezTo>
                  <a:cubicBezTo>
                    <a:pt x="505" y="1046"/>
                    <a:pt x="505" y="1046"/>
                    <a:pt x="505" y="1046"/>
                  </a:cubicBezTo>
                  <a:cubicBezTo>
                    <a:pt x="505" y="978"/>
                    <a:pt x="547" y="917"/>
                    <a:pt x="611" y="895"/>
                  </a:cubicBezTo>
                  <a:cubicBezTo>
                    <a:pt x="790" y="832"/>
                    <a:pt x="918" y="662"/>
                    <a:pt x="918" y="462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6" name="Oval 22">
              <a:extLst>
                <a:ext uri="{FF2B5EF4-FFF2-40B4-BE49-F238E27FC236}">
                  <a16:creationId xmlns:a16="http://schemas.microsoft.com/office/drawing/2014/main" id="{7A14ECFB-71D2-4E40-9356-05638630A2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49391" y="4504670"/>
              <a:ext cx="676823" cy="674324"/>
            </a:xfrm>
            <a:prstGeom prst="ellipse">
              <a:avLst/>
            </a:prstGeom>
            <a:solidFill>
              <a:srgbClr val="A4C939"/>
            </a:solidFill>
            <a:ln>
              <a:noFill/>
            </a:ln>
            <a:effectLst>
              <a:outerShdw dist="50800" dir="2700000" sx="98000" sy="98000" algn="tl" rotWithShape="0">
                <a:prstClr val="black">
                  <a:alpha val="47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sp>
        <p:nvSpPr>
          <p:cNvPr id="29" name="Energy symbol">
            <a:extLst>
              <a:ext uri="{FF2B5EF4-FFF2-40B4-BE49-F238E27FC236}">
                <a16:creationId xmlns:a16="http://schemas.microsoft.com/office/drawing/2014/main" id="{B1BCDF8E-326A-CE44-8CC0-FA2276C413EF}"/>
              </a:ext>
            </a:extLst>
          </p:cNvPr>
          <p:cNvSpPr>
            <a:spLocks noEditPoints="1"/>
          </p:cNvSpPr>
          <p:nvPr/>
        </p:nvSpPr>
        <p:spPr bwMode="auto">
          <a:xfrm>
            <a:off x="4710326" y="1591333"/>
            <a:ext cx="446890" cy="386083"/>
          </a:xfrm>
          <a:custGeom>
            <a:avLst/>
            <a:gdLst>
              <a:gd name="T0" fmla="*/ 192 w 256"/>
              <a:gd name="T1" fmla="*/ 91 h 222"/>
              <a:gd name="T2" fmla="*/ 137 w 256"/>
              <a:gd name="T3" fmla="*/ 91 h 222"/>
              <a:gd name="T4" fmla="*/ 164 w 256"/>
              <a:gd name="T5" fmla="*/ 29 h 222"/>
              <a:gd name="T6" fmla="*/ 162 w 256"/>
              <a:gd name="T7" fmla="*/ 24 h 222"/>
              <a:gd name="T8" fmla="*/ 157 w 256"/>
              <a:gd name="T9" fmla="*/ 24 h 222"/>
              <a:gd name="T10" fmla="*/ 57 w 256"/>
              <a:gd name="T11" fmla="*/ 124 h 222"/>
              <a:gd name="T12" fmla="*/ 56 w 256"/>
              <a:gd name="T13" fmla="*/ 129 h 222"/>
              <a:gd name="T14" fmla="*/ 60 w 256"/>
              <a:gd name="T15" fmla="*/ 131 h 222"/>
              <a:gd name="T16" fmla="*/ 118 w 256"/>
              <a:gd name="T17" fmla="*/ 131 h 222"/>
              <a:gd name="T18" fmla="*/ 92 w 256"/>
              <a:gd name="T19" fmla="*/ 198 h 222"/>
              <a:gd name="T20" fmla="*/ 94 w 256"/>
              <a:gd name="T21" fmla="*/ 202 h 222"/>
              <a:gd name="T22" fmla="*/ 96 w 256"/>
              <a:gd name="T23" fmla="*/ 203 h 222"/>
              <a:gd name="T24" fmla="*/ 99 w 256"/>
              <a:gd name="T25" fmla="*/ 202 h 222"/>
              <a:gd name="T26" fmla="*/ 195 w 256"/>
              <a:gd name="T27" fmla="*/ 98 h 222"/>
              <a:gd name="T28" fmla="*/ 196 w 256"/>
              <a:gd name="T29" fmla="*/ 93 h 222"/>
              <a:gd name="T30" fmla="*/ 192 w 256"/>
              <a:gd name="T31" fmla="*/ 91 h 222"/>
              <a:gd name="T32" fmla="*/ 107 w 256"/>
              <a:gd name="T33" fmla="*/ 181 h 222"/>
              <a:gd name="T34" fmla="*/ 128 w 256"/>
              <a:gd name="T35" fmla="*/ 128 h 222"/>
              <a:gd name="T36" fmla="*/ 127 w 256"/>
              <a:gd name="T37" fmla="*/ 125 h 222"/>
              <a:gd name="T38" fmla="*/ 124 w 256"/>
              <a:gd name="T39" fmla="*/ 123 h 222"/>
              <a:gd name="T40" fmla="*/ 70 w 256"/>
              <a:gd name="T41" fmla="*/ 123 h 222"/>
              <a:gd name="T42" fmla="*/ 148 w 256"/>
              <a:gd name="T43" fmla="*/ 44 h 222"/>
              <a:gd name="T44" fmla="*/ 128 w 256"/>
              <a:gd name="T45" fmla="*/ 93 h 222"/>
              <a:gd name="T46" fmla="*/ 128 w 256"/>
              <a:gd name="T47" fmla="*/ 97 h 222"/>
              <a:gd name="T48" fmla="*/ 131 w 256"/>
              <a:gd name="T49" fmla="*/ 99 h 222"/>
              <a:gd name="T50" fmla="*/ 183 w 256"/>
              <a:gd name="T51" fmla="*/ 99 h 222"/>
              <a:gd name="T52" fmla="*/ 107 w 256"/>
              <a:gd name="T53" fmla="*/ 181 h 222"/>
              <a:gd name="T54" fmla="*/ 8 w 256"/>
              <a:gd name="T55" fmla="*/ 111 h 222"/>
              <a:gd name="T56" fmla="*/ 36 w 256"/>
              <a:gd name="T57" fmla="*/ 33 h 222"/>
              <a:gd name="T58" fmla="*/ 36 w 256"/>
              <a:gd name="T59" fmla="*/ 51 h 222"/>
              <a:gd name="T60" fmla="*/ 44 w 256"/>
              <a:gd name="T61" fmla="*/ 51 h 222"/>
              <a:gd name="T62" fmla="*/ 44 w 256"/>
              <a:gd name="T63" fmla="*/ 19 h 222"/>
              <a:gd name="T64" fmla="*/ 12 w 256"/>
              <a:gd name="T65" fmla="*/ 19 h 222"/>
              <a:gd name="T66" fmla="*/ 12 w 256"/>
              <a:gd name="T67" fmla="*/ 27 h 222"/>
              <a:gd name="T68" fmla="*/ 31 w 256"/>
              <a:gd name="T69" fmla="*/ 27 h 222"/>
              <a:gd name="T70" fmla="*/ 0 w 256"/>
              <a:gd name="T71" fmla="*/ 111 h 222"/>
              <a:gd name="T72" fmla="*/ 64 w 256"/>
              <a:gd name="T73" fmla="*/ 222 h 222"/>
              <a:gd name="T74" fmla="*/ 68 w 256"/>
              <a:gd name="T75" fmla="*/ 215 h 222"/>
              <a:gd name="T76" fmla="*/ 8 w 256"/>
              <a:gd name="T77" fmla="*/ 111 h 222"/>
              <a:gd name="T78" fmla="*/ 256 w 256"/>
              <a:gd name="T79" fmla="*/ 111 h 222"/>
              <a:gd name="T80" fmla="*/ 192 w 256"/>
              <a:gd name="T81" fmla="*/ 0 h 222"/>
              <a:gd name="T82" fmla="*/ 188 w 256"/>
              <a:gd name="T83" fmla="*/ 7 h 222"/>
              <a:gd name="T84" fmla="*/ 248 w 256"/>
              <a:gd name="T85" fmla="*/ 111 h 222"/>
              <a:gd name="T86" fmla="*/ 220 w 256"/>
              <a:gd name="T87" fmla="*/ 189 h 222"/>
              <a:gd name="T88" fmla="*/ 220 w 256"/>
              <a:gd name="T89" fmla="*/ 171 h 222"/>
              <a:gd name="T90" fmla="*/ 212 w 256"/>
              <a:gd name="T91" fmla="*/ 171 h 222"/>
              <a:gd name="T92" fmla="*/ 212 w 256"/>
              <a:gd name="T93" fmla="*/ 203 h 222"/>
              <a:gd name="T94" fmla="*/ 244 w 256"/>
              <a:gd name="T95" fmla="*/ 203 h 222"/>
              <a:gd name="T96" fmla="*/ 244 w 256"/>
              <a:gd name="T97" fmla="*/ 195 h 222"/>
              <a:gd name="T98" fmla="*/ 225 w 256"/>
              <a:gd name="T99" fmla="*/ 195 h 222"/>
              <a:gd name="T100" fmla="*/ 256 w 256"/>
              <a:gd name="T101" fmla="*/ 111 h 2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256" h="222">
                <a:moveTo>
                  <a:pt x="192" y="91"/>
                </a:moveTo>
                <a:cubicBezTo>
                  <a:pt x="137" y="91"/>
                  <a:pt x="137" y="91"/>
                  <a:pt x="137" y="91"/>
                </a:cubicBezTo>
                <a:cubicBezTo>
                  <a:pt x="164" y="29"/>
                  <a:pt x="164" y="29"/>
                  <a:pt x="164" y="29"/>
                </a:cubicBezTo>
                <a:cubicBezTo>
                  <a:pt x="164" y="27"/>
                  <a:pt x="164" y="25"/>
                  <a:pt x="162" y="24"/>
                </a:cubicBezTo>
                <a:cubicBezTo>
                  <a:pt x="161" y="23"/>
                  <a:pt x="159" y="23"/>
                  <a:pt x="157" y="24"/>
                </a:cubicBezTo>
                <a:cubicBezTo>
                  <a:pt x="57" y="124"/>
                  <a:pt x="57" y="124"/>
                  <a:pt x="57" y="124"/>
                </a:cubicBezTo>
                <a:cubicBezTo>
                  <a:pt x="56" y="125"/>
                  <a:pt x="56" y="127"/>
                  <a:pt x="56" y="129"/>
                </a:cubicBezTo>
                <a:cubicBezTo>
                  <a:pt x="57" y="130"/>
                  <a:pt x="58" y="131"/>
                  <a:pt x="60" y="131"/>
                </a:cubicBezTo>
                <a:cubicBezTo>
                  <a:pt x="118" y="131"/>
                  <a:pt x="118" y="131"/>
                  <a:pt x="118" y="131"/>
                </a:cubicBezTo>
                <a:cubicBezTo>
                  <a:pt x="92" y="198"/>
                  <a:pt x="92" y="198"/>
                  <a:pt x="92" y="198"/>
                </a:cubicBezTo>
                <a:cubicBezTo>
                  <a:pt x="92" y="199"/>
                  <a:pt x="92" y="201"/>
                  <a:pt x="94" y="202"/>
                </a:cubicBezTo>
                <a:cubicBezTo>
                  <a:pt x="95" y="203"/>
                  <a:pt x="95" y="203"/>
                  <a:pt x="96" y="203"/>
                </a:cubicBezTo>
                <a:cubicBezTo>
                  <a:pt x="97" y="203"/>
                  <a:pt x="98" y="203"/>
                  <a:pt x="99" y="202"/>
                </a:cubicBezTo>
                <a:cubicBezTo>
                  <a:pt x="195" y="98"/>
                  <a:pt x="195" y="98"/>
                  <a:pt x="195" y="98"/>
                </a:cubicBezTo>
                <a:cubicBezTo>
                  <a:pt x="196" y="97"/>
                  <a:pt x="196" y="95"/>
                  <a:pt x="196" y="93"/>
                </a:cubicBezTo>
                <a:cubicBezTo>
                  <a:pt x="195" y="92"/>
                  <a:pt x="194" y="91"/>
                  <a:pt x="192" y="91"/>
                </a:cubicBezTo>
                <a:close/>
                <a:moveTo>
                  <a:pt x="107" y="181"/>
                </a:moveTo>
                <a:cubicBezTo>
                  <a:pt x="128" y="128"/>
                  <a:pt x="128" y="128"/>
                  <a:pt x="128" y="128"/>
                </a:cubicBezTo>
                <a:cubicBezTo>
                  <a:pt x="128" y="127"/>
                  <a:pt x="128" y="126"/>
                  <a:pt x="127" y="125"/>
                </a:cubicBezTo>
                <a:cubicBezTo>
                  <a:pt x="127" y="124"/>
                  <a:pt x="126" y="123"/>
                  <a:pt x="124" y="123"/>
                </a:cubicBezTo>
                <a:cubicBezTo>
                  <a:pt x="70" y="123"/>
                  <a:pt x="70" y="123"/>
                  <a:pt x="70" y="123"/>
                </a:cubicBezTo>
                <a:cubicBezTo>
                  <a:pt x="148" y="44"/>
                  <a:pt x="148" y="44"/>
                  <a:pt x="148" y="44"/>
                </a:cubicBezTo>
                <a:cubicBezTo>
                  <a:pt x="128" y="93"/>
                  <a:pt x="128" y="93"/>
                  <a:pt x="128" y="93"/>
                </a:cubicBezTo>
                <a:cubicBezTo>
                  <a:pt x="127" y="95"/>
                  <a:pt x="127" y="96"/>
                  <a:pt x="128" y="97"/>
                </a:cubicBezTo>
                <a:cubicBezTo>
                  <a:pt x="129" y="98"/>
                  <a:pt x="130" y="99"/>
                  <a:pt x="131" y="99"/>
                </a:cubicBezTo>
                <a:cubicBezTo>
                  <a:pt x="183" y="99"/>
                  <a:pt x="183" y="99"/>
                  <a:pt x="183" y="99"/>
                </a:cubicBezTo>
                <a:lnTo>
                  <a:pt x="107" y="181"/>
                </a:lnTo>
                <a:close/>
                <a:moveTo>
                  <a:pt x="8" y="111"/>
                </a:moveTo>
                <a:cubicBezTo>
                  <a:pt x="8" y="82"/>
                  <a:pt x="18" y="54"/>
                  <a:pt x="36" y="33"/>
                </a:cubicBezTo>
                <a:cubicBezTo>
                  <a:pt x="36" y="51"/>
                  <a:pt x="36" y="51"/>
                  <a:pt x="36" y="51"/>
                </a:cubicBezTo>
                <a:cubicBezTo>
                  <a:pt x="44" y="51"/>
                  <a:pt x="44" y="51"/>
                  <a:pt x="44" y="51"/>
                </a:cubicBezTo>
                <a:cubicBezTo>
                  <a:pt x="44" y="19"/>
                  <a:pt x="44" y="19"/>
                  <a:pt x="44" y="19"/>
                </a:cubicBezTo>
                <a:cubicBezTo>
                  <a:pt x="12" y="19"/>
                  <a:pt x="12" y="19"/>
                  <a:pt x="12" y="19"/>
                </a:cubicBezTo>
                <a:cubicBezTo>
                  <a:pt x="12" y="27"/>
                  <a:pt x="12" y="27"/>
                  <a:pt x="12" y="27"/>
                </a:cubicBezTo>
                <a:cubicBezTo>
                  <a:pt x="31" y="27"/>
                  <a:pt x="31" y="27"/>
                  <a:pt x="31" y="27"/>
                </a:cubicBezTo>
                <a:cubicBezTo>
                  <a:pt x="11" y="50"/>
                  <a:pt x="0" y="79"/>
                  <a:pt x="0" y="111"/>
                </a:cubicBezTo>
                <a:cubicBezTo>
                  <a:pt x="0" y="157"/>
                  <a:pt x="25" y="199"/>
                  <a:pt x="64" y="222"/>
                </a:cubicBezTo>
                <a:cubicBezTo>
                  <a:pt x="68" y="215"/>
                  <a:pt x="68" y="215"/>
                  <a:pt x="68" y="215"/>
                </a:cubicBezTo>
                <a:cubicBezTo>
                  <a:pt x="31" y="194"/>
                  <a:pt x="8" y="154"/>
                  <a:pt x="8" y="111"/>
                </a:cubicBezTo>
                <a:close/>
                <a:moveTo>
                  <a:pt x="256" y="111"/>
                </a:moveTo>
                <a:cubicBezTo>
                  <a:pt x="256" y="65"/>
                  <a:pt x="231" y="23"/>
                  <a:pt x="192" y="0"/>
                </a:cubicBezTo>
                <a:cubicBezTo>
                  <a:pt x="188" y="7"/>
                  <a:pt x="188" y="7"/>
                  <a:pt x="188" y="7"/>
                </a:cubicBezTo>
                <a:cubicBezTo>
                  <a:pt x="225" y="28"/>
                  <a:pt x="248" y="68"/>
                  <a:pt x="248" y="111"/>
                </a:cubicBezTo>
                <a:cubicBezTo>
                  <a:pt x="248" y="140"/>
                  <a:pt x="238" y="168"/>
                  <a:pt x="220" y="189"/>
                </a:cubicBezTo>
                <a:cubicBezTo>
                  <a:pt x="220" y="171"/>
                  <a:pt x="220" y="171"/>
                  <a:pt x="220" y="171"/>
                </a:cubicBezTo>
                <a:cubicBezTo>
                  <a:pt x="212" y="171"/>
                  <a:pt x="212" y="171"/>
                  <a:pt x="212" y="171"/>
                </a:cubicBezTo>
                <a:cubicBezTo>
                  <a:pt x="212" y="203"/>
                  <a:pt x="212" y="203"/>
                  <a:pt x="212" y="203"/>
                </a:cubicBezTo>
                <a:cubicBezTo>
                  <a:pt x="244" y="203"/>
                  <a:pt x="244" y="203"/>
                  <a:pt x="244" y="203"/>
                </a:cubicBezTo>
                <a:cubicBezTo>
                  <a:pt x="244" y="195"/>
                  <a:pt x="244" y="195"/>
                  <a:pt x="244" y="195"/>
                </a:cubicBezTo>
                <a:cubicBezTo>
                  <a:pt x="225" y="195"/>
                  <a:pt x="225" y="195"/>
                  <a:pt x="225" y="195"/>
                </a:cubicBezTo>
                <a:cubicBezTo>
                  <a:pt x="245" y="172"/>
                  <a:pt x="256" y="143"/>
                  <a:pt x="256" y="111"/>
                </a:cubicBezTo>
                <a:close/>
              </a:path>
            </a:pathLst>
          </a:custGeom>
          <a:solidFill>
            <a:srgbClr val="075570"/>
          </a:solidFill>
          <a:ln>
            <a:solidFill>
              <a:srgbClr val="075570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EBB18D0-CF3B-204B-8348-3DEF4E8D46AE}"/>
              </a:ext>
            </a:extLst>
          </p:cNvPr>
          <p:cNvGrpSpPr/>
          <p:nvPr/>
        </p:nvGrpSpPr>
        <p:grpSpPr>
          <a:xfrm rot="5400000">
            <a:off x="4236937" y="2980120"/>
            <a:ext cx="828784" cy="1413131"/>
            <a:chOff x="1870873" y="4424900"/>
            <a:chExt cx="828784" cy="1413131"/>
          </a:xfrm>
        </p:grpSpPr>
        <p:sp>
          <p:nvSpPr>
            <p:cNvPr id="31" name="Freeform 19">
              <a:extLst>
                <a:ext uri="{FF2B5EF4-FFF2-40B4-BE49-F238E27FC236}">
                  <a16:creationId xmlns:a16="http://schemas.microsoft.com/office/drawing/2014/main" id="{B3680605-A26A-C344-8F0E-1935C94E3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1870873" y="4424900"/>
              <a:ext cx="828784" cy="1413131"/>
            </a:xfrm>
            <a:custGeom>
              <a:avLst/>
              <a:gdLst>
                <a:gd name="T0" fmla="*/ 918 w 918"/>
                <a:gd name="T1" fmla="*/ 462 h 1572"/>
                <a:gd name="T2" fmla="*/ 452 w 918"/>
                <a:gd name="T3" fmla="*/ 3 h 1572"/>
                <a:gd name="T4" fmla="*/ 0 w 918"/>
                <a:gd name="T5" fmla="*/ 463 h 1572"/>
                <a:gd name="T6" fmla="*/ 306 w 918"/>
                <a:gd name="T7" fmla="*/ 895 h 1572"/>
                <a:gd name="T8" fmla="*/ 413 w 918"/>
                <a:gd name="T9" fmla="*/ 1046 h 1572"/>
                <a:gd name="T10" fmla="*/ 413 w 918"/>
                <a:gd name="T11" fmla="*/ 1572 h 1572"/>
                <a:gd name="T12" fmla="*/ 505 w 918"/>
                <a:gd name="T13" fmla="*/ 1572 h 1572"/>
                <a:gd name="T14" fmla="*/ 505 w 918"/>
                <a:gd name="T15" fmla="*/ 1046 h 1572"/>
                <a:gd name="T16" fmla="*/ 611 w 918"/>
                <a:gd name="T17" fmla="*/ 895 h 1572"/>
                <a:gd name="T18" fmla="*/ 918 w 918"/>
                <a:gd name="T19" fmla="*/ 462 h 1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18" h="1572">
                  <a:moveTo>
                    <a:pt x="918" y="462"/>
                  </a:moveTo>
                  <a:cubicBezTo>
                    <a:pt x="918" y="206"/>
                    <a:pt x="709" y="0"/>
                    <a:pt x="452" y="3"/>
                  </a:cubicBezTo>
                  <a:cubicBezTo>
                    <a:pt x="202" y="7"/>
                    <a:pt x="0" y="213"/>
                    <a:pt x="0" y="463"/>
                  </a:cubicBezTo>
                  <a:cubicBezTo>
                    <a:pt x="1" y="663"/>
                    <a:pt x="128" y="832"/>
                    <a:pt x="306" y="895"/>
                  </a:cubicBezTo>
                  <a:cubicBezTo>
                    <a:pt x="370" y="917"/>
                    <a:pt x="413" y="978"/>
                    <a:pt x="413" y="1046"/>
                  </a:cubicBezTo>
                  <a:cubicBezTo>
                    <a:pt x="413" y="1572"/>
                    <a:pt x="413" y="1572"/>
                    <a:pt x="413" y="1572"/>
                  </a:cubicBezTo>
                  <a:cubicBezTo>
                    <a:pt x="505" y="1572"/>
                    <a:pt x="505" y="1572"/>
                    <a:pt x="505" y="1572"/>
                  </a:cubicBezTo>
                  <a:cubicBezTo>
                    <a:pt x="505" y="1046"/>
                    <a:pt x="505" y="1046"/>
                    <a:pt x="505" y="1046"/>
                  </a:cubicBezTo>
                  <a:cubicBezTo>
                    <a:pt x="505" y="978"/>
                    <a:pt x="547" y="917"/>
                    <a:pt x="611" y="895"/>
                  </a:cubicBezTo>
                  <a:cubicBezTo>
                    <a:pt x="790" y="832"/>
                    <a:pt x="918" y="662"/>
                    <a:pt x="918" y="462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2" name="Oval 22">
              <a:extLst>
                <a:ext uri="{FF2B5EF4-FFF2-40B4-BE49-F238E27FC236}">
                  <a16:creationId xmlns:a16="http://schemas.microsoft.com/office/drawing/2014/main" id="{0B832E68-0853-1E46-A997-B68FEB82D1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49391" y="4504670"/>
              <a:ext cx="676823" cy="674324"/>
            </a:xfrm>
            <a:prstGeom prst="ellipse">
              <a:avLst/>
            </a:prstGeom>
            <a:solidFill>
              <a:srgbClr val="A4C939"/>
            </a:solidFill>
            <a:ln>
              <a:noFill/>
            </a:ln>
            <a:effectLst>
              <a:outerShdw dist="50800" dir="2700000" sx="98000" sy="98000" algn="tl" rotWithShape="0">
                <a:prstClr val="black">
                  <a:alpha val="47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5D29CC4-1A42-FB43-AF41-E9F777078146}"/>
              </a:ext>
            </a:extLst>
          </p:cNvPr>
          <p:cNvGrpSpPr/>
          <p:nvPr/>
        </p:nvGrpSpPr>
        <p:grpSpPr>
          <a:xfrm rot="5400000">
            <a:off x="4229182" y="4151865"/>
            <a:ext cx="828784" cy="1413131"/>
            <a:chOff x="1870873" y="4424900"/>
            <a:chExt cx="828784" cy="1413131"/>
          </a:xfrm>
        </p:grpSpPr>
        <p:sp>
          <p:nvSpPr>
            <p:cNvPr id="34" name="Freeform 19">
              <a:extLst>
                <a:ext uri="{FF2B5EF4-FFF2-40B4-BE49-F238E27FC236}">
                  <a16:creationId xmlns:a16="http://schemas.microsoft.com/office/drawing/2014/main" id="{530A3650-C1BF-AD42-8FA4-E18E1DCCD541}"/>
                </a:ext>
              </a:extLst>
            </p:cNvPr>
            <p:cNvSpPr>
              <a:spLocks/>
            </p:cNvSpPr>
            <p:nvPr/>
          </p:nvSpPr>
          <p:spPr bwMode="auto">
            <a:xfrm>
              <a:off x="1870873" y="4424900"/>
              <a:ext cx="828784" cy="1413131"/>
            </a:xfrm>
            <a:custGeom>
              <a:avLst/>
              <a:gdLst>
                <a:gd name="T0" fmla="*/ 918 w 918"/>
                <a:gd name="T1" fmla="*/ 462 h 1572"/>
                <a:gd name="T2" fmla="*/ 452 w 918"/>
                <a:gd name="T3" fmla="*/ 3 h 1572"/>
                <a:gd name="T4" fmla="*/ 0 w 918"/>
                <a:gd name="T5" fmla="*/ 463 h 1572"/>
                <a:gd name="T6" fmla="*/ 306 w 918"/>
                <a:gd name="T7" fmla="*/ 895 h 1572"/>
                <a:gd name="T8" fmla="*/ 413 w 918"/>
                <a:gd name="T9" fmla="*/ 1046 h 1572"/>
                <a:gd name="T10" fmla="*/ 413 w 918"/>
                <a:gd name="T11" fmla="*/ 1572 h 1572"/>
                <a:gd name="T12" fmla="*/ 505 w 918"/>
                <a:gd name="T13" fmla="*/ 1572 h 1572"/>
                <a:gd name="T14" fmla="*/ 505 w 918"/>
                <a:gd name="T15" fmla="*/ 1046 h 1572"/>
                <a:gd name="T16" fmla="*/ 611 w 918"/>
                <a:gd name="T17" fmla="*/ 895 h 1572"/>
                <a:gd name="T18" fmla="*/ 918 w 918"/>
                <a:gd name="T19" fmla="*/ 462 h 1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18" h="1572">
                  <a:moveTo>
                    <a:pt x="918" y="462"/>
                  </a:moveTo>
                  <a:cubicBezTo>
                    <a:pt x="918" y="206"/>
                    <a:pt x="709" y="0"/>
                    <a:pt x="452" y="3"/>
                  </a:cubicBezTo>
                  <a:cubicBezTo>
                    <a:pt x="202" y="7"/>
                    <a:pt x="0" y="213"/>
                    <a:pt x="0" y="463"/>
                  </a:cubicBezTo>
                  <a:cubicBezTo>
                    <a:pt x="1" y="663"/>
                    <a:pt x="128" y="832"/>
                    <a:pt x="306" y="895"/>
                  </a:cubicBezTo>
                  <a:cubicBezTo>
                    <a:pt x="370" y="917"/>
                    <a:pt x="413" y="978"/>
                    <a:pt x="413" y="1046"/>
                  </a:cubicBezTo>
                  <a:cubicBezTo>
                    <a:pt x="413" y="1572"/>
                    <a:pt x="413" y="1572"/>
                    <a:pt x="413" y="1572"/>
                  </a:cubicBezTo>
                  <a:cubicBezTo>
                    <a:pt x="505" y="1572"/>
                    <a:pt x="505" y="1572"/>
                    <a:pt x="505" y="1572"/>
                  </a:cubicBezTo>
                  <a:cubicBezTo>
                    <a:pt x="505" y="1046"/>
                    <a:pt x="505" y="1046"/>
                    <a:pt x="505" y="1046"/>
                  </a:cubicBezTo>
                  <a:cubicBezTo>
                    <a:pt x="505" y="978"/>
                    <a:pt x="547" y="917"/>
                    <a:pt x="611" y="895"/>
                  </a:cubicBezTo>
                  <a:cubicBezTo>
                    <a:pt x="790" y="832"/>
                    <a:pt x="918" y="662"/>
                    <a:pt x="918" y="462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5" name="Oval 22">
              <a:extLst>
                <a:ext uri="{FF2B5EF4-FFF2-40B4-BE49-F238E27FC236}">
                  <a16:creationId xmlns:a16="http://schemas.microsoft.com/office/drawing/2014/main" id="{6B030E5E-96DD-A14A-8213-2E4844B6D1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49391" y="4504670"/>
              <a:ext cx="676823" cy="674324"/>
            </a:xfrm>
            <a:prstGeom prst="ellipse">
              <a:avLst/>
            </a:prstGeom>
            <a:solidFill>
              <a:srgbClr val="A4C939"/>
            </a:solidFill>
            <a:ln>
              <a:noFill/>
            </a:ln>
            <a:effectLst>
              <a:outerShdw dist="50800" dir="2700000" sx="98000" sy="98000" algn="tl" rotWithShape="0">
                <a:prstClr val="black">
                  <a:alpha val="47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sp>
        <p:nvSpPr>
          <p:cNvPr id="36" name="Hear rate">
            <a:extLst>
              <a:ext uri="{FF2B5EF4-FFF2-40B4-BE49-F238E27FC236}">
                <a16:creationId xmlns:a16="http://schemas.microsoft.com/office/drawing/2014/main" id="{E56ED98F-3718-0C48-86D9-C324E0F315E7}"/>
              </a:ext>
            </a:extLst>
          </p:cNvPr>
          <p:cNvSpPr>
            <a:spLocks noEditPoints="1"/>
          </p:cNvSpPr>
          <p:nvPr/>
        </p:nvSpPr>
        <p:spPr bwMode="auto">
          <a:xfrm>
            <a:off x="4710326" y="3509185"/>
            <a:ext cx="451595" cy="386245"/>
          </a:xfrm>
          <a:custGeom>
            <a:avLst/>
            <a:gdLst>
              <a:gd name="T0" fmla="*/ 245 w 256"/>
              <a:gd name="T1" fmla="*/ 32 h 220"/>
              <a:gd name="T2" fmla="*/ 251 w 256"/>
              <a:gd name="T3" fmla="*/ 33 h 220"/>
              <a:gd name="T4" fmla="*/ 214 w 256"/>
              <a:gd name="T5" fmla="*/ 1 h 220"/>
              <a:gd name="T6" fmla="*/ 211 w 256"/>
              <a:gd name="T7" fmla="*/ 8 h 220"/>
              <a:gd name="T8" fmla="*/ 42 w 256"/>
              <a:gd name="T9" fmla="*/ 161 h 220"/>
              <a:gd name="T10" fmla="*/ 78 w 256"/>
              <a:gd name="T11" fmla="*/ 203 h 220"/>
              <a:gd name="T12" fmla="*/ 83 w 256"/>
              <a:gd name="T13" fmla="*/ 203 h 220"/>
              <a:gd name="T14" fmla="*/ 47 w 256"/>
              <a:gd name="T15" fmla="*/ 161 h 220"/>
              <a:gd name="T16" fmla="*/ 237 w 256"/>
              <a:gd name="T17" fmla="*/ 112 h 220"/>
              <a:gd name="T18" fmla="*/ 186 w 256"/>
              <a:gd name="T19" fmla="*/ 20 h 220"/>
              <a:gd name="T20" fmla="*/ 151 w 256"/>
              <a:gd name="T21" fmla="*/ 31 h 220"/>
              <a:gd name="T22" fmla="*/ 109 w 256"/>
              <a:gd name="T23" fmla="*/ 31 h 220"/>
              <a:gd name="T24" fmla="*/ 13 w 256"/>
              <a:gd name="T25" fmla="*/ 80 h 220"/>
              <a:gd name="T26" fmla="*/ 4 w 256"/>
              <a:gd name="T27" fmla="*/ 112 h 220"/>
              <a:gd name="T28" fmla="*/ 4 w 256"/>
              <a:gd name="T29" fmla="*/ 120 h 220"/>
              <a:gd name="T30" fmla="*/ 31 w 256"/>
              <a:gd name="T31" fmla="*/ 123 h 220"/>
              <a:gd name="T32" fmla="*/ 130 w 256"/>
              <a:gd name="T33" fmla="*/ 220 h 220"/>
              <a:gd name="T34" fmla="*/ 229 w 256"/>
              <a:gd name="T35" fmla="*/ 123 h 220"/>
              <a:gd name="T36" fmla="*/ 252 w 256"/>
              <a:gd name="T37" fmla="*/ 120 h 220"/>
              <a:gd name="T38" fmla="*/ 252 w 256"/>
              <a:gd name="T39" fmla="*/ 112 h 220"/>
              <a:gd name="T40" fmla="*/ 40 w 256"/>
              <a:gd name="T41" fmla="*/ 120 h 220"/>
              <a:gd name="T42" fmla="*/ 111 w 256"/>
              <a:gd name="T43" fmla="*/ 118 h 220"/>
              <a:gd name="T44" fmla="*/ 128 w 256"/>
              <a:gd name="T45" fmla="*/ 159 h 220"/>
              <a:gd name="T46" fmla="*/ 132 w 256"/>
              <a:gd name="T47" fmla="*/ 163 h 220"/>
              <a:gd name="T48" fmla="*/ 158 w 256"/>
              <a:gd name="T49" fmla="*/ 120 h 220"/>
              <a:gd name="T50" fmla="*/ 130 w 256"/>
              <a:gd name="T51" fmla="*/ 210 h 220"/>
              <a:gd name="T52" fmla="*/ 156 w 256"/>
              <a:gd name="T53" fmla="*/ 112 h 220"/>
              <a:gd name="T54" fmla="*/ 136 w 256"/>
              <a:gd name="T55" fmla="*/ 143 h 220"/>
              <a:gd name="T56" fmla="*/ 133 w 256"/>
              <a:gd name="T57" fmla="*/ 69 h 220"/>
              <a:gd name="T58" fmla="*/ 106 w 256"/>
              <a:gd name="T59" fmla="*/ 112 h 220"/>
              <a:gd name="T60" fmla="*/ 21 w 256"/>
              <a:gd name="T61" fmla="*/ 80 h 220"/>
              <a:gd name="T62" fmla="*/ 104 w 256"/>
              <a:gd name="T63" fmla="*/ 38 h 220"/>
              <a:gd name="T64" fmla="*/ 132 w 256"/>
              <a:gd name="T65" fmla="*/ 56 h 220"/>
              <a:gd name="T66" fmla="*/ 186 w 256"/>
              <a:gd name="T67" fmla="*/ 28 h 220"/>
              <a:gd name="T68" fmla="*/ 228 w 256"/>
              <a:gd name="T69" fmla="*/ 112 h 2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256" h="220">
                <a:moveTo>
                  <a:pt x="211" y="8"/>
                </a:moveTo>
                <a:cubicBezTo>
                  <a:pt x="224" y="13"/>
                  <a:pt x="236" y="21"/>
                  <a:pt x="245" y="32"/>
                </a:cubicBezTo>
                <a:cubicBezTo>
                  <a:pt x="246" y="33"/>
                  <a:pt x="247" y="34"/>
                  <a:pt x="248" y="34"/>
                </a:cubicBezTo>
                <a:cubicBezTo>
                  <a:pt x="249" y="34"/>
                  <a:pt x="250" y="34"/>
                  <a:pt x="251" y="33"/>
                </a:cubicBezTo>
                <a:cubicBezTo>
                  <a:pt x="253" y="32"/>
                  <a:pt x="253" y="29"/>
                  <a:pt x="251" y="27"/>
                </a:cubicBezTo>
                <a:cubicBezTo>
                  <a:pt x="242" y="15"/>
                  <a:pt x="228" y="6"/>
                  <a:pt x="214" y="1"/>
                </a:cubicBezTo>
                <a:cubicBezTo>
                  <a:pt x="212" y="0"/>
                  <a:pt x="209" y="1"/>
                  <a:pt x="209" y="3"/>
                </a:cubicBezTo>
                <a:cubicBezTo>
                  <a:pt x="208" y="5"/>
                  <a:pt x="209" y="8"/>
                  <a:pt x="211" y="8"/>
                </a:cubicBezTo>
                <a:close/>
                <a:moveTo>
                  <a:pt x="47" y="161"/>
                </a:moveTo>
                <a:cubicBezTo>
                  <a:pt x="46" y="160"/>
                  <a:pt x="43" y="160"/>
                  <a:pt x="42" y="161"/>
                </a:cubicBezTo>
                <a:cubicBezTo>
                  <a:pt x="40" y="163"/>
                  <a:pt x="40" y="166"/>
                  <a:pt x="42" y="167"/>
                </a:cubicBezTo>
                <a:cubicBezTo>
                  <a:pt x="78" y="203"/>
                  <a:pt x="78" y="203"/>
                  <a:pt x="78" y="203"/>
                </a:cubicBezTo>
                <a:cubicBezTo>
                  <a:pt x="78" y="204"/>
                  <a:pt x="79" y="204"/>
                  <a:pt x="80" y="204"/>
                </a:cubicBezTo>
                <a:cubicBezTo>
                  <a:pt x="81" y="204"/>
                  <a:pt x="82" y="204"/>
                  <a:pt x="83" y="203"/>
                </a:cubicBezTo>
                <a:cubicBezTo>
                  <a:pt x="85" y="202"/>
                  <a:pt x="85" y="199"/>
                  <a:pt x="83" y="197"/>
                </a:cubicBezTo>
                <a:lnTo>
                  <a:pt x="47" y="161"/>
                </a:lnTo>
                <a:close/>
                <a:moveTo>
                  <a:pt x="252" y="112"/>
                </a:moveTo>
                <a:cubicBezTo>
                  <a:pt x="237" y="112"/>
                  <a:pt x="237" y="112"/>
                  <a:pt x="237" y="112"/>
                </a:cubicBezTo>
                <a:cubicBezTo>
                  <a:pt x="243" y="103"/>
                  <a:pt x="247" y="92"/>
                  <a:pt x="247" y="80"/>
                </a:cubicBezTo>
                <a:cubicBezTo>
                  <a:pt x="247" y="47"/>
                  <a:pt x="219" y="20"/>
                  <a:pt x="186" y="20"/>
                </a:cubicBezTo>
                <a:cubicBezTo>
                  <a:pt x="174" y="20"/>
                  <a:pt x="161" y="24"/>
                  <a:pt x="151" y="31"/>
                </a:cubicBezTo>
                <a:cubicBezTo>
                  <a:pt x="151" y="31"/>
                  <a:pt x="151" y="31"/>
                  <a:pt x="151" y="31"/>
                </a:cubicBezTo>
                <a:cubicBezTo>
                  <a:pt x="130" y="48"/>
                  <a:pt x="130" y="48"/>
                  <a:pt x="130" y="48"/>
                </a:cubicBezTo>
                <a:cubicBezTo>
                  <a:pt x="109" y="31"/>
                  <a:pt x="109" y="31"/>
                  <a:pt x="109" y="31"/>
                </a:cubicBezTo>
                <a:cubicBezTo>
                  <a:pt x="99" y="24"/>
                  <a:pt x="86" y="20"/>
                  <a:pt x="74" y="20"/>
                </a:cubicBezTo>
                <a:cubicBezTo>
                  <a:pt x="41" y="20"/>
                  <a:pt x="13" y="47"/>
                  <a:pt x="13" y="80"/>
                </a:cubicBezTo>
                <a:cubicBezTo>
                  <a:pt x="13" y="92"/>
                  <a:pt x="17" y="103"/>
                  <a:pt x="23" y="112"/>
                </a:cubicBezTo>
                <a:cubicBezTo>
                  <a:pt x="4" y="112"/>
                  <a:pt x="4" y="112"/>
                  <a:pt x="4" y="112"/>
                </a:cubicBezTo>
                <a:cubicBezTo>
                  <a:pt x="2" y="112"/>
                  <a:pt x="0" y="114"/>
                  <a:pt x="0" y="116"/>
                </a:cubicBezTo>
                <a:cubicBezTo>
                  <a:pt x="0" y="118"/>
                  <a:pt x="2" y="120"/>
                  <a:pt x="4" y="120"/>
                </a:cubicBezTo>
                <a:cubicBezTo>
                  <a:pt x="29" y="120"/>
                  <a:pt x="29" y="120"/>
                  <a:pt x="29" y="120"/>
                </a:cubicBezTo>
                <a:cubicBezTo>
                  <a:pt x="29" y="121"/>
                  <a:pt x="30" y="122"/>
                  <a:pt x="31" y="123"/>
                </a:cubicBezTo>
                <a:cubicBezTo>
                  <a:pt x="127" y="219"/>
                  <a:pt x="127" y="219"/>
                  <a:pt x="127" y="219"/>
                </a:cubicBezTo>
                <a:cubicBezTo>
                  <a:pt x="128" y="220"/>
                  <a:pt x="129" y="220"/>
                  <a:pt x="130" y="220"/>
                </a:cubicBezTo>
                <a:cubicBezTo>
                  <a:pt x="131" y="220"/>
                  <a:pt x="132" y="220"/>
                  <a:pt x="133" y="219"/>
                </a:cubicBezTo>
                <a:cubicBezTo>
                  <a:pt x="229" y="123"/>
                  <a:pt x="229" y="123"/>
                  <a:pt x="229" y="123"/>
                </a:cubicBezTo>
                <a:cubicBezTo>
                  <a:pt x="230" y="122"/>
                  <a:pt x="231" y="121"/>
                  <a:pt x="231" y="120"/>
                </a:cubicBezTo>
                <a:cubicBezTo>
                  <a:pt x="252" y="120"/>
                  <a:pt x="252" y="120"/>
                  <a:pt x="252" y="120"/>
                </a:cubicBezTo>
                <a:cubicBezTo>
                  <a:pt x="254" y="120"/>
                  <a:pt x="256" y="118"/>
                  <a:pt x="256" y="116"/>
                </a:cubicBezTo>
                <a:cubicBezTo>
                  <a:pt x="256" y="114"/>
                  <a:pt x="254" y="112"/>
                  <a:pt x="252" y="112"/>
                </a:cubicBezTo>
                <a:close/>
                <a:moveTo>
                  <a:pt x="130" y="210"/>
                </a:moveTo>
                <a:cubicBezTo>
                  <a:pt x="40" y="120"/>
                  <a:pt x="40" y="120"/>
                  <a:pt x="40" y="120"/>
                </a:cubicBezTo>
                <a:cubicBezTo>
                  <a:pt x="108" y="120"/>
                  <a:pt x="108" y="120"/>
                  <a:pt x="108" y="120"/>
                </a:cubicBezTo>
                <a:cubicBezTo>
                  <a:pt x="109" y="120"/>
                  <a:pt x="111" y="119"/>
                  <a:pt x="111" y="118"/>
                </a:cubicBezTo>
                <a:cubicBezTo>
                  <a:pt x="128" y="89"/>
                  <a:pt x="128" y="89"/>
                  <a:pt x="128" y="89"/>
                </a:cubicBezTo>
                <a:cubicBezTo>
                  <a:pt x="128" y="159"/>
                  <a:pt x="128" y="159"/>
                  <a:pt x="128" y="159"/>
                </a:cubicBezTo>
                <a:cubicBezTo>
                  <a:pt x="128" y="161"/>
                  <a:pt x="129" y="162"/>
                  <a:pt x="131" y="163"/>
                </a:cubicBezTo>
                <a:cubicBezTo>
                  <a:pt x="131" y="163"/>
                  <a:pt x="132" y="163"/>
                  <a:pt x="132" y="163"/>
                </a:cubicBezTo>
                <a:cubicBezTo>
                  <a:pt x="133" y="163"/>
                  <a:pt x="135" y="162"/>
                  <a:pt x="135" y="161"/>
                </a:cubicBezTo>
                <a:cubicBezTo>
                  <a:pt x="158" y="120"/>
                  <a:pt x="158" y="120"/>
                  <a:pt x="158" y="120"/>
                </a:cubicBezTo>
                <a:cubicBezTo>
                  <a:pt x="220" y="120"/>
                  <a:pt x="220" y="120"/>
                  <a:pt x="220" y="120"/>
                </a:cubicBezTo>
                <a:lnTo>
                  <a:pt x="130" y="210"/>
                </a:lnTo>
                <a:close/>
                <a:moveTo>
                  <a:pt x="228" y="112"/>
                </a:moveTo>
                <a:cubicBezTo>
                  <a:pt x="156" y="112"/>
                  <a:pt x="156" y="112"/>
                  <a:pt x="156" y="112"/>
                </a:cubicBezTo>
                <a:cubicBezTo>
                  <a:pt x="155" y="112"/>
                  <a:pt x="153" y="113"/>
                  <a:pt x="153" y="114"/>
                </a:cubicBezTo>
                <a:cubicBezTo>
                  <a:pt x="136" y="143"/>
                  <a:pt x="136" y="143"/>
                  <a:pt x="136" y="143"/>
                </a:cubicBezTo>
                <a:cubicBezTo>
                  <a:pt x="136" y="73"/>
                  <a:pt x="136" y="73"/>
                  <a:pt x="136" y="73"/>
                </a:cubicBezTo>
                <a:cubicBezTo>
                  <a:pt x="136" y="71"/>
                  <a:pt x="135" y="70"/>
                  <a:pt x="133" y="69"/>
                </a:cubicBezTo>
                <a:cubicBezTo>
                  <a:pt x="131" y="69"/>
                  <a:pt x="129" y="70"/>
                  <a:pt x="129" y="71"/>
                </a:cubicBezTo>
                <a:cubicBezTo>
                  <a:pt x="106" y="112"/>
                  <a:pt x="106" y="112"/>
                  <a:pt x="106" y="112"/>
                </a:cubicBezTo>
                <a:cubicBezTo>
                  <a:pt x="32" y="112"/>
                  <a:pt x="32" y="112"/>
                  <a:pt x="32" y="112"/>
                </a:cubicBezTo>
                <a:cubicBezTo>
                  <a:pt x="25" y="103"/>
                  <a:pt x="21" y="92"/>
                  <a:pt x="21" y="80"/>
                </a:cubicBezTo>
                <a:cubicBezTo>
                  <a:pt x="21" y="51"/>
                  <a:pt x="45" y="28"/>
                  <a:pt x="74" y="28"/>
                </a:cubicBezTo>
                <a:cubicBezTo>
                  <a:pt x="85" y="28"/>
                  <a:pt x="95" y="31"/>
                  <a:pt x="104" y="38"/>
                </a:cubicBezTo>
                <a:cubicBezTo>
                  <a:pt x="128" y="56"/>
                  <a:pt x="128" y="56"/>
                  <a:pt x="128" y="56"/>
                </a:cubicBezTo>
                <a:cubicBezTo>
                  <a:pt x="129" y="57"/>
                  <a:pt x="131" y="57"/>
                  <a:pt x="132" y="56"/>
                </a:cubicBezTo>
                <a:cubicBezTo>
                  <a:pt x="156" y="38"/>
                  <a:pt x="156" y="38"/>
                  <a:pt x="156" y="38"/>
                </a:cubicBezTo>
                <a:cubicBezTo>
                  <a:pt x="165" y="31"/>
                  <a:pt x="175" y="28"/>
                  <a:pt x="186" y="28"/>
                </a:cubicBezTo>
                <a:cubicBezTo>
                  <a:pt x="215" y="28"/>
                  <a:pt x="239" y="51"/>
                  <a:pt x="239" y="80"/>
                </a:cubicBezTo>
                <a:cubicBezTo>
                  <a:pt x="239" y="92"/>
                  <a:pt x="235" y="103"/>
                  <a:pt x="228" y="112"/>
                </a:cubicBezTo>
                <a:close/>
              </a:path>
            </a:pathLst>
          </a:custGeom>
          <a:solidFill>
            <a:srgbClr val="075570"/>
          </a:solidFill>
          <a:ln>
            <a:solidFill>
              <a:srgbClr val="075570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7" name="Microscheme">
            <a:extLst>
              <a:ext uri="{FF2B5EF4-FFF2-40B4-BE49-F238E27FC236}">
                <a16:creationId xmlns:a16="http://schemas.microsoft.com/office/drawing/2014/main" id="{B9954F6D-44CE-D44B-91C3-C6C03F8ECD2F}"/>
              </a:ext>
            </a:extLst>
          </p:cNvPr>
          <p:cNvSpPr>
            <a:spLocks noEditPoints="1"/>
          </p:cNvSpPr>
          <p:nvPr/>
        </p:nvSpPr>
        <p:spPr bwMode="auto">
          <a:xfrm>
            <a:off x="4728614" y="4672246"/>
            <a:ext cx="401252" cy="400384"/>
          </a:xfrm>
          <a:custGeom>
            <a:avLst/>
            <a:gdLst>
              <a:gd name="T0" fmla="*/ 236 w 256"/>
              <a:gd name="T1" fmla="*/ 52 h 256"/>
              <a:gd name="T2" fmla="*/ 204 w 256"/>
              <a:gd name="T3" fmla="*/ 20 h 256"/>
              <a:gd name="T4" fmla="*/ 196 w 256"/>
              <a:gd name="T5" fmla="*/ 20 h 256"/>
              <a:gd name="T6" fmla="*/ 172 w 256"/>
              <a:gd name="T7" fmla="*/ 0 h 256"/>
              <a:gd name="T8" fmla="*/ 156 w 256"/>
              <a:gd name="T9" fmla="*/ 0 h 256"/>
              <a:gd name="T10" fmla="*/ 132 w 256"/>
              <a:gd name="T11" fmla="*/ 20 h 256"/>
              <a:gd name="T12" fmla="*/ 124 w 256"/>
              <a:gd name="T13" fmla="*/ 20 h 256"/>
              <a:gd name="T14" fmla="*/ 100 w 256"/>
              <a:gd name="T15" fmla="*/ 0 h 256"/>
              <a:gd name="T16" fmla="*/ 84 w 256"/>
              <a:gd name="T17" fmla="*/ 0 h 256"/>
              <a:gd name="T18" fmla="*/ 60 w 256"/>
              <a:gd name="T19" fmla="*/ 20 h 256"/>
              <a:gd name="T20" fmla="*/ 52 w 256"/>
              <a:gd name="T21" fmla="*/ 20 h 256"/>
              <a:gd name="T22" fmla="*/ 20 w 256"/>
              <a:gd name="T23" fmla="*/ 52 h 256"/>
              <a:gd name="T24" fmla="*/ 20 w 256"/>
              <a:gd name="T25" fmla="*/ 60 h 256"/>
              <a:gd name="T26" fmla="*/ 0 w 256"/>
              <a:gd name="T27" fmla="*/ 84 h 256"/>
              <a:gd name="T28" fmla="*/ 0 w 256"/>
              <a:gd name="T29" fmla="*/ 100 h 256"/>
              <a:gd name="T30" fmla="*/ 20 w 256"/>
              <a:gd name="T31" fmla="*/ 124 h 256"/>
              <a:gd name="T32" fmla="*/ 20 w 256"/>
              <a:gd name="T33" fmla="*/ 132 h 256"/>
              <a:gd name="T34" fmla="*/ 0 w 256"/>
              <a:gd name="T35" fmla="*/ 156 h 256"/>
              <a:gd name="T36" fmla="*/ 0 w 256"/>
              <a:gd name="T37" fmla="*/ 172 h 256"/>
              <a:gd name="T38" fmla="*/ 20 w 256"/>
              <a:gd name="T39" fmla="*/ 196 h 256"/>
              <a:gd name="T40" fmla="*/ 20 w 256"/>
              <a:gd name="T41" fmla="*/ 204 h 256"/>
              <a:gd name="T42" fmla="*/ 52 w 256"/>
              <a:gd name="T43" fmla="*/ 236 h 256"/>
              <a:gd name="T44" fmla="*/ 60 w 256"/>
              <a:gd name="T45" fmla="*/ 236 h 256"/>
              <a:gd name="T46" fmla="*/ 84 w 256"/>
              <a:gd name="T47" fmla="*/ 256 h 256"/>
              <a:gd name="T48" fmla="*/ 100 w 256"/>
              <a:gd name="T49" fmla="*/ 256 h 256"/>
              <a:gd name="T50" fmla="*/ 124 w 256"/>
              <a:gd name="T51" fmla="*/ 236 h 256"/>
              <a:gd name="T52" fmla="*/ 132 w 256"/>
              <a:gd name="T53" fmla="*/ 236 h 256"/>
              <a:gd name="T54" fmla="*/ 156 w 256"/>
              <a:gd name="T55" fmla="*/ 256 h 256"/>
              <a:gd name="T56" fmla="*/ 172 w 256"/>
              <a:gd name="T57" fmla="*/ 256 h 256"/>
              <a:gd name="T58" fmla="*/ 196 w 256"/>
              <a:gd name="T59" fmla="*/ 236 h 256"/>
              <a:gd name="T60" fmla="*/ 204 w 256"/>
              <a:gd name="T61" fmla="*/ 236 h 256"/>
              <a:gd name="T62" fmla="*/ 236 w 256"/>
              <a:gd name="T63" fmla="*/ 204 h 256"/>
              <a:gd name="T64" fmla="*/ 236 w 256"/>
              <a:gd name="T65" fmla="*/ 196 h 256"/>
              <a:gd name="T66" fmla="*/ 256 w 256"/>
              <a:gd name="T67" fmla="*/ 172 h 256"/>
              <a:gd name="T68" fmla="*/ 256 w 256"/>
              <a:gd name="T69" fmla="*/ 156 h 256"/>
              <a:gd name="T70" fmla="*/ 236 w 256"/>
              <a:gd name="T71" fmla="*/ 132 h 256"/>
              <a:gd name="T72" fmla="*/ 236 w 256"/>
              <a:gd name="T73" fmla="*/ 124 h 256"/>
              <a:gd name="T74" fmla="*/ 256 w 256"/>
              <a:gd name="T75" fmla="*/ 100 h 256"/>
              <a:gd name="T76" fmla="*/ 256 w 256"/>
              <a:gd name="T77" fmla="*/ 84 h 256"/>
              <a:gd name="T78" fmla="*/ 236 w 256"/>
              <a:gd name="T79" fmla="*/ 60 h 256"/>
              <a:gd name="T80" fmla="*/ 80 w 256"/>
              <a:gd name="T81" fmla="*/ 228 h 256"/>
              <a:gd name="T82" fmla="*/ 164 w 256"/>
              <a:gd name="T83" fmla="*/ 152 h 256"/>
              <a:gd name="T84" fmla="*/ 184 w 256"/>
              <a:gd name="T85" fmla="*/ 128 h 256"/>
              <a:gd name="T86" fmla="*/ 72 w 256"/>
              <a:gd name="T87" fmla="*/ 176 h 256"/>
              <a:gd name="T88" fmla="*/ 28 w 256"/>
              <a:gd name="T89" fmla="*/ 28 h 256"/>
              <a:gd name="T90" fmla="*/ 152 w 256"/>
              <a:gd name="T91" fmla="*/ 104 h 256"/>
              <a:gd name="T92" fmla="*/ 52 w 256"/>
              <a:gd name="T93" fmla="*/ 108 h 256"/>
              <a:gd name="T94" fmla="*/ 152 w 256"/>
              <a:gd name="T95" fmla="*/ 112 h 256"/>
              <a:gd name="T96" fmla="*/ 228 w 256"/>
              <a:gd name="T97" fmla="*/ 28 h 256"/>
              <a:gd name="T98" fmla="*/ 184 w 256"/>
              <a:gd name="T99" fmla="*/ 136 h 256"/>
              <a:gd name="T100" fmla="*/ 172 w 256"/>
              <a:gd name="T101" fmla="*/ 148 h 256"/>
              <a:gd name="T102" fmla="*/ 60 w 256"/>
              <a:gd name="T103" fmla="*/ 108 h 2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256" h="256">
                <a:moveTo>
                  <a:pt x="256" y="60"/>
                </a:moveTo>
                <a:cubicBezTo>
                  <a:pt x="256" y="52"/>
                  <a:pt x="256" y="52"/>
                  <a:pt x="256" y="52"/>
                </a:cubicBezTo>
                <a:cubicBezTo>
                  <a:pt x="236" y="52"/>
                  <a:pt x="236" y="52"/>
                  <a:pt x="236" y="52"/>
                </a:cubicBezTo>
                <a:cubicBezTo>
                  <a:pt x="236" y="24"/>
                  <a:pt x="236" y="24"/>
                  <a:pt x="236" y="24"/>
                </a:cubicBezTo>
                <a:cubicBezTo>
                  <a:pt x="236" y="22"/>
                  <a:pt x="234" y="20"/>
                  <a:pt x="232" y="20"/>
                </a:cubicBezTo>
                <a:cubicBezTo>
                  <a:pt x="204" y="20"/>
                  <a:pt x="204" y="20"/>
                  <a:pt x="204" y="20"/>
                </a:cubicBezTo>
                <a:cubicBezTo>
                  <a:pt x="204" y="0"/>
                  <a:pt x="204" y="0"/>
                  <a:pt x="204" y="0"/>
                </a:cubicBezTo>
                <a:cubicBezTo>
                  <a:pt x="196" y="0"/>
                  <a:pt x="196" y="0"/>
                  <a:pt x="196" y="0"/>
                </a:cubicBezTo>
                <a:cubicBezTo>
                  <a:pt x="196" y="20"/>
                  <a:pt x="196" y="20"/>
                  <a:pt x="196" y="20"/>
                </a:cubicBezTo>
                <a:cubicBezTo>
                  <a:pt x="180" y="20"/>
                  <a:pt x="180" y="20"/>
                  <a:pt x="180" y="20"/>
                </a:cubicBezTo>
                <a:cubicBezTo>
                  <a:pt x="180" y="0"/>
                  <a:pt x="180" y="0"/>
                  <a:pt x="180" y="0"/>
                </a:cubicBezTo>
                <a:cubicBezTo>
                  <a:pt x="172" y="0"/>
                  <a:pt x="172" y="0"/>
                  <a:pt x="172" y="0"/>
                </a:cubicBezTo>
                <a:cubicBezTo>
                  <a:pt x="172" y="20"/>
                  <a:pt x="172" y="20"/>
                  <a:pt x="172" y="20"/>
                </a:cubicBezTo>
                <a:cubicBezTo>
                  <a:pt x="156" y="20"/>
                  <a:pt x="156" y="20"/>
                  <a:pt x="156" y="20"/>
                </a:cubicBezTo>
                <a:cubicBezTo>
                  <a:pt x="156" y="0"/>
                  <a:pt x="156" y="0"/>
                  <a:pt x="156" y="0"/>
                </a:cubicBezTo>
                <a:cubicBezTo>
                  <a:pt x="148" y="0"/>
                  <a:pt x="148" y="0"/>
                  <a:pt x="148" y="0"/>
                </a:cubicBezTo>
                <a:cubicBezTo>
                  <a:pt x="148" y="20"/>
                  <a:pt x="148" y="20"/>
                  <a:pt x="148" y="20"/>
                </a:cubicBezTo>
                <a:cubicBezTo>
                  <a:pt x="132" y="20"/>
                  <a:pt x="132" y="20"/>
                  <a:pt x="132" y="20"/>
                </a:cubicBezTo>
                <a:cubicBezTo>
                  <a:pt x="132" y="0"/>
                  <a:pt x="132" y="0"/>
                  <a:pt x="132" y="0"/>
                </a:cubicBezTo>
                <a:cubicBezTo>
                  <a:pt x="124" y="0"/>
                  <a:pt x="124" y="0"/>
                  <a:pt x="124" y="0"/>
                </a:cubicBezTo>
                <a:cubicBezTo>
                  <a:pt x="124" y="20"/>
                  <a:pt x="124" y="20"/>
                  <a:pt x="124" y="20"/>
                </a:cubicBezTo>
                <a:cubicBezTo>
                  <a:pt x="108" y="20"/>
                  <a:pt x="108" y="20"/>
                  <a:pt x="108" y="20"/>
                </a:cubicBezTo>
                <a:cubicBezTo>
                  <a:pt x="108" y="0"/>
                  <a:pt x="108" y="0"/>
                  <a:pt x="108" y="0"/>
                </a:cubicBezTo>
                <a:cubicBezTo>
                  <a:pt x="100" y="0"/>
                  <a:pt x="100" y="0"/>
                  <a:pt x="100" y="0"/>
                </a:cubicBezTo>
                <a:cubicBezTo>
                  <a:pt x="100" y="20"/>
                  <a:pt x="100" y="20"/>
                  <a:pt x="100" y="20"/>
                </a:cubicBezTo>
                <a:cubicBezTo>
                  <a:pt x="84" y="20"/>
                  <a:pt x="84" y="20"/>
                  <a:pt x="84" y="20"/>
                </a:cubicBezTo>
                <a:cubicBezTo>
                  <a:pt x="84" y="0"/>
                  <a:pt x="84" y="0"/>
                  <a:pt x="84" y="0"/>
                </a:cubicBezTo>
                <a:cubicBezTo>
                  <a:pt x="76" y="0"/>
                  <a:pt x="76" y="0"/>
                  <a:pt x="76" y="0"/>
                </a:cubicBezTo>
                <a:cubicBezTo>
                  <a:pt x="76" y="20"/>
                  <a:pt x="76" y="20"/>
                  <a:pt x="76" y="20"/>
                </a:cubicBezTo>
                <a:cubicBezTo>
                  <a:pt x="60" y="20"/>
                  <a:pt x="60" y="20"/>
                  <a:pt x="60" y="20"/>
                </a:cubicBezTo>
                <a:cubicBezTo>
                  <a:pt x="60" y="0"/>
                  <a:pt x="60" y="0"/>
                  <a:pt x="60" y="0"/>
                </a:cubicBezTo>
                <a:cubicBezTo>
                  <a:pt x="52" y="0"/>
                  <a:pt x="52" y="0"/>
                  <a:pt x="52" y="0"/>
                </a:cubicBezTo>
                <a:cubicBezTo>
                  <a:pt x="52" y="20"/>
                  <a:pt x="52" y="20"/>
                  <a:pt x="52" y="20"/>
                </a:cubicBezTo>
                <a:cubicBezTo>
                  <a:pt x="24" y="20"/>
                  <a:pt x="24" y="20"/>
                  <a:pt x="24" y="20"/>
                </a:cubicBezTo>
                <a:cubicBezTo>
                  <a:pt x="22" y="20"/>
                  <a:pt x="20" y="22"/>
                  <a:pt x="20" y="24"/>
                </a:cubicBezTo>
                <a:cubicBezTo>
                  <a:pt x="20" y="52"/>
                  <a:pt x="20" y="52"/>
                  <a:pt x="20" y="52"/>
                </a:cubicBezTo>
                <a:cubicBezTo>
                  <a:pt x="0" y="52"/>
                  <a:pt x="0" y="52"/>
                  <a:pt x="0" y="52"/>
                </a:cubicBezTo>
                <a:cubicBezTo>
                  <a:pt x="0" y="60"/>
                  <a:pt x="0" y="60"/>
                  <a:pt x="0" y="60"/>
                </a:cubicBezTo>
                <a:cubicBezTo>
                  <a:pt x="20" y="60"/>
                  <a:pt x="20" y="60"/>
                  <a:pt x="20" y="60"/>
                </a:cubicBezTo>
                <a:cubicBezTo>
                  <a:pt x="20" y="76"/>
                  <a:pt x="20" y="76"/>
                  <a:pt x="20" y="76"/>
                </a:cubicBezTo>
                <a:cubicBezTo>
                  <a:pt x="0" y="76"/>
                  <a:pt x="0" y="76"/>
                  <a:pt x="0" y="76"/>
                </a:cubicBezTo>
                <a:cubicBezTo>
                  <a:pt x="0" y="84"/>
                  <a:pt x="0" y="84"/>
                  <a:pt x="0" y="84"/>
                </a:cubicBezTo>
                <a:cubicBezTo>
                  <a:pt x="20" y="84"/>
                  <a:pt x="20" y="84"/>
                  <a:pt x="20" y="84"/>
                </a:cubicBezTo>
                <a:cubicBezTo>
                  <a:pt x="20" y="100"/>
                  <a:pt x="20" y="100"/>
                  <a:pt x="20" y="100"/>
                </a:cubicBezTo>
                <a:cubicBezTo>
                  <a:pt x="0" y="100"/>
                  <a:pt x="0" y="100"/>
                  <a:pt x="0" y="100"/>
                </a:cubicBezTo>
                <a:cubicBezTo>
                  <a:pt x="0" y="108"/>
                  <a:pt x="0" y="108"/>
                  <a:pt x="0" y="108"/>
                </a:cubicBezTo>
                <a:cubicBezTo>
                  <a:pt x="20" y="108"/>
                  <a:pt x="20" y="108"/>
                  <a:pt x="20" y="108"/>
                </a:cubicBezTo>
                <a:cubicBezTo>
                  <a:pt x="20" y="124"/>
                  <a:pt x="20" y="124"/>
                  <a:pt x="20" y="124"/>
                </a:cubicBezTo>
                <a:cubicBezTo>
                  <a:pt x="0" y="124"/>
                  <a:pt x="0" y="124"/>
                  <a:pt x="0" y="124"/>
                </a:cubicBezTo>
                <a:cubicBezTo>
                  <a:pt x="0" y="132"/>
                  <a:pt x="0" y="132"/>
                  <a:pt x="0" y="132"/>
                </a:cubicBezTo>
                <a:cubicBezTo>
                  <a:pt x="20" y="132"/>
                  <a:pt x="20" y="132"/>
                  <a:pt x="20" y="132"/>
                </a:cubicBezTo>
                <a:cubicBezTo>
                  <a:pt x="20" y="148"/>
                  <a:pt x="20" y="148"/>
                  <a:pt x="20" y="148"/>
                </a:cubicBezTo>
                <a:cubicBezTo>
                  <a:pt x="0" y="148"/>
                  <a:pt x="0" y="148"/>
                  <a:pt x="0" y="148"/>
                </a:cubicBezTo>
                <a:cubicBezTo>
                  <a:pt x="0" y="156"/>
                  <a:pt x="0" y="156"/>
                  <a:pt x="0" y="156"/>
                </a:cubicBezTo>
                <a:cubicBezTo>
                  <a:pt x="20" y="156"/>
                  <a:pt x="20" y="156"/>
                  <a:pt x="20" y="156"/>
                </a:cubicBezTo>
                <a:cubicBezTo>
                  <a:pt x="20" y="172"/>
                  <a:pt x="20" y="172"/>
                  <a:pt x="20" y="172"/>
                </a:cubicBezTo>
                <a:cubicBezTo>
                  <a:pt x="0" y="172"/>
                  <a:pt x="0" y="172"/>
                  <a:pt x="0" y="172"/>
                </a:cubicBezTo>
                <a:cubicBezTo>
                  <a:pt x="0" y="180"/>
                  <a:pt x="0" y="180"/>
                  <a:pt x="0" y="180"/>
                </a:cubicBezTo>
                <a:cubicBezTo>
                  <a:pt x="20" y="180"/>
                  <a:pt x="20" y="180"/>
                  <a:pt x="20" y="180"/>
                </a:cubicBezTo>
                <a:cubicBezTo>
                  <a:pt x="20" y="196"/>
                  <a:pt x="20" y="196"/>
                  <a:pt x="20" y="196"/>
                </a:cubicBezTo>
                <a:cubicBezTo>
                  <a:pt x="0" y="196"/>
                  <a:pt x="0" y="196"/>
                  <a:pt x="0" y="196"/>
                </a:cubicBezTo>
                <a:cubicBezTo>
                  <a:pt x="0" y="204"/>
                  <a:pt x="0" y="204"/>
                  <a:pt x="0" y="204"/>
                </a:cubicBezTo>
                <a:cubicBezTo>
                  <a:pt x="20" y="204"/>
                  <a:pt x="20" y="204"/>
                  <a:pt x="20" y="204"/>
                </a:cubicBezTo>
                <a:cubicBezTo>
                  <a:pt x="20" y="232"/>
                  <a:pt x="20" y="232"/>
                  <a:pt x="20" y="232"/>
                </a:cubicBezTo>
                <a:cubicBezTo>
                  <a:pt x="20" y="234"/>
                  <a:pt x="22" y="236"/>
                  <a:pt x="24" y="236"/>
                </a:cubicBezTo>
                <a:cubicBezTo>
                  <a:pt x="52" y="236"/>
                  <a:pt x="52" y="236"/>
                  <a:pt x="52" y="236"/>
                </a:cubicBezTo>
                <a:cubicBezTo>
                  <a:pt x="52" y="256"/>
                  <a:pt x="52" y="256"/>
                  <a:pt x="52" y="256"/>
                </a:cubicBezTo>
                <a:cubicBezTo>
                  <a:pt x="60" y="256"/>
                  <a:pt x="60" y="256"/>
                  <a:pt x="60" y="256"/>
                </a:cubicBezTo>
                <a:cubicBezTo>
                  <a:pt x="60" y="236"/>
                  <a:pt x="60" y="236"/>
                  <a:pt x="60" y="236"/>
                </a:cubicBezTo>
                <a:cubicBezTo>
                  <a:pt x="76" y="236"/>
                  <a:pt x="76" y="236"/>
                  <a:pt x="76" y="236"/>
                </a:cubicBezTo>
                <a:cubicBezTo>
                  <a:pt x="76" y="256"/>
                  <a:pt x="76" y="256"/>
                  <a:pt x="76" y="256"/>
                </a:cubicBezTo>
                <a:cubicBezTo>
                  <a:pt x="84" y="256"/>
                  <a:pt x="84" y="256"/>
                  <a:pt x="84" y="256"/>
                </a:cubicBezTo>
                <a:cubicBezTo>
                  <a:pt x="84" y="236"/>
                  <a:pt x="84" y="236"/>
                  <a:pt x="84" y="236"/>
                </a:cubicBezTo>
                <a:cubicBezTo>
                  <a:pt x="100" y="236"/>
                  <a:pt x="100" y="236"/>
                  <a:pt x="100" y="236"/>
                </a:cubicBezTo>
                <a:cubicBezTo>
                  <a:pt x="100" y="256"/>
                  <a:pt x="100" y="256"/>
                  <a:pt x="100" y="256"/>
                </a:cubicBezTo>
                <a:cubicBezTo>
                  <a:pt x="108" y="256"/>
                  <a:pt x="108" y="256"/>
                  <a:pt x="108" y="256"/>
                </a:cubicBezTo>
                <a:cubicBezTo>
                  <a:pt x="108" y="236"/>
                  <a:pt x="108" y="236"/>
                  <a:pt x="108" y="236"/>
                </a:cubicBezTo>
                <a:cubicBezTo>
                  <a:pt x="124" y="236"/>
                  <a:pt x="124" y="236"/>
                  <a:pt x="124" y="236"/>
                </a:cubicBezTo>
                <a:cubicBezTo>
                  <a:pt x="124" y="256"/>
                  <a:pt x="124" y="256"/>
                  <a:pt x="124" y="256"/>
                </a:cubicBezTo>
                <a:cubicBezTo>
                  <a:pt x="132" y="256"/>
                  <a:pt x="132" y="256"/>
                  <a:pt x="132" y="256"/>
                </a:cubicBezTo>
                <a:cubicBezTo>
                  <a:pt x="132" y="236"/>
                  <a:pt x="132" y="236"/>
                  <a:pt x="132" y="236"/>
                </a:cubicBezTo>
                <a:cubicBezTo>
                  <a:pt x="148" y="236"/>
                  <a:pt x="148" y="236"/>
                  <a:pt x="148" y="236"/>
                </a:cubicBezTo>
                <a:cubicBezTo>
                  <a:pt x="148" y="256"/>
                  <a:pt x="148" y="256"/>
                  <a:pt x="148" y="256"/>
                </a:cubicBezTo>
                <a:cubicBezTo>
                  <a:pt x="156" y="256"/>
                  <a:pt x="156" y="256"/>
                  <a:pt x="156" y="256"/>
                </a:cubicBezTo>
                <a:cubicBezTo>
                  <a:pt x="156" y="236"/>
                  <a:pt x="156" y="236"/>
                  <a:pt x="156" y="236"/>
                </a:cubicBezTo>
                <a:cubicBezTo>
                  <a:pt x="172" y="236"/>
                  <a:pt x="172" y="236"/>
                  <a:pt x="172" y="236"/>
                </a:cubicBezTo>
                <a:cubicBezTo>
                  <a:pt x="172" y="256"/>
                  <a:pt x="172" y="256"/>
                  <a:pt x="172" y="256"/>
                </a:cubicBezTo>
                <a:cubicBezTo>
                  <a:pt x="180" y="256"/>
                  <a:pt x="180" y="256"/>
                  <a:pt x="180" y="256"/>
                </a:cubicBezTo>
                <a:cubicBezTo>
                  <a:pt x="180" y="236"/>
                  <a:pt x="180" y="236"/>
                  <a:pt x="180" y="236"/>
                </a:cubicBezTo>
                <a:cubicBezTo>
                  <a:pt x="196" y="236"/>
                  <a:pt x="196" y="236"/>
                  <a:pt x="196" y="236"/>
                </a:cubicBezTo>
                <a:cubicBezTo>
                  <a:pt x="196" y="256"/>
                  <a:pt x="196" y="256"/>
                  <a:pt x="196" y="256"/>
                </a:cubicBezTo>
                <a:cubicBezTo>
                  <a:pt x="204" y="256"/>
                  <a:pt x="204" y="256"/>
                  <a:pt x="204" y="256"/>
                </a:cubicBezTo>
                <a:cubicBezTo>
                  <a:pt x="204" y="236"/>
                  <a:pt x="204" y="236"/>
                  <a:pt x="204" y="236"/>
                </a:cubicBezTo>
                <a:cubicBezTo>
                  <a:pt x="232" y="236"/>
                  <a:pt x="232" y="236"/>
                  <a:pt x="232" y="236"/>
                </a:cubicBezTo>
                <a:cubicBezTo>
                  <a:pt x="234" y="236"/>
                  <a:pt x="236" y="234"/>
                  <a:pt x="236" y="232"/>
                </a:cubicBezTo>
                <a:cubicBezTo>
                  <a:pt x="236" y="204"/>
                  <a:pt x="236" y="204"/>
                  <a:pt x="236" y="204"/>
                </a:cubicBezTo>
                <a:cubicBezTo>
                  <a:pt x="256" y="204"/>
                  <a:pt x="256" y="204"/>
                  <a:pt x="256" y="204"/>
                </a:cubicBezTo>
                <a:cubicBezTo>
                  <a:pt x="256" y="196"/>
                  <a:pt x="256" y="196"/>
                  <a:pt x="256" y="196"/>
                </a:cubicBezTo>
                <a:cubicBezTo>
                  <a:pt x="236" y="196"/>
                  <a:pt x="236" y="196"/>
                  <a:pt x="236" y="196"/>
                </a:cubicBezTo>
                <a:cubicBezTo>
                  <a:pt x="236" y="180"/>
                  <a:pt x="236" y="180"/>
                  <a:pt x="236" y="180"/>
                </a:cubicBezTo>
                <a:cubicBezTo>
                  <a:pt x="256" y="180"/>
                  <a:pt x="256" y="180"/>
                  <a:pt x="256" y="180"/>
                </a:cubicBezTo>
                <a:cubicBezTo>
                  <a:pt x="256" y="172"/>
                  <a:pt x="256" y="172"/>
                  <a:pt x="256" y="172"/>
                </a:cubicBezTo>
                <a:cubicBezTo>
                  <a:pt x="236" y="172"/>
                  <a:pt x="236" y="172"/>
                  <a:pt x="236" y="172"/>
                </a:cubicBezTo>
                <a:cubicBezTo>
                  <a:pt x="236" y="156"/>
                  <a:pt x="236" y="156"/>
                  <a:pt x="236" y="156"/>
                </a:cubicBezTo>
                <a:cubicBezTo>
                  <a:pt x="256" y="156"/>
                  <a:pt x="256" y="156"/>
                  <a:pt x="256" y="156"/>
                </a:cubicBezTo>
                <a:cubicBezTo>
                  <a:pt x="256" y="148"/>
                  <a:pt x="256" y="148"/>
                  <a:pt x="256" y="148"/>
                </a:cubicBezTo>
                <a:cubicBezTo>
                  <a:pt x="236" y="148"/>
                  <a:pt x="236" y="148"/>
                  <a:pt x="236" y="148"/>
                </a:cubicBezTo>
                <a:cubicBezTo>
                  <a:pt x="236" y="132"/>
                  <a:pt x="236" y="132"/>
                  <a:pt x="236" y="132"/>
                </a:cubicBezTo>
                <a:cubicBezTo>
                  <a:pt x="256" y="132"/>
                  <a:pt x="256" y="132"/>
                  <a:pt x="256" y="132"/>
                </a:cubicBezTo>
                <a:cubicBezTo>
                  <a:pt x="256" y="124"/>
                  <a:pt x="256" y="124"/>
                  <a:pt x="256" y="124"/>
                </a:cubicBezTo>
                <a:cubicBezTo>
                  <a:pt x="236" y="124"/>
                  <a:pt x="236" y="124"/>
                  <a:pt x="236" y="124"/>
                </a:cubicBezTo>
                <a:cubicBezTo>
                  <a:pt x="236" y="108"/>
                  <a:pt x="236" y="108"/>
                  <a:pt x="236" y="108"/>
                </a:cubicBezTo>
                <a:cubicBezTo>
                  <a:pt x="256" y="108"/>
                  <a:pt x="256" y="108"/>
                  <a:pt x="256" y="108"/>
                </a:cubicBezTo>
                <a:cubicBezTo>
                  <a:pt x="256" y="100"/>
                  <a:pt x="256" y="100"/>
                  <a:pt x="256" y="100"/>
                </a:cubicBezTo>
                <a:cubicBezTo>
                  <a:pt x="236" y="100"/>
                  <a:pt x="236" y="100"/>
                  <a:pt x="236" y="100"/>
                </a:cubicBezTo>
                <a:cubicBezTo>
                  <a:pt x="236" y="84"/>
                  <a:pt x="236" y="84"/>
                  <a:pt x="236" y="84"/>
                </a:cubicBezTo>
                <a:cubicBezTo>
                  <a:pt x="256" y="84"/>
                  <a:pt x="256" y="84"/>
                  <a:pt x="256" y="84"/>
                </a:cubicBezTo>
                <a:cubicBezTo>
                  <a:pt x="256" y="76"/>
                  <a:pt x="256" y="76"/>
                  <a:pt x="256" y="76"/>
                </a:cubicBezTo>
                <a:cubicBezTo>
                  <a:pt x="236" y="76"/>
                  <a:pt x="236" y="76"/>
                  <a:pt x="236" y="76"/>
                </a:cubicBezTo>
                <a:cubicBezTo>
                  <a:pt x="236" y="60"/>
                  <a:pt x="236" y="60"/>
                  <a:pt x="236" y="60"/>
                </a:cubicBezTo>
                <a:lnTo>
                  <a:pt x="256" y="60"/>
                </a:lnTo>
                <a:close/>
                <a:moveTo>
                  <a:pt x="228" y="228"/>
                </a:moveTo>
                <a:cubicBezTo>
                  <a:pt x="80" y="228"/>
                  <a:pt x="80" y="228"/>
                  <a:pt x="80" y="228"/>
                </a:cubicBezTo>
                <a:cubicBezTo>
                  <a:pt x="80" y="176"/>
                  <a:pt x="80" y="176"/>
                  <a:pt x="80" y="176"/>
                </a:cubicBezTo>
                <a:cubicBezTo>
                  <a:pt x="80" y="163"/>
                  <a:pt x="91" y="152"/>
                  <a:pt x="104" y="152"/>
                </a:cubicBezTo>
                <a:cubicBezTo>
                  <a:pt x="164" y="152"/>
                  <a:pt x="164" y="152"/>
                  <a:pt x="164" y="152"/>
                </a:cubicBezTo>
                <a:cubicBezTo>
                  <a:pt x="166" y="161"/>
                  <a:pt x="174" y="168"/>
                  <a:pt x="184" y="168"/>
                </a:cubicBezTo>
                <a:cubicBezTo>
                  <a:pt x="195" y="168"/>
                  <a:pt x="204" y="159"/>
                  <a:pt x="204" y="148"/>
                </a:cubicBezTo>
                <a:cubicBezTo>
                  <a:pt x="204" y="137"/>
                  <a:pt x="195" y="128"/>
                  <a:pt x="184" y="128"/>
                </a:cubicBezTo>
                <a:cubicBezTo>
                  <a:pt x="174" y="128"/>
                  <a:pt x="166" y="135"/>
                  <a:pt x="164" y="144"/>
                </a:cubicBezTo>
                <a:cubicBezTo>
                  <a:pt x="104" y="144"/>
                  <a:pt x="104" y="144"/>
                  <a:pt x="104" y="144"/>
                </a:cubicBezTo>
                <a:cubicBezTo>
                  <a:pt x="86" y="144"/>
                  <a:pt x="72" y="158"/>
                  <a:pt x="72" y="176"/>
                </a:cubicBezTo>
                <a:cubicBezTo>
                  <a:pt x="72" y="228"/>
                  <a:pt x="72" y="228"/>
                  <a:pt x="72" y="228"/>
                </a:cubicBezTo>
                <a:cubicBezTo>
                  <a:pt x="28" y="228"/>
                  <a:pt x="28" y="228"/>
                  <a:pt x="28" y="228"/>
                </a:cubicBezTo>
                <a:cubicBezTo>
                  <a:pt x="28" y="28"/>
                  <a:pt x="28" y="28"/>
                  <a:pt x="28" y="28"/>
                </a:cubicBezTo>
                <a:cubicBezTo>
                  <a:pt x="176" y="28"/>
                  <a:pt x="176" y="28"/>
                  <a:pt x="176" y="28"/>
                </a:cubicBezTo>
                <a:cubicBezTo>
                  <a:pt x="176" y="80"/>
                  <a:pt x="176" y="80"/>
                  <a:pt x="176" y="80"/>
                </a:cubicBezTo>
                <a:cubicBezTo>
                  <a:pt x="176" y="93"/>
                  <a:pt x="165" y="104"/>
                  <a:pt x="152" y="104"/>
                </a:cubicBezTo>
                <a:cubicBezTo>
                  <a:pt x="92" y="104"/>
                  <a:pt x="92" y="104"/>
                  <a:pt x="92" y="104"/>
                </a:cubicBezTo>
                <a:cubicBezTo>
                  <a:pt x="90" y="95"/>
                  <a:pt x="82" y="88"/>
                  <a:pt x="72" y="88"/>
                </a:cubicBezTo>
                <a:cubicBezTo>
                  <a:pt x="61" y="88"/>
                  <a:pt x="52" y="97"/>
                  <a:pt x="52" y="108"/>
                </a:cubicBezTo>
                <a:cubicBezTo>
                  <a:pt x="52" y="119"/>
                  <a:pt x="61" y="128"/>
                  <a:pt x="72" y="128"/>
                </a:cubicBezTo>
                <a:cubicBezTo>
                  <a:pt x="82" y="128"/>
                  <a:pt x="90" y="121"/>
                  <a:pt x="92" y="112"/>
                </a:cubicBezTo>
                <a:cubicBezTo>
                  <a:pt x="152" y="112"/>
                  <a:pt x="152" y="112"/>
                  <a:pt x="152" y="112"/>
                </a:cubicBezTo>
                <a:cubicBezTo>
                  <a:pt x="170" y="112"/>
                  <a:pt x="184" y="98"/>
                  <a:pt x="184" y="80"/>
                </a:cubicBezTo>
                <a:cubicBezTo>
                  <a:pt x="184" y="28"/>
                  <a:pt x="184" y="28"/>
                  <a:pt x="184" y="28"/>
                </a:cubicBezTo>
                <a:cubicBezTo>
                  <a:pt x="228" y="28"/>
                  <a:pt x="228" y="28"/>
                  <a:pt x="228" y="28"/>
                </a:cubicBezTo>
                <a:lnTo>
                  <a:pt x="228" y="228"/>
                </a:lnTo>
                <a:close/>
                <a:moveTo>
                  <a:pt x="172" y="148"/>
                </a:moveTo>
                <a:cubicBezTo>
                  <a:pt x="172" y="141"/>
                  <a:pt x="177" y="136"/>
                  <a:pt x="184" y="136"/>
                </a:cubicBezTo>
                <a:cubicBezTo>
                  <a:pt x="191" y="136"/>
                  <a:pt x="196" y="141"/>
                  <a:pt x="196" y="148"/>
                </a:cubicBezTo>
                <a:cubicBezTo>
                  <a:pt x="196" y="155"/>
                  <a:pt x="191" y="160"/>
                  <a:pt x="184" y="160"/>
                </a:cubicBezTo>
                <a:cubicBezTo>
                  <a:pt x="177" y="160"/>
                  <a:pt x="172" y="155"/>
                  <a:pt x="172" y="148"/>
                </a:cubicBezTo>
                <a:close/>
                <a:moveTo>
                  <a:pt x="84" y="108"/>
                </a:moveTo>
                <a:cubicBezTo>
                  <a:pt x="84" y="115"/>
                  <a:pt x="79" y="120"/>
                  <a:pt x="72" y="120"/>
                </a:cubicBezTo>
                <a:cubicBezTo>
                  <a:pt x="65" y="120"/>
                  <a:pt x="60" y="115"/>
                  <a:pt x="60" y="108"/>
                </a:cubicBezTo>
                <a:cubicBezTo>
                  <a:pt x="60" y="101"/>
                  <a:pt x="65" y="96"/>
                  <a:pt x="72" y="96"/>
                </a:cubicBezTo>
                <a:cubicBezTo>
                  <a:pt x="79" y="96"/>
                  <a:pt x="84" y="101"/>
                  <a:pt x="84" y="108"/>
                </a:cubicBezTo>
                <a:close/>
              </a:path>
            </a:pathLst>
          </a:custGeom>
          <a:solidFill>
            <a:srgbClr val="075570"/>
          </a:solidFill>
          <a:ln>
            <a:solidFill>
              <a:srgbClr val="075570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F0455A89-C4C7-5146-A378-0EF2E61940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8500" y="-5136"/>
            <a:ext cx="6413500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8108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460A8126-5451-C14D-B597-033C5083EB03}"/>
              </a:ext>
            </a:extLst>
          </p:cNvPr>
          <p:cNvCxnSpPr>
            <a:cxnSpLocks/>
          </p:cNvCxnSpPr>
          <p:nvPr/>
        </p:nvCxnSpPr>
        <p:spPr>
          <a:xfrm>
            <a:off x="4882427" y="5610895"/>
            <a:ext cx="2107796" cy="9481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3467BF85-AFA6-F844-8FB2-E09909E9D57F}"/>
              </a:ext>
            </a:extLst>
          </p:cNvPr>
          <p:cNvCxnSpPr>
            <a:cxnSpLocks/>
          </p:cNvCxnSpPr>
          <p:nvPr/>
        </p:nvCxnSpPr>
        <p:spPr>
          <a:xfrm>
            <a:off x="4882427" y="4515350"/>
            <a:ext cx="2107796" cy="9481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CEC1FD03-783E-5540-A694-CD7C5328AEF3}"/>
              </a:ext>
            </a:extLst>
          </p:cNvPr>
          <p:cNvCxnSpPr>
            <a:cxnSpLocks/>
          </p:cNvCxnSpPr>
          <p:nvPr/>
        </p:nvCxnSpPr>
        <p:spPr>
          <a:xfrm flipV="1">
            <a:off x="5043377" y="2315426"/>
            <a:ext cx="2021154" cy="14762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1A5CF52E-8806-EA4A-9B26-6A5D62CC82E1}"/>
              </a:ext>
            </a:extLst>
          </p:cNvPr>
          <p:cNvCxnSpPr>
            <a:cxnSpLocks/>
          </p:cNvCxnSpPr>
          <p:nvPr/>
        </p:nvCxnSpPr>
        <p:spPr>
          <a:xfrm>
            <a:off x="5022130" y="3420253"/>
            <a:ext cx="2107796" cy="9481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Google Shape;116;p4">
            <a:extLst>
              <a:ext uri="{FF2B5EF4-FFF2-40B4-BE49-F238E27FC236}">
                <a16:creationId xmlns:a16="http://schemas.microsoft.com/office/drawing/2014/main" id="{598B3D54-1225-3242-8A82-E0393D4AC785}"/>
              </a:ext>
            </a:extLst>
          </p:cNvPr>
          <p:cNvSpPr txBox="1"/>
          <p:nvPr/>
        </p:nvSpPr>
        <p:spPr>
          <a:xfrm>
            <a:off x="924968" y="691974"/>
            <a:ext cx="2395635" cy="861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sz="3000" b="1" dirty="0">
                <a:solidFill>
                  <a:srgbClr val="5AC7DE"/>
                </a:solidFill>
                <a:latin typeface="Montserrat"/>
                <a:ea typeface="Montserrat"/>
                <a:cs typeface="Montserrat"/>
                <a:sym typeface="Montserrat"/>
              </a:rPr>
              <a:t>IMPACTOS </a:t>
            </a:r>
            <a:r>
              <a:rPr lang="es-PE" sz="2000" b="1" dirty="0">
                <a:solidFill>
                  <a:srgbClr val="5AC7DE"/>
                </a:solidFill>
                <a:latin typeface="Montserrat"/>
                <a:ea typeface="Montserrat"/>
                <a:cs typeface="Montserrat"/>
                <a:sym typeface="Montserrat"/>
              </a:rPr>
              <a:t>ESPERADOS</a:t>
            </a:r>
            <a:endParaRPr lang="es-PE" sz="2000" b="1" i="0" u="none" strike="noStrike" cap="none" dirty="0">
              <a:solidFill>
                <a:srgbClr val="5AC7DE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914EB0B-D0A0-AC45-83F1-738BF0DE6F49}"/>
              </a:ext>
            </a:extLst>
          </p:cNvPr>
          <p:cNvCxnSpPr>
            <a:cxnSpLocks/>
          </p:cNvCxnSpPr>
          <p:nvPr/>
        </p:nvCxnSpPr>
        <p:spPr>
          <a:xfrm>
            <a:off x="977619" y="1632785"/>
            <a:ext cx="605618" cy="0"/>
          </a:xfrm>
          <a:prstGeom prst="line">
            <a:avLst/>
          </a:prstGeom>
          <a:ln w="38100">
            <a:solidFill>
              <a:srgbClr val="49C5D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02B2D010-2C43-4642-AA0C-BC4994C115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8500" y="-5136"/>
            <a:ext cx="6413500" cy="876300"/>
          </a:xfrm>
          <a:prstGeom prst="rect">
            <a:avLst/>
          </a:prstGeom>
        </p:spPr>
      </p:pic>
      <p:grpSp>
        <p:nvGrpSpPr>
          <p:cNvPr id="83" name="Group 82">
            <a:extLst>
              <a:ext uri="{FF2B5EF4-FFF2-40B4-BE49-F238E27FC236}">
                <a16:creationId xmlns:a16="http://schemas.microsoft.com/office/drawing/2014/main" id="{2B0E5587-4379-6047-87B1-DC48CC1DB00F}"/>
              </a:ext>
            </a:extLst>
          </p:cNvPr>
          <p:cNvGrpSpPr/>
          <p:nvPr/>
        </p:nvGrpSpPr>
        <p:grpSpPr>
          <a:xfrm>
            <a:off x="1772251" y="1848343"/>
            <a:ext cx="3273162" cy="948928"/>
            <a:chOff x="1772251" y="1795546"/>
            <a:chExt cx="3273162" cy="948928"/>
          </a:xfrm>
        </p:grpSpPr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396CAD0E-3886-A646-A70D-55C26C5F0780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8772" y="1795546"/>
              <a:ext cx="2276641" cy="948928"/>
            </a:xfrm>
            <a:custGeom>
              <a:avLst/>
              <a:gdLst>
                <a:gd name="T0" fmla="*/ 2705 w 2891"/>
                <a:gd name="T1" fmla="*/ 418 h 1205"/>
                <a:gd name="T2" fmla="*/ 2705 w 2891"/>
                <a:gd name="T3" fmla="*/ 0 h 1205"/>
                <a:gd name="T4" fmla="*/ 0 w 2891"/>
                <a:gd name="T5" fmla="*/ 0 h 1205"/>
                <a:gd name="T6" fmla="*/ 0 w 2891"/>
                <a:gd name="T7" fmla="*/ 1205 h 1205"/>
                <a:gd name="T8" fmla="*/ 2705 w 2891"/>
                <a:gd name="T9" fmla="*/ 1205 h 1205"/>
                <a:gd name="T10" fmla="*/ 2705 w 2891"/>
                <a:gd name="T11" fmla="*/ 788 h 1205"/>
                <a:gd name="T12" fmla="*/ 2891 w 2891"/>
                <a:gd name="T13" fmla="*/ 603 h 1205"/>
                <a:gd name="T14" fmla="*/ 2705 w 2891"/>
                <a:gd name="T15" fmla="*/ 418 h 1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91" h="1205">
                  <a:moveTo>
                    <a:pt x="2705" y="418"/>
                  </a:moveTo>
                  <a:lnTo>
                    <a:pt x="2705" y="0"/>
                  </a:lnTo>
                  <a:lnTo>
                    <a:pt x="0" y="0"/>
                  </a:lnTo>
                  <a:lnTo>
                    <a:pt x="0" y="1205"/>
                  </a:lnTo>
                  <a:lnTo>
                    <a:pt x="2705" y="1205"/>
                  </a:lnTo>
                  <a:lnTo>
                    <a:pt x="2705" y="788"/>
                  </a:lnTo>
                  <a:lnTo>
                    <a:pt x="2891" y="603"/>
                  </a:lnTo>
                  <a:lnTo>
                    <a:pt x="2705" y="418"/>
                  </a:lnTo>
                  <a:close/>
                </a:path>
              </a:pathLst>
            </a:custGeom>
            <a:gradFill>
              <a:gsLst>
                <a:gs pos="0">
                  <a:srgbClr val="052D3D"/>
                </a:gs>
                <a:gs pos="100000">
                  <a:srgbClr val="00506A"/>
                </a:gs>
              </a:gsLst>
              <a:lin ang="0" scaled="0"/>
            </a:gra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 sz="1350" dirty="0"/>
            </a:p>
          </p:txBody>
        </p: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F706958D-AC6F-DC40-93E8-7C253A773100}"/>
                </a:ext>
              </a:extLst>
            </p:cNvPr>
            <p:cNvGrpSpPr/>
            <p:nvPr/>
          </p:nvGrpSpPr>
          <p:grpSpPr>
            <a:xfrm>
              <a:off x="1772251" y="1795546"/>
              <a:ext cx="996522" cy="948928"/>
              <a:chOff x="1772251" y="1795546"/>
              <a:chExt cx="996522" cy="948928"/>
            </a:xfrm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EF107C1E-54CF-5C45-8987-80EADC13AB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72251" y="1795546"/>
                <a:ext cx="996522" cy="948928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>
                    <a:lumMod val="8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350" dirty="0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19EF259E-C04E-AD42-94B7-C549700795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65420" y="1836451"/>
                <a:ext cx="827999" cy="14400"/>
              </a:xfrm>
              <a:prstGeom prst="rect">
                <a:avLst/>
              </a:prstGeom>
              <a:solidFill>
                <a:srgbClr val="00506A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350" dirty="0"/>
              </a:p>
            </p:txBody>
          </p:sp>
          <p:sp>
            <p:nvSpPr>
              <p:cNvPr id="28" name="Rectangle 32">
                <a:extLst>
                  <a:ext uri="{FF2B5EF4-FFF2-40B4-BE49-F238E27FC236}">
                    <a16:creationId xmlns:a16="http://schemas.microsoft.com/office/drawing/2014/main" id="{CEFDA467-7D2A-0D48-AB17-75B9C9213F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65420" y="2659471"/>
                <a:ext cx="827999" cy="14400"/>
              </a:xfrm>
              <a:prstGeom prst="rect">
                <a:avLst/>
              </a:prstGeom>
              <a:solidFill>
                <a:srgbClr val="00506A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350" dirty="0"/>
              </a:p>
            </p:txBody>
          </p:sp>
        </p:grpSp>
      </p:grpSp>
      <p:sp>
        <p:nvSpPr>
          <p:cNvPr id="12" name="Coins">
            <a:extLst>
              <a:ext uri="{FF2B5EF4-FFF2-40B4-BE49-F238E27FC236}">
                <a16:creationId xmlns:a16="http://schemas.microsoft.com/office/drawing/2014/main" id="{0DE69BC9-6F51-A847-8BD5-29EEB392602A}"/>
              </a:ext>
            </a:extLst>
          </p:cNvPr>
          <p:cNvSpPr>
            <a:spLocks noEditPoints="1"/>
          </p:cNvSpPr>
          <p:nvPr/>
        </p:nvSpPr>
        <p:spPr bwMode="auto">
          <a:xfrm>
            <a:off x="2007859" y="2005841"/>
            <a:ext cx="576178" cy="633933"/>
          </a:xfrm>
          <a:custGeom>
            <a:avLst/>
            <a:gdLst>
              <a:gd name="T0" fmla="*/ 158 w 232"/>
              <a:gd name="T1" fmla="*/ 0 h 256"/>
              <a:gd name="T2" fmla="*/ 125 w 232"/>
              <a:gd name="T3" fmla="*/ 140 h 256"/>
              <a:gd name="T4" fmla="*/ 100 w 232"/>
              <a:gd name="T5" fmla="*/ 176 h 256"/>
              <a:gd name="T6" fmla="*/ 52 w 232"/>
              <a:gd name="T7" fmla="*/ 212 h 256"/>
              <a:gd name="T8" fmla="*/ 0 w 232"/>
              <a:gd name="T9" fmla="*/ 256 h 256"/>
              <a:gd name="T10" fmla="*/ 212 w 232"/>
              <a:gd name="T11" fmla="*/ 212 h 256"/>
              <a:gd name="T12" fmla="*/ 164 w 232"/>
              <a:gd name="T13" fmla="*/ 184 h 256"/>
              <a:gd name="T14" fmla="*/ 212 w 232"/>
              <a:gd name="T15" fmla="*/ 140 h 256"/>
              <a:gd name="T16" fmla="*/ 232 w 232"/>
              <a:gd name="T17" fmla="*/ 74 h 256"/>
              <a:gd name="T18" fmla="*/ 158 w 232"/>
              <a:gd name="T19" fmla="*/ 8 h 256"/>
              <a:gd name="T20" fmla="*/ 158 w 232"/>
              <a:gd name="T21" fmla="*/ 140 h 256"/>
              <a:gd name="T22" fmla="*/ 60 w 232"/>
              <a:gd name="T23" fmla="*/ 184 h 256"/>
              <a:gd name="T24" fmla="*/ 156 w 232"/>
              <a:gd name="T25" fmla="*/ 212 h 256"/>
              <a:gd name="T26" fmla="*/ 60 w 232"/>
              <a:gd name="T27" fmla="*/ 184 h 256"/>
              <a:gd name="T28" fmla="*/ 8 w 232"/>
              <a:gd name="T29" fmla="*/ 248 h 256"/>
              <a:gd name="T30" fmla="*/ 100 w 232"/>
              <a:gd name="T31" fmla="*/ 220 h 256"/>
              <a:gd name="T32" fmla="*/ 204 w 232"/>
              <a:gd name="T33" fmla="*/ 220 h 256"/>
              <a:gd name="T34" fmla="*/ 108 w 232"/>
              <a:gd name="T35" fmla="*/ 248 h 256"/>
              <a:gd name="T36" fmla="*/ 204 w 232"/>
              <a:gd name="T37" fmla="*/ 220 h 256"/>
              <a:gd name="T38" fmla="*/ 204 w 232"/>
              <a:gd name="T39" fmla="*/ 176 h 256"/>
              <a:gd name="T40" fmla="*/ 108 w 232"/>
              <a:gd name="T41" fmla="*/ 148 h 256"/>
              <a:gd name="T42" fmla="*/ 162 w 232"/>
              <a:gd name="T43" fmla="*/ 124 h 256"/>
              <a:gd name="T44" fmla="*/ 180 w 232"/>
              <a:gd name="T45" fmla="*/ 92 h 256"/>
              <a:gd name="T46" fmla="*/ 144 w 232"/>
              <a:gd name="T47" fmla="*/ 56 h 256"/>
              <a:gd name="T48" fmla="*/ 172 w 232"/>
              <a:gd name="T49" fmla="*/ 56 h 256"/>
              <a:gd name="T50" fmla="*/ 162 w 232"/>
              <a:gd name="T51" fmla="*/ 34 h 256"/>
              <a:gd name="T52" fmla="*/ 154 w 232"/>
              <a:gd name="T53" fmla="*/ 24 h 256"/>
              <a:gd name="T54" fmla="*/ 136 w 232"/>
              <a:gd name="T55" fmla="*/ 56 h 256"/>
              <a:gd name="T56" fmla="*/ 172 w 232"/>
              <a:gd name="T57" fmla="*/ 92 h 256"/>
              <a:gd name="T58" fmla="*/ 144 w 232"/>
              <a:gd name="T59" fmla="*/ 92 h 256"/>
              <a:gd name="T60" fmla="*/ 154 w 232"/>
              <a:gd name="T61" fmla="*/ 114 h 256"/>
              <a:gd name="T62" fmla="*/ 162 w 232"/>
              <a:gd name="T63" fmla="*/ 124 h 2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232" h="256">
                <a:moveTo>
                  <a:pt x="232" y="74"/>
                </a:moveTo>
                <a:cubicBezTo>
                  <a:pt x="232" y="33"/>
                  <a:pt x="199" y="0"/>
                  <a:pt x="158" y="0"/>
                </a:cubicBezTo>
                <a:cubicBezTo>
                  <a:pt x="117" y="0"/>
                  <a:pt x="84" y="33"/>
                  <a:pt x="84" y="74"/>
                </a:cubicBezTo>
                <a:cubicBezTo>
                  <a:pt x="84" y="103"/>
                  <a:pt x="101" y="128"/>
                  <a:pt x="125" y="140"/>
                </a:cubicBezTo>
                <a:cubicBezTo>
                  <a:pt x="100" y="140"/>
                  <a:pt x="100" y="140"/>
                  <a:pt x="100" y="140"/>
                </a:cubicBezTo>
                <a:cubicBezTo>
                  <a:pt x="100" y="176"/>
                  <a:pt x="100" y="176"/>
                  <a:pt x="100" y="176"/>
                </a:cubicBezTo>
                <a:cubicBezTo>
                  <a:pt x="52" y="176"/>
                  <a:pt x="52" y="176"/>
                  <a:pt x="52" y="176"/>
                </a:cubicBezTo>
                <a:cubicBezTo>
                  <a:pt x="52" y="212"/>
                  <a:pt x="52" y="212"/>
                  <a:pt x="52" y="212"/>
                </a:cubicBezTo>
                <a:cubicBezTo>
                  <a:pt x="0" y="212"/>
                  <a:pt x="0" y="212"/>
                  <a:pt x="0" y="212"/>
                </a:cubicBezTo>
                <a:cubicBezTo>
                  <a:pt x="0" y="256"/>
                  <a:pt x="0" y="256"/>
                  <a:pt x="0" y="256"/>
                </a:cubicBezTo>
                <a:cubicBezTo>
                  <a:pt x="212" y="256"/>
                  <a:pt x="212" y="256"/>
                  <a:pt x="212" y="256"/>
                </a:cubicBezTo>
                <a:cubicBezTo>
                  <a:pt x="212" y="212"/>
                  <a:pt x="212" y="212"/>
                  <a:pt x="212" y="212"/>
                </a:cubicBezTo>
                <a:cubicBezTo>
                  <a:pt x="164" y="212"/>
                  <a:pt x="164" y="212"/>
                  <a:pt x="164" y="212"/>
                </a:cubicBezTo>
                <a:cubicBezTo>
                  <a:pt x="164" y="184"/>
                  <a:pt x="164" y="184"/>
                  <a:pt x="164" y="184"/>
                </a:cubicBezTo>
                <a:cubicBezTo>
                  <a:pt x="212" y="184"/>
                  <a:pt x="212" y="184"/>
                  <a:pt x="212" y="184"/>
                </a:cubicBezTo>
                <a:cubicBezTo>
                  <a:pt x="212" y="140"/>
                  <a:pt x="212" y="140"/>
                  <a:pt x="212" y="140"/>
                </a:cubicBezTo>
                <a:cubicBezTo>
                  <a:pt x="191" y="140"/>
                  <a:pt x="191" y="140"/>
                  <a:pt x="191" y="140"/>
                </a:cubicBezTo>
                <a:cubicBezTo>
                  <a:pt x="215" y="128"/>
                  <a:pt x="232" y="103"/>
                  <a:pt x="232" y="74"/>
                </a:cubicBezTo>
                <a:close/>
                <a:moveTo>
                  <a:pt x="92" y="74"/>
                </a:moveTo>
                <a:cubicBezTo>
                  <a:pt x="92" y="38"/>
                  <a:pt x="122" y="8"/>
                  <a:pt x="158" y="8"/>
                </a:cubicBezTo>
                <a:cubicBezTo>
                  <a:pt x="194" y="8"/>
                  <a:pt x="224" y="38"/>
                  <a:pt x="224" y="74"/>
                </a:cubicBezTo>
                <a:cubicBezTo>
                  <a:pt x="224" y="110"/>
                  <a:pt x="194" y="140"/>
                  <a:pt x="158" y="140"/>
                </a:cubicBezTo>
                <a:cubicBezTo>
                  <a:pt x="122" y="140"/>
                  <a:pt x="92" y="110"/>
                  <a:pt x="92" y="74"/>
                </a:cubicBezTo>
                <a:close/>
                <a:moveTo>
                  <a:pt x="60" y="184"/>
                </a:moveTo>
                <a:cubicBezTo>
                  <a:pt x="156" y="184"/>
                  <a:pt x="156" y="184"/>
                  <a:pt x="156" y="184"/>
                </a:cubicBezTo>
                <a:cubicBezTo>
                  <a:pt x="156" y="212"/>
                  <a:pt x="156" y="212"/>
                  <a:pt x="156" y="212"/>
                </a:cubicBezTo>
                <a:cubicBezTo>
                  <a:pt x="60" y="212"/>
                  <a:pt x="60" y="212"/>
                  <a:pt x="60" y="212"/>
                </a:cubicBezTo>
                <a:lnTo>
                  <a:pt x="60" y="184"/>
                </a:lnTo>
                <a:close/>
                <a:moveTo>
                  <a:pt x="100" y="248"/>
                </a:moveTo>
                <a:cubicBezTo>
                  <a:pt x="8" y="248"/>
                  <a:pt x="8" y="248"/>
                  <a:pt x="8" y="248"/>
                </a:cubicBezTo>
                <a:cubicBezTo>
                  <a:pt x="8" y="220"/>
                  <a:pt x="8" y="220"/>
                  <a:pt x="8" y="220"/>
                </a:cubicBezTo>
                <a:cubicBezTo>
                  <a:pt x="100" y="220"/>
                  <a:pt x="100" y="220"/>
                  <a:pt x="100" y="220"/>
                </a:cubicBezTo>
                <a:lnTo>
                  <a:pt x="100" y="248"/>
                </a:lnTo>
                <a:close/>
                <a:moveTo>
                  <a:pt x="204" y="220"/>
                </a:moveTo>
                <a:cubicBezTo>
                  <a:pt x="204" y="248"/>
                  <a:pt x="204" y="248"/>
                  <a:pt x="204" y="248"/>
                </a:cubicBezTo>
                <a:cubicBezTo>
                  <a:pt x="108" y="248"/>
                  <a:pt x="108" y="248"/>
                  <a:pt x="108" y="248"/>
                </a:cubicBezTo>
                <a:cubicBezTo>
                  <a:pt x="108" y="220"/>
                  <a:pt x="108" y="220"/>
                  <a:pt x="108" y="220"/>
                </a:cubicBezTo>
                <a:lnTo>
                  <a:pt x="204" y="220"/>
                </a:lnTo>
                <a:close/>
                <a:moveTo>
                  <a:pt x="204" y="148"/>
                </a:moveTo>
                <a:cubicBezTo>
                  <a:pt x="204" y="176"/>
                  <a:pt x="204" y="176"/>
                  <a:pt x="204" y="176"/>
                </a:cubicBezTo>
                <a:cubicBezTo>
                  <a:pt x="108" y="176"/>
                  <a:pt x="108" y="176"/>
                  <a:pt x="108" y="176"/>
                </a:cubicBezTo>
                <a:cubicBezTo>
                  <a:pt x="108" y="148"/>
                  <a:pt x="108" y="148"/>
                  <a:pt x="108" y="148"/>
                </a:cubicBezTo>
                <a:lnTo>
                  <a:pt x="204" y="148"/>
                </a:lnTo>
                <a:close/>
                <a:moveTo>
                  <a:pt x="162" y="124"/>
                </a:moveTo>
                <a:cubicBezTo>
                  <a:pt x="162" y="114"/>
                  <a:pt x="162" y="114"/>
                  <a:pt x="162" y="114"/>
                </a:cubicBezTo>
                <a:cubicBezTo>
                  <a:pt x="172" y="112"/>
                  <a:pt x="180" y="103"/>
                  <a:pt x="180" y="92"/>
                </a:cubicBezTo>
                <a:cubicBezTo>
                  <a:pt x="180" y="80"/>
                  <a:pt x="170" y="70"/>
                  <a:pt x="158" y="70"/>
                </a:cubicBezTo>
                <a:cubicBezTo>
                  <a:pt x="150" y="70"/>
                  <a:pt x="144" y="64"/>
                  <a:pt x="144" y="56"/>
                </a:cubicBezTo>
                <a:cubicBezTo>
                  <a:pt x="144" y="48"/>
                  <a:pt x="150" y="42"/>
                  <a:pt x="158" y="42"/>
                </a:cubicBezTo>
                <a:cubicBezTo>
                  <a:pt x="166" y="42"/>
                  <a:pt x="172" y="48"/>
                  <a:pt x="172" y="56"/>
                </a:cubicBezTo>
                <a:cubicBezTo>
                  <a:pt x="180" y="56"/>
                  <a:pt x="180" y="56"/>
                  <a:pt x="180" y="56"/>
                </a:cubicBezTo>
                <a:cubicBezTo>
                  <a:pt x="180" y="45"/>
                  <a:pt x="172" y="36"/>
                  <a:pt x="162" y="34"/>
                </a:cubicBezTo>
                <a:cubicBezTo>
                  <a:pt x="162" y="24"/>
                  <a:pt x="162" y="24"/>
                  <a:pt x="162" y="24"/>
                </a:cubicBezTo>
                <a:cubicBezTo>
                  <a:pt x="154" y="24"/>
                  <a:pt x="154" y="24"/>
                  <a:pt x="154" y="24"/>
                </a:cubicBezTo>
                <a:cubicBezTo>
                  <a:pt x="154" y="34"/>
                  <a:pt x="154" y="34"/>
                  <a:pt x="154" y="34"/>
                </a:cubicBezTo>
                <a:cubicBezTo>
                  <a:pt x="144" y="36"/>
                  <a:pt x="136" y="45"/>
                  <a:pt x="136" y="56"/>
                </a:cubicBezTo>
                <a:cubicBezTo>
                  <a:pt x="136" y="68"/>
                  <a:pt x="146" y="78"/>
                  <a:pt x="158" y="78"/>
                </a:cubicBezTo>
                <a:cubicBezTo>
                  <a:pt x="166" y="78"/>
                  <a:pt x="172" y="84"/>
                  <a:pt x="172" y="92"/>
                </a:cubicBezTo>
                <a:cubicBezTo>
                  <a:pt x="172" y="100"/>
                  <a:pt x="166" y="106"/>
                  <a:pt x="158" y="106"/>
                </a:cubicBezTo>
                <a:cubicBezTo>
                  <a:pt x="150" y="106"/>
                  <a:pt x="144" y="100"/>
                  <a:pt x="144" y="92"/>
                </a:cubicBezTo>
                <a:cubicBezTo>
                  <a:pt x="136" y="92"/>
                  <a:pt x="136" y="92"/>
                  <a:pt x="136" y="92"/>
                </a:cubicBezTo>
                <a:cubicBezTo>
                  <a:pt x="136" y="103"/>
                  <a:pt x="144" y="112"/>
                  <a:pt x="154" y="114"/>
                </a:cubicBezTo>
                <a:cubicBezTo>
                  <a:pt x="154" y="124"/>
                  <a:pt x="154" y="124"/>
                  <a:pt x="154" y="124"/>
                </a:cubicBezTo>
                <a:lnTo>
                  <a:pt x="162" y="124"/>
                </a:lnTo>
                <a:close/>
              </a:path>
            </a:pathLst>
          </a:custGeom>
          <a:solidFill>
            <a:srgbClr val="43BAD8"/>
          </a:solidFill>
          <a:ln>
            <a:solidFill>
              <a:srgbClr val="4EC3D2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BAD578D-A064-9FA9-94A3-0358657D8A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7501" y="2055042"/>
            <a:ext cx="1821003" cy="535531"/>
          </a:xfr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s-MX" sz="1600" dirty="0">
                <a:solidFill>
                  <a:schemeClr val="bg1"/>
                </a:solidFill>
                <a:latin typeface="Montserrat" pitchFamily="2" charset="77"/>
              </a:rPr>
              <a:t>Gasto eficiente en CTI</a:t>
            </a:r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B999C968-D07E-984F-9430-7A2A89121AF8}"/>
              </a:ext>
            </a:extLst>
          </p:cNvPr>
          <p:cNvGrpSpPr/>
          <p:nvPr/>
        </p:nvGrpSpPr>
        <p:grpSpPr>
          <a:xfrm>
            <a:off x="7066567" y="1848343"/>
            <a:ext cx="3336521" cy="948928"/>
            <a:chOff x="7066567" y="1901140"/>
            <a:chExt cx="3336521" cy="948928"/>
          </a:xfrm>
        </p:grpSpPr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407ECA90-A5F6-1142-AA70-204D00980CB0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066567" y="1901140"/>
              <a:ext cx="2340000" cy="948928"/>
            </a:xfrm>
            <a:custGeom>
              <a:avLst/>
              <a:gdLst>
                <a:gd name="T0" fmla="*/ 2705 w 2891"/>
                <a:gd name="T1" fmla="*/ 418 h 1205"/>
                <a:gd name="T2" fmla="*/ 2705 w 2891"/>
                <a:gd name="T3" fmla="*/ 0 h 1205"/>
                <a:gd name="T4" fmla="*/ 0 w 2891"/>
                <a:gd name="T5" fmla="*/ 0 h 1205"/>
                <a:gd name="T6" fmla="*/ 0 w 2891"/>
                <a:gd name="T7" fmla="*/ 1205 h 1205"/>
                <a:gd name="T8" fmla="*/ 2705 w 2891"/>
                <a:gd name="T9" fmla="*/ 1205 h 1205"/>
                <a:gd name="T10" fmla="*/ 2705 w 2891"/>
                <a:gd name="T11" fmla="*/ 788 h 1205"/>
                <a:gd name="T12" fmla="*/ 2891 w 2891"/>
                <a:gd name="T13" fmla="*/ 603 h 1205"/>
                <a:gd name="T14" fmla="*/ 2705 w 2891"/>
                <a:gd name="T15" fmla="*/ 418 h 1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91" h="1205">
                  <a:moveTo>
                    <a:pt x="2705" y="418"/>
                  </a:moveTo>
                  <a:lnTo>
                    <a:pt x="2705" y="0"/>
                  </a:lnTo>
                  <a:lnTo>
                    <a:pt x="0" y="0"/>
                  </a:lnTo>
                  <a:lnTo>
                    <a:pt x="0" y="1205"/>
                  </a:lnTo>
                  <a:lnTo>
                    <a:pt x="2705" y="1205"/>
                  </a:lnTo>
                  <a:lnTo>
                    <a:pt x="2705" y="788"/>
                  </a:lnTo>
                  <a:lnTo>
                    <a:pt x="2891" y="603"/>
                  </a:lnTo>
                  <a:lnTo>
                    <a:pt x="2705" y="418"/>
                  </a:lnTo>
                  <a:close/>
                </a:path>
              </a:pathLst>
            </a:custGeom>
            <a:gradFill>
              <a:gsLst>
                <a:gs pos="0">
                  <a:srgbClr val="8BA93E"/>
                </a:gs>
                <a:gs pos="100000">
                  <a:srgbClr val="A6C645"/>
                </a:gs>
              </a:gsLst>
              <a:lin ang="0" scaled="0"/>
            </a:gra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 sz="1350" dirty="0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77FB4915-D8C9-DC42-9884-1661CC80E4E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9406566" y="1901140"/>
              <a:ext cx="996522" cy="94892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>
                  <a:lumMod val="85000"/>
                </a:schemeClr>
              </a:solidFill>
              <a:miter lim="800000"/>
              <a:headEnd/>
              <a:tailEnd/>
            </a:ln>
            <a:effec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 sz="1350" dirty="0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FD63CFA0-8ECD-734E-BFE6-A3489F7363C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9493209" y="2783474"/>
              <a:ext cx="827999" cy="14400"/>
            </a:xfrm>
            <a:prstGeom prst="rect">
              <a:avLst/>
            </a:prstGeom>
            <a:solidFill>
              <a:srgbClr val="A6C645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 sz="1350" dirty="0"/>
            </a:p>
          </p:txBody>
        </p:sp>
        <p:sp>
          <p:nvSpPr>
            <p:cNvPr id="48" name="Rectangle 32">
              <a:extLst>
                <a:ext uri="{FF2B5EF4-FFF2-40B4-BE49-F238E27FC236}">
                  <a16:creationId xmlns:a16="http://schemas.microsoft.com/office/drawing/2014/main" id="{8C88D7EF-8170-3C4E-99B4-8E31C7D38AF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9493209" y="1971743"/>
              <a:ext cx="827999" cy="14400"/>
            </a:xfrm>
            <a:prstGeom prst="rect">
              <a:avLst/>
            </a:prstGeom>
            <a:solidFill>
              <a:srgbClr val="A6C645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 sz="1350" dirty="0"/>
            </a:p>
          </p:txBody>
        </p:sp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7D3683F3-4A75-8306-DF64-1B85D9F5FAA7}"/>
                </a:ext>
              </a:extLst>
            </p:cNvPr>
            <p:cNvSpPr txBox="1"/>
            <p:nvPr/>
          </p:nvSpPr>
          <p:spPr>
            <a:xfrm>
              <a:off x="7187189" y="2101921"/>
              <a:ext cx="2145821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s-MX" sz="1600" dirty="0">
                  <a:solidFill>
                    <a:schemeClr val="bg1"/>
                  </a:solidFill>
                  <a:latin typeface="Montserrat" pitchFamily="2" charset="77"/>
                </a:rPr>
                <a:t>Nuevos productos en mercados </a:t>
              </a:r>
            </a:p>
          </p:txBody>
        </p:sp>
        <p:sp>
          <p:nvSpPr>
            <p:cNvPr id="61" name="Shopping cart">
              <a:extLst>
                <a:ext uri="{FF2B5EF4-FFF2-40B4-BE49-F238E27FC236}">
                  <a16:creationId xmlns:a16="http://schemas.microsoft.com/office/drawing/2014/main" id="{1B251E6F-5D9C-4C40-B5B4-FD56542BB7D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580423" y="2102496"/>
              <a:ext cx="723900" cy="571500"/>
            </a:xfrm>
            <a:custGeom>
              <a:avLst/>
              <a:gdLst>
                <a:gd name="T0" fmla="*/ 77 w 252"/>
                <a:gd name="T1" fmla="*/ 176 h 200"/>
                <a:gd name="T2" fmla="*/ 60 w 252"/>
                <a:gd name="T3" fmla="*/ 200 h 200"/>
                <a:gd name="T4" fmla="*/ 144 w 252"/>
                <a:gd name="T5" fmla="*/ 200 h 200"/>
                <a:gd name="T6" fmla="*/ 60 w 252"/>
                <a:gd name="T7" fmla="*/ 192 h 200"/>
                <a:gd name="T8" fmla="*/ 70 w 252"/>
                <a:gd name="T9" fmla="*/ 182 h 200"/>
                <a:gd name="T10" fmla="*/ 134 w 252"/>
                <a:gd name="T11" fmla="*/ 182 h 200"/>
                <a:gd name="T12" fmla="*/ 144 w 252"/>
                <a:gd name="T13" fmla="*/ 192 h 200"/>
                <a:gd name="T14" fmla="*/ 212 w 252"/>
                <a:gd name="T15" fmla="*/ 0 h 200"/>
                <a:gd name="T16" fmla="*/ 211 w 252"/>
                <a:gd name="T17" fmla="*/ 0 h 200"/>
                <a:gd name="T18" fmla="*/ 209 w 252"/>
                <a:gd name="T19" fmla="*/ 2 h 200"/>
                <a:gd name="T20" fmla="*/ 4 w 252"/>
                <a:gd name="T21" fmla="*/ 28 h 200"/>
                <a:gd name="T22" fmla="*/ 3 w 252"/>
                <a:gd name="T23" fmla="*/ 28 h 200"/>
                <a:gd name="T24" fmla="*/ 1 w 252"/>
                <a:gd name="T25" fmla="*/ 30 h 200"/>
                <a:gd name="T26" fmla="*/ 0 w 252"/>
                <a:gd name="T27" fmla="*/ 32 h 200"/>
                <a:gd name="T28" fmla="*/ 0 w 252"/>
                <a:gd name="T29" fmla="*/ 33 h 200"/>
                <a:gd name="T30" fmla="*/ 50 w 252"/>
                <a:gd name="T31" fmla="*/ 157 h 200"/>
                <a:gd name="T32" fmla="*/ 51 w 252"/>
                <a:gd name="T33" fmla="*/ 159 h 200"/>
                <a:gd name="T34" fmla="*/ 52 w 252"/>
                <a:gd name="T35" fmla="*/ 160 h 200"/>
                <a:gd name="T36" fmla="*/ 152 w 252"/>
                <a:gd name="T37" fmla="*/ 160 h 200"/>
                <a:gd name="T38" fmla="*/ 153 w 252"/>
                <a:gd name="T39" fmla="*/ 160 h 200"/>
                <a:gd name="T40" fmla="*/ 155 w 252"/>
                <a:gd name="T41" fmla="*/ 158 h 200"/>
                <a:gd name="T42" fmla="*/ 207 w 252"/>
                <a:gd name="T43" fmla="*/ 28 h 200"/>
                <a:gd name="T44" fmla="*/ 238 w 252"/>
                <a:gd name="T45" fmla="*/ 0 h 200"/>
                <a:gd name="T46" fmla="*/ 54 w 252"/>
                <a:gd name="T47" fmla="*/ 78 h 200"/>
                <a:gd name="T48" fmla="*/ 30 w 252"/>
                <a:gd name="T49" fmla="*/ 86 h 200"/>
                <a:gd name="T50" fmla="*/ 37 w 252"/>
                <a:gd name="T51" fmla="*/ 104 h 200"/>
                <a:gd name="T52" fmla="*/ 64 w 252"/>
                <a:gd name="T53" fmla="*/ 86 h 200"/>
                <a:gd name="T54" fmla="*/ 68 w 252"/>
                <a:gd name="T55" fmla="*/ 104 h 200"/>
                <a:gd name="T56" fmla="*/ 75 w 252"/>
                <a:gd name="T57" fmla="*/ 130 h 200"/>
                <a:gd name="T58" fmla="*/ 62 w 252"/>
                <a:gd name="T59" fmla="*/ 78 h 200"/>
                <a:gd name="T60" fmla="*/ 99 w 252"/>
                <a:gd name="T61" fmla="*/ 78 h 200"/>
                <a:gd name="T62" fmla="*/ 40 w 252"/>
                <a:gd name="T63" fmla="*/ 112 h 200"/>
                <a:gd name="T64" fmla="*/ 48 w 252"/>
                <a:gd name="T65" fmla="*/ 130 h 200"/>
                <a:gd name="T66" fmla="*/ 51 w 252"/>
                <a:gd name="T67" fmla="*/ 138 h 200"/>
                <a:gd name="T68" fmla="*/ 141 w 252"/>
                <a:gd name="T69" fmla="*/ 86 h 200"/>
                <a:gd name="T70" fmla="*/ 107 w 252"/>
                <a:gd name="T71" fmla="*/ 86 h 200"/>
                <a:gd name="T72" fmla="*/ 107 w 252"/>
                <a:gd name="T73" fmla="*/ 60 h 200"/>
                <a:gd name="T74" fmla="*/ 107 w 252"/>
                <a:gd name="T75" fmla="*/ 78 h 200"/>
                <a:gd name="T76" fmla="*/ 107 w 252"/>
                <a:gd name="T77" fmla="*/ 130 h 200"/>
                <a:gd name="T78" fmla="*/ 158 w 252"/>
                <a:gd name="T79" fmla="*/ 130 h 200"/>
                <a:gd name="T80" fmla="*/ 165 w 252"/>
                <a:gd name="T81" fmla="*/ 112 h 200"/>
                <a:gd name="T82" fmla="*/ 145 w 252"/>
                <a:gd name="T83" fmla="*/ 104 h 200"/>
                <a:gd name="T84" fmla="*/ 168 w 252"/>
                <a:gd name="T85" fmla="*/ 104 h 200"/>
                <a:gd name="T86" fmla="*/ 156 w 252"/>
                <a:gd name="T87" fmla="*/ 60 h 200"/>
                <a:gd name="T88" fmla="*/ 189 w 252"/>
                <a:gd name="T89" fmla="*/ 52 h 200"/>
                <a:gd name="T90" fmla="*/ 195 w 252"/>
                <a:gd name="T91" fmla="*/ 36 h 200"/>
                <a:gd name="T92" fmla="*/ 211 w 252"/>
                <a:gd name="T93" fmla="*/ 20 h 200"/>
                <a:gd name="T94" fmla="*/ 244 w 252"/>
                <a:gd name="T95" fmla="*/ 14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52" h="200">
                  <a:moveTo>
                    <a:pt x="144" y="164"/>
                  </a:moveTo>
                  <a:cubicBezTo>
                    <a:pt x="136" y="164"/>
                    <a:pt x="130" y="169"/>
                    <a:pt x="127" y="176"/>
                  </a:cubicBezTo>
                  <a:cubicBezTo>
                    <a:pt x="77" y="176"/>
                    <a:pt x="77" y="176"/>
                    <a:pt x="77" y="176"/>
                  </a:cubicBezTo>
                  <a:cubicBezTo>
                    <a:pt x="74" y="169"/>
                    <a:pt x="68" y="164"/>
                    <a:pt x="60" y="164"/>
                  </a:cubicBezTo>
                  <a:cubicBezTo>
                    <a:pt x="50" y="164"/>
                    <a:pt x="42" y="172"/>
                    <a:pt x="42" y="182"/>
                  </a:cubicBezTo>
                  <a:cubicBezTo>
                    <a:pt x="42" y="192"/>
                    <a:pt x="50" y="200"/>
                    <a:pt x="60" y="200"/>
                  </a:cubicBezTo>
                  <a:cubicBezTo>
                    <a:pt x="69" y="200"/>
                    <a:pt x="77" y="193"/>
                    <a:pt x="78" y="184"/>
                  </a:cubicBezTo>
                  <a:cubicBezTo>
                    <a:pt x="126" y="184"/>
                    <a:pt x="126" y="184"/>
                    <a:pt x="126" y="184"/>
                  </a:cubicBezTo>
                  <a:cubicBezTo>
                    <a:pt x="127" y="193"/>
                    <a:pt x="135" y="200"/>
                    <a:pt x="144" y="200"/>
                  </a:cubicBezTo>
                  <a:cubicBezTo>
                    <a:pt x="154" y="200"/>
                    <a:pt x="162" y="192"/>
                    <a:pt x="162" y="182"/>
                  </a:cubicBezTo>
                  <a:cubicBezTo>
                    <a:pt x="162" y="172"/>
                    <a:pt x="154" y="164"/>
                    <a:pt x="144" y="164"/>
                  </a:cubicBezTo>
                  <a:close/>
                  <a:moveTo>
                    <a:pt x="60" y="192"/>
                  </a:moveTo>
                  <a:cubicBezTo>
                    <a:pt x="54" y="192"/>
                    <a:pt x="50" y="188"/>
                    <a:pt x="50" y="182"/>
                  </a:cubicBezTo>
                  <a:cubicBezTo>
                    <a:pt x="50" y="176"/>
                    <a:pt x="54" y="172"/>
                    <a:pt x="60" y="172"/>
                  </a:cubicBezTo>
                  <a:cubicBezTo>
                    <a:pt x="66" y="172"/>
                    <a:pt x="70" y="176"/>
                    <a:pt x="70" y="182"/>
                  </a:cubicBezTo>
                  <a:cubicBezTo>
                    <a:pt x="70" y="188"/>
                    <a:pt x="66" y="192"/>
                    <a:pt x="60" y="192"/>
                  </a:cubicBezTo>
                  <a:close/>
                  <a:moveTo>
                    <a:pt x="144" y="192"/>
                  </a:moveTo>
                  <a:cubicBezTo>
                    <a:pt x="138" y="192"/>
                    <a:pt x="134" y="188"/>
                    <a:pt x="134" y="182"/>
                  </a:cubicBezTo>
                  <a:cubicBezTo>
                    <a:pt x="134" y="176"/>
                    <a:pt x="138" y="172"/>
                    <a:pt x="144" y="172"/>
                  </a:cubicBezTo>
                  <a:cubicBezTo>
                    <a:pt x="150" y="172"/>
                    <a:pt x="154" y="176"/>
                    <a:pt x="154" y="182"/>
                  </a:cubicBezTo>
                  <a:cubicBezTo>
                    <a:pt x="154" y="188"/>
                    <a:pt x="150" y="192"/>
                    <a:pt x="144" y="192"/>
                  </a:cubicBezTo>
                  <a:close/>
                  <a:moveTo>
                    <a:pt x="238" y="0"/>
                  </a:moveTo>
                  <a:cubicBezTo>
                    <a:pt x="213" y="0"/>
                    <a:pt x="213" y="0"/>
                    <a:pt x="213" y="0"/>
                  </a:cubicBezTo>
                  <a:cubicBezTo>
                    <a:pt x="212" y="0"/>
                    <a:pt x="212" y="0"/>
                    <a:pt x="212" y="0"/>
                  </a:cubicBezTo>
                  <a:cubicBezTo>
                    <a:pt x="212" y="0"/>
                    <a:pt x="212" y="0"/>
                    <a:pt x="212" y="0"/>
                  </a:cubicBezTo>
                  <a:cubicBezTo>
                    <a:pt x="212" y="0"/>
                    <a:pt x="211" y="0"/>
                    <a:pt x="211" y="0"/>
                  </a:cubicBezTo>
                  <a:cubicBezTo>
                    <a:pt x="211" y="0"/>
                    <a:pt x="211" y="0"/>
                    <a:pt x="211" y="0"/>
                  </a:cubicBezTo>
                  <a:cubicBezTo>
                    <a:pt x="210" y="1"/>
                    <a:pt x="210" y="1"/>
                    <a:pt x="210" y="1"/>
                  </a:cubicBezTo>
                  <a:cubicBezTo>
                    <a:pt x="210" y="1"/>
                    <a:pt x="210" y="1"/>
                    <a:pt x="210" y="1"/>
                  </a:cubicBezTo>
                  <a:cubicBezTo>
                    <a:pt x="209" y="2"/>
                    <a:pt x="209" y="2"/>
                    <a:pt x="209" y="2"/>
                  </a:cubicBezTo>
                  <a:cubicBezTo>
                    <a:pt x="209" y="2"/>
                    <a:pt x="209" y="2"/>
                    <a:pt x="209" y="3"/>
                  </a:cubicBezTo>
                  <a:cubicBezTo>
                    <a:pt x="199" y="28"/>
                    <a:pt x="199" y="28"/>
                    <a:pt x="199" y="28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4" y="28"/>
                    <a:pt x="4" y="28"/>
                    <a:pt x="3" y="28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2" y="28"/>
                    <a:pt x="2" y="29"/>
                    <a:pt x="2" y="29"/>
                  </a:cubicBezTo>
                  <a:cubicBezTo>
                    <a:pt x="2" y="29"/>
                    <a:pt x="1" y="29"/>
                    <a:pt x="1" y="29"/>
                  </a:cubicBezTo>
                  <a:cubicBezTo>
                    <a:pt x="1" y="29"/>
                    <a:pt x="1" y="30"/>
                    <a:pt x="1" y="30"/>
                  </a:cubicBezTo>
                  <a:cubicBezTo>
                    <a:pt x="1" y="30"/>
                    <a:pt x="1" y="30"/>
                    <a:pt x="0" y="30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41" y="135"/>
                    <a:pt x="41" y="135"/>
                    <a:pt x="41" y="135"/>
                  </a:cubicBezTo>
                  <a:cubicBezTo>
                    <a:pt x="41" y="135"/>
                    <a:pt x="41" y="135"/>
                    <a:pt x="41" y="136"/>
                  </a:cubicBezTo>
                  <a:cubicBezTo>
                    <a:pt x="50" y="157"/>
                    <a:pt x="50" y="157"/>
                    <a:pt x="50" y="157"/>
                  </a:cubicBezTo>
                  <a:cubicBezTo>
                    <a:pt x="50" y="158"/>
                    <a:pt x="50" y="158"/>
                    <a:pt x="50" y="158"/>
                  </a:cubicBezTo>
                  <a:cubicBezTo>
                    <a:pt x="50" y="158"/>
                    <a:pt x="50" y="158"/>
                    <a:pt x="50" y="158"/>
                  </a:cubicBezTo>
                  <a:cubicBezTo>
                    <a:pt x="50" y="158"/>
                    <a:pt x="50" y="158"/>
                    <a:pt x="51" y="159"/>
                  </a:cubicBezTo>
                  <a:cubicBezTo>
                    <a:pt x="51" y="159"/>
                    <a:pt x="51" y="159"/>
                    <a:pt x="51" y="159"/>
                  </a:cubicBezTo>
                  <a:cubicBezTo>
                    <a:pt x="51" y="159"/>
                    <a:pt x="52" y="159"/>
                    <a:pt x="52" y="160"/>
                  </a:cubicBezTo>
                  <a:cubicBezTo>
                    <a:pt x="52" y="160"/>
                    <a:pt x="52" y="160"/>
                    <a:pt x="52" y="160"/>
                  </a:cubicBezTo>
                  <a:cubicBezTo>
                    <a:pt x="53" y="160"/>
                    <a:pt x="53" y="160"/>
                    <a:pt x="54" y="160"/>
                  </a:cubicBezTo>
                  <a:cubicBezTo>
                    <a:pt x="54" y="160"/>
                    <a:pt x="54" y="160"/>
                    <a:pt x="54" y="160"/>
                  </a:cubicBezTo>
                  <a:cubicBezTo>
                    <a:pt x="152" y="160"/>
                    <a:pt x="152" y="160"/>
                    <a:pt x="152" y="160"/>
                  </a:cubicBezTo>
                  <a:cubicBezTo>
                    <a:pt x="152" y="160"/>
                    <a:pt x="152" y="160"/>
                    <a:pt x="152" y="160"/>
                  </a:cubicBezTo>
                  <a:cubicBezTo>
                    <a:pt x="152" y="160"/>
                    <a:pt x="153" y="160"/>
                    <a:pt x="153" y="160"/>
                  </a:cubicBezTo>
                  <a:cubicBezTo>
                    <a:pt x="153" y="160"/>
                    <a:pt x="153" y="160"/>
                    <a:pt x="153" y="160"/>
                  </a:cubicBezTo>
                  <a:cubicBezTo>
                    <a:pt x="154" y="159"/>
                    <a:pt x="154" y="159"/>
                    <a:pt x="154" y="159"/>
                  </a:cubicBezTo>
                  <a:cubicBezTo>
                    <a:pt x="154" y="159"/>
                    <a:pt x="154" y="159"/>
                    <a:pt x="155" y="159"/>
                  </a:cubicBezTo>
                  <a:cubicBezTo>
                    <a:pt x="155" y="158"/>
                    <a:pt x="155" y="158"/>
                    <a:pt x="155" y="158"/>
                  </a:cubicBezTo>
                  <a:cubicBezTo>
                    <a:pt x="155" y="158"/>
                    <a:pt x="155" y="158"/>
                    <a:pt x="155" y="158"/>
                  </a:cubicBezTo>
                  <a:cubicBezTo>
                    <a:pt x="155" y="158"/>
                    <a:pt x="155" y="158"/>
                    <a:pt x="155" y="157"/>
                  </a:cubicBezTo>
                  <a:cubicBezTo>
                    <a:pt x="207" y="28"/>
                    <a:pt x="207" y="28"/>
                    <a:pt x="207" y="28"/>
                  </a:cubicBezTo>
                  <a:cubicBezTo>
                    <a:pt x="238" y="28"/>
                    <a:pt x="238" y="28"/>
                    <a:pt x="238" y="28"/>
                  </a:cubicBezTo>
                  <a:cubicBezTo>
                    <a:pt x="245" y="28"/>
                    <a:pt x="252" y="22"/>
                    <a:pt x="252" y="14"/>
                  </a:cubicBezTo>
                  <a:cubicBezTo>
                    <a:pt x="252" y="6"/>
                    <a:pt x="245" y="0"/>
                    <a:pt x="238" y="0"/>
                  </a:cubicBezTo>
                  <a:close/>
                  <a:moveTo>
                    <a:pt x="20" y="60"/>
                  </a:moveTo>
                  <a:cubicBezTo>
                    <a:pt x="49" y="60"/>
                    <a:pt x="49" y="60"/>
                    <a:pt x="49" y="60"/>
                  </a:cubicBezTo>
                  <a:cubicBezTo>
                    <a:pt x="54" y="78"/>
                    <a:pt x="54" y="78"/>
                    <a:pt x="54" y="78"/>
                  </a:cubicBezTo>
                  <a:cubicBezTo>
                    <a:pt x="27" y="78"/>
                    <a:pt x="27" y="78"/>
                    <a:pt x="27" y="78"/>
                  </a:cubicBezTo>
                  <a:lnTo>
                    <a:pt x="20" y="60"/>
                  </a:lnTo>
                  <a:close/>
                  <a:moveTo>
                    <a:pt x="30" y="86"/>
                  </a:moveTo>
                  <a:cubicBezTo>
                    <a:pt x="56" y="86"/>
                    <a:pt x="56" y="86"/>
                    <a:pt x="56" y="86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37" y="104"/>
                    <a:pt x="37" y="104"/>
                    <a:pt x="37" y="104"/>
                  </a:cubicBezTo>
                  <a:lnTo>
                    <a:pt x="30" y="86"/>
                  </a:lnTo>
                  <a:close/>
                  <a:moveTo>
                    <a:pt x="68" y="104"/>
                  </a:moveTo>
                  <a:cubicBezTo>
                    <a:pt x="64" y="86"/>
                    <a:pt x="64" y="86"/>
                    <a:pt x="64" y="86"/>
                  </a:cubicBezTo>
                  <a:cubicBezTo>
                    <a:pt x="99" y="86"/>
                    <a:pt x="99" y="86"/>
                    <a:pt x="99" y="86"/>
                  </a:cubicBezTo>
                  <a:cubicBezTo>
                    <a:pt x="99" y="104"/>
                    <a:pt x="99" y="104"/>
                    <a:pt x="99" y="104"/>
                  </a:cubicBezTo>
                  <a:lnTo>
                    <a:pt x="68" y="104"/>
                  </a:lnTo>
                  <a:close/>
                  <a:moveTo>
                    <a:pt x="99" y="112"/>
                  </a:moveTo>
                  <a:cubicBezTo>
                    <a:pt x="99" y="130"/>
                    <a:pt x="99" y="130"/>
                    <a:pt x="99" y="130"/>
                  </a:cubicBezTo>
                  <a:cubicBezTo>
                    <a:pt x="75" y="130"/>
                    <a:pt x="75" y="130"/>
                    <a:pt x="75" y="130"/>
                  </a:cubicBezTo>
                  <a:cubicBezTo>
                    <a:pt x="70" y="112"/>
                    <a:pt x="70" y="112"/>
                    <a:pt x="70" y="112"/>
                  </a:cubicBezTo>
                  <a:lnTo>
                    <a:pt x="99" y="112"/>
                  </a:lnTo>
                  <a:close/>
                  <a:moveTo>
                    <a:pt x="62" y="78"/>
                  </a:moveTo>
                  <a:cubicBezTo>
                    <a:pt x="57" y="60"/>
                    <a:pt x="57" y="60"/>
                    <a:pt x="57" y="60"/>
                  </a:cubicBezTo>
                  <a:cubicBezTo>
                    <a:pt x="99" y="60"/>
                    <a:pt x="99" y="60"/>
                    <a:pt x="99" y="60"/>
                  </a:cubicBezTo>
                  <a:cubicBezTo>
                    <a:pt x="99" y="78"/>
                    <a:pt x="99" y="78"/>
                    <a:pt x="99" y="78"/>
                  </a:cubicBezTo>
                  <a:lnTo>
                    <a:pt x="62" y="78"/>
                  </a:lnTo>
                  <a:close/>
                  <a:moveTo>
                    <a:pt x="48" y="130"/>
                  </a:moveTo>
                  <a:cubicBezTo>
                    <a:pt x="40" y="112"/>
                    <a:pt x="40" y="112"/>
                    <a:pt x="40" y="112"/>
                  </a:cubicBezTo>
                  <a:cubicBezTo>
                    <a:pt x="62" y="112"/>
                    <a:pt x="62" y="112"/>
                    <a:pt x="62" y="112"/>
                  </a:cubicBezTo>
                  <a:cubicBezTo>
                    <a:pt x="67" y="130"/>
                    <a:pt x="67" y="130"/>
                    <a:pt x="67" y="130"/>
                  </a:cubicBezTo>
                  <a:lnTo>
                    <a:pt x="48" y="130"/>
                  </a:lnTo>
                  <a:close/>
                  <a:moveTo>
                    <a:pt x="149" y="152"/>
                  </a:moveTo>
                  <a:cubicBezTo>
                    <a:pt x="56" y="152"/>
                    <a:pt x="56" y="152"/>
                    <a:pt x="56" y="152"/>
                  </a:cubicBezTo>
                  <a:cubicBezTo>
                    <a:pt x="51" y="138"/>
                    <a:pt x="51" y="138"/>
                    <a:pt x="51" y="138"/>
                  </a:cubicBezTo>
                  <a:cubicBezTo>
                    <a:pt x="155" y="138"/>
                    <a:pt x="155" y="138"/>
                    <a:pt x="155" y="138"/>
                  </a:cubicBezTo>
                  <a:lnTo>
                    <a:pt x="149" y="152"/>
                  </a:lnTo>
                  <a:close/>
                  <a:moveTo>
                    <a:pt x="141" y="86"/>
                  </a:moveTo>
                  <a:cubicBezTo>
                    <a:pt x="137" y="104"/>
                    <a:pt x="137" y="104"/>
                    <a:pt x="137" y="104"/>
                  </a:cubicBezTo>
                  <a:cubicBezTo>
                    <a:pt x="107" y="104"/>
                    <a:pt x="107" y="104"/>
                    <a:pt x="107" y="104"/>
                  </a:cubicBezTo>
                  <a:cubicBezTo>
                    <a:pt x="107" y="86"/>
                    <a:pt x="107" y="86"/>
                    <a:pt x="107" y="86"/>
                  </a:cubicBezTo>
                  <a:lnTo>
                    <a:pt x="141" y="86"/>
                  </a:lnTo>
                  <a:close/>
                  <a:moveTo>
                    <a:pt x="107" y="78"/>
                  </a:moveTo>
                  <a:cubicBezTo>
                    <a:pt x="107" y="60"/>
                    <a:pt x="107" y="60"/>
                    <a:pt x="107" y="60"/>
                  </a:cubicBezTo>
                  <a:cubicBezTo>
                    <a:pt x="148" y="60"/>
                    <a:pt x="148" y="60"/>
                    <a:pt x="148" y="60"/>
                  </a:cubicBezTo>
                  <a:cubicBezTo>
                    <a:pt x="143" y="78"/>
                    <a:pt x="143" y="78"/>
                    <a:pt x="143" y="78"/>
                  </a:cubicBezTo>
                  <a:lnTo>
                    <a:pt x="107" y="78"/>
                  </a:lnTo>
                  <a:close/>
                  <a:moveTo>
                    <a:pt x="135" y="112"/>
                  </a:moveTo>
                  <a:cubicBezTo>
                    <a:pt x="131" y="130"/>
                    <a:pt x="131" y="130"/>
                    <a:pt x="131" y="130"/>
                  </a:cubicBezTo>
                  <a:cubicBezTo>
                    <a:pt x="107" y="130"/>
                    <a:pt x="107" y="130"/>
                    <a:pt x="107" y="130"/>
                  </a:cubicBezTo>
                  <a:cubicBezTo>
                    <a:pt x="107" y="112"/>
                    <a:pt x="107" y="112"/>
                    <a:pt x="107" y="112"/>
                  </a:cubicBezTo>
                  <a:lnTo>
                    <a:pt x="135" y="112"/>
                  </a:lnTo>
                  <a:close/>
                  <a:moveTo>
                    <a:pt x="158" y="130"/>
                  </a:moveTo>
                  <a:cubicBezTo>
                    <a:pt x="139" y="130"/>
                    <a:pt x="139" y="130"/>
                    <a:pt x="139" y="130"/>
                  </a:cubicBezTo>
                  <a:cubicBezTo>
                    <a:pt x="143" y="112"/>
                    <a:pt x="143" y="112"/>
                    <a:pt x="143" y="112"/>
                  </a:cubicBezTo>
                  <a:cubicBezTo>
                    <a:pt x="165" y="112"/>
                    <a:pt x="165" y="112"/>
                    <a:pt x="165" y="112"/>
                  </a:cubicBezTo>
                  <a:lnTo>
                    <a:pt x="158" y="130"/>
                  </a:lnTo>
                  <a:close/>
                  <a:moveTo>
                    <a:pt x="168" y="104"/>
                  </a:moveTo>
                  <a:cubicBezTo>
                    <a:pt x="145" y="104"/>
                    <a:pt x="145" y="104"/>
                    <a:pt x="145" y="104"/>
                  </a:cubicBezTo>
                  <a:cubicBezTo>
                    <a:pt x="150" y="86"/>
                    <a:pt x="150" y="86"/>
                    <a:pt x="150" y="86"/>
                  </a:cubicBezTo>
                  <a:cubicBezTo>
                    <a:pt x="175" y="86"/>
                    <a:pt x="175" y="86"/>
                    <a:pt x="175" y="86"/>
                  </a:cubicBezTo>
                  <a:lnTo>
                    <a:pt x="168" y="104"/>
                  </a:lnTo>
                  <a:close/>
                  <a:moveTo>
                    <a:pt x="179" y="78"/>
                  </a:moveTo>
                  <a:cubicBezTo>
                    <a:pt x="152" y="78"/>
                    <a:pt x="152" y="78"/>
                    <a:pt x="152" y="78"/>
                  </a:cubicBezTo>
                  <a:cubicBezTo>
                    <a:pt x="156" y="60"/>
                    <a:pt x="156" y="60"/>
                    <a:pt x="156" y="60"/>
                  </a:cubicBezTo>
                  <a:cubicBezTo>
                    <a:pt x="186" y="60"/>
                    <a:pt x="186" y="60"/>
                    <a:pt x="186" y="60"/>
                  </a:cubicBezTo>
                  <a:lnTo>
                    <a:pt x="179" y="78"/>
                  </a:lnTo>
                  <a:close/>
                  <a:moveTo>
                    <a:pt x="189" y="52"/>
                  </a:moveTo>
                  <a:cubicBezTo>
                    <a:pt x="16" y="52"/>
                    <a:pt x="16" y="52"/>
                    <a:pt x="16" y="52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195" y="36"/>
                    <a:pt x="195" y="36"/>
                    <a:pt x="195" y="36"/>
                  </a:cubicBezTo>
                  <a:lnTo>
                    <a:pt x="189" y="52"/>
                  </a:lnTo>
                  <a:close/>
                  <a:moveTo>
                    <a:pt x="238" y="20"/>
                  </a:moveTo>
                  <a:cubicBezTo>
                    <a:pt x="211" y="20"/>
                    <a:pt x="211" y="20"/>
                    <a:pt x="211" y="20"/>
                  </a:cubicBezTo>
                  <a:cubicBezTo>
                    <a:pt x="215" y="8"/>
                    <a:pt x="215" y="8"/>
                    <a:pt x="215" y="8"/>
                  </a:cubicBezTo>
                  <a:cubicBezTo>
                    <a:pt x="238" y="8"/>
                    <a:pt x="238" y="8"/>
                    <a:pt x="238" y="8"/>
                  </a:cubicBezTo>
                  <a:cubicBezTo>
                    <a:pt x="241" y="8"/>
                    <a:pt x="244" y="11"/>
                    <a:pt x="244" y="14"/>
                  </a:cubicBezTo>
                  <a:cubicBezTo>
                    <a:pt x="244" y="17"/>
                    <a:pt x="241" y="20"/>
                    <a:pt x="238" y="20"/>
                  </a:cubicBezTo>
                  <a:close/>
                </a:path>
              </a:pathLst>
            </a:custGeom>
            <a:solidFill>
              <a:srgbClr val="5AC7DE"/>
            </a:solidFill>
            <a:ln>
              <a:solidFill>
                <a:srgbClr val="5AC7DE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DB0ED9F6-7AB7-874B-BE77-C282DB3EA6BD}"/>
              </a:ext>
            </a:extLst>
          </p:cNvPr>
          <p:cNvGrpSpPr/>
          <p:nvPr/>
        </p:nvGrpSpPr>
        <p:grpSpPr>
          <a:xfrm>
            <a:off x="7129926" y="2950529"/>
            <a:ext cx="3273162" cy="948928"/>
            <a:chOff x="7129926" y="3014327"/>
            <a:chExt cx="3273162" cy="948928"/>
          </a:xfrm>
        </p:grpSpPr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E681C139-9E44-4C47-84CF-8A46FF97BC46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129926" y="3014327"/>
              <a:ext cx="2276641" cy="948928"/>
            </a:xfrm>
            <a:custGeom>
              <a:avLst/>
              <a:gdLst>
                <a:gd name="T0" fmla="*/ 2705 w 2891"/>
                <a:gd name="T1" fmla="*/ 418 h 1205"/>
                <a:gd name="T2" fmla="*/ 2705 w 2891"/>
                <a:gd name="T3" fmla="*/ 0 h 1205"/>
                <a:gd name="T4" fmla="*/ 0 w 2891"/>
                <a:gd name="T5" fmla="*/ 0 h 1205"/>
                <a:gd name="T6" fmla="*/ 0 w 2891"/>
                <a:gd name="T7" fmla="*/ 1205 h 1205"/>
                <a:gd name="T8" fmla="*/ 2705 w 2891"/>
                <a:gd name="T9" fmla="*/ 1205 h 1205"/>
                <a:gd name="T10" fmla="*/ 2705 w 2891"/>
                <a:gd name="T11" fmla="*/ 788 h 1205"/>
                <a:gd name="T12" fmla="*/ 2891 w 2891"/>
                <a:gd name="T13" fmla="*/ 603 h 1205"/>
                <a:gd name="T14" fmla="*/ 2705 w 2891"/>
                <a:gd name="T15" fmla="*/ 418 h 1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91" h="1205">
                  <a:moveTo>
                    <a:pt x="2705" y="418"/>
                  </a:moveTo>
                  <a:lnTo>
                    <a:pt x="2705" y="0"/>
                  </a:lnTo>
                  <a:lnTo>
                    <a:pt x="0" y="0"/>
                  </a:lnTo>
                  <a:lnTo>
                    <a:pt x="0" y="1205"/>
                  </a:lnTo>
                  <a:lnTo>
                    <a:pt x="2705" y="1205"/>
                  </a:lnTo>
                  <a:lnTo>
                    <a:pt x="2705" y="788"/>
                  </a:lnTo>
                  <a:lnTo>
                    <a:pt x="2891" y="603"/>
                  </a:lnTo>
                  <a:lnTo>
                    <a:pt x="2705" y="418"/>
                  </a:lnTo>
                  <a:close/>
                </a:path>
              </a:pathLst>
            </a:custGeom>
            <a:gradFill>
              <a:gsLst>
                <a:gs pos="0">
                  <a:srgbClr val="8BA93E"/>
                </a:gs>
                <a:gs pos="100000">
                  <a:srgbClr val="A6C645"/>
                </a:gs>
              </a:gsLst>
              <a:lin ang="0" scaled="0"/>
            </a:gra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 sz="1350" dirty="0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82E20185-F4A7-6B48-816C-019BE960ADC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9406566" y="3014327"/>
              <a:ext cx="996522" cy="94892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>
                  <a:lumMod val="85000"/>
                </a:schemeClr>
              </a:solidFill>
              <a:miter lim="800000"/>
              <a:headEnd/>
              <a:tailEnd/>
            </a:ln>
            <a:effec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 sz="1350" dirty="0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E9BCFBDC-AC97-C142-911A-BC9F5062742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9493209" y="3896661"/>
              <a:ext cx="827999" cy="14400"/>
            </a:xfrm>
            <a:prstGeom prst="rect">
              <a:avLst/>
            </a:prstGeom>
            <a:solidFill>
              <a:srgbClr val="A6C645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 sz="1350" dirty="0"/>
            </a:p>
          </p:txBody>
        </p:sp>
        <p:sp>
          <p:nvSpPr>
            <p:cNvPr id="52" name="Rectangle 32">
              <a:extLst>
                <a:ext uri="{FF2B5EF4-FFF2-40B4-BE49-F238E27FC236}">
                  <a16:creationId xmlns:a16="http://schemas.microsoft.com/office/drawing/2014/main" id="{B5EC5675-67AF-3E43-934F-0FDEE109268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9493209" y="3084930"/>
              <a:ext cx="827999" cy="14400"/>
            </a:xfrm>
            <a:prstGeom prst="rect">
              <a:avLst/>
            </a:prstGeom>
            <a:solidFill>
              <a:srgbClr val="A6C645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 sz="1350" dirty="0"/>
            </a:p>
          </p:txBody>
        </p:sp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id="{DC56DCEA-CCFA-6DCE-D99F-C1BA281A7B42}"/>
                </a:ext>
              </a:extLst>
            </p:cNvPr>
            <p:cNvSpPr txBox="1"/>
            <p:nvPr/>
          </p:nvSpPr>
          <p:spPr>
            <a:xfrm>
              <a:off x="7166536" y="3212816"/>
              <a:ext cx="2166474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s-MX" sz="1600" dirty="0">
                  <a:solidFill>
                    <a:schemeClr val="bg1"/>
                  </a:solidFill>
                  <a:latin typeface="Montserrat" pitchFamily="2" charset="77"/>
                </a:rPr>
                <a:t>Formación de capital humano </a:t>
              </a:r>
            </a:p>
          </p:txBody>
        </p:sp>
        <p:sp>
          <p:nvSpPr>
            <p:cNvPr id="31" name="Head with line graph">
              <a:extLst>
                <a:ext uri="{FF2B5EF4-FFF2-40B4-BE49-F238E27FC236}">
                  <a16:creationId xmlns:a16="http://schemas.microsoft.com/office/drawing/2014/main" id="{5271945E-8CE4-594E-9D9D-1FC1E91C90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618838" y="3217831"/>
              <a:ext cx="566796" cy="566796"/>
            </a:xfrm>
            <a:custGeom>
              <a:avLst/>
              <a:gdLst>
                <a:gd name="T0" fmla="*/ 223 w 255"/>
                <a:gd name="T1" fmla="*/ 48 h 256"/>
                <a:gd name="T2" fmla="*/ 214 w 255"/>
                <a:gd name="T3" fmla="*/ 67 h 256"/>
                <a:gd name="T4" fmla="*/ 25 w 255"/>
                <a:gd name="T5" fmla="*/ 97 h 256"/>
                <a:gd name="T6" fmla="*/ 11 w 255"/>
                <a:gd name="T7" fmla="*/ 148 h 256"/>
                <a:gd name="T8" fmla="*/ 1 w 255"/>
                <a:gd name="T9" fmla="*/ 172 h 256"/>
                <a:gd name="T10" fmla="*/ 25 w 255"/>
                <a:gd name="T11" fmla="*/ 176 h 256"/>
                <a:gd name="T12" fmla="*/ 46 w 255"/>
                <a:gd name="T13" fmla="*/ 228 h 256"/>
                <a:gd name="T14" fmla="*/ 76 w 255"/>
                <a:gd name="T15" fmla="*/ 250 h 256"/>
                <a:gd name="T16" fmla="*/ 79 w 255"/>
                <a:gd name="T17" fmla="*/ 256 h 256"/>
                <a:gd name="T18" fmla="*/ 219 w 255"/>
                <a:gd name="T19" fmla="*/ 255 h 256"/>
                <a:gd name="T20" fmla="*/ 219 w 255"/>
                <a:gd name="T21" fmla="*/ 97 h 256"/>
                <a:gd name="T22" fmla="*/ 231 w 255"/>
                <a:gd name="T23" fmla="*/ 62 h 256"/>
                <a:gd name="T24" fmla="*/ 255 w 255"/>
                <a:gd name="T25" fmla="*/ 48 h 256"/>
                <a:gd name="T26" fmla="*/ 211 w 255"/>
                <a:gd name="T27" fmla="*/ 97 h 256"/>
                <a:gd name="T28" fmla="*/ 86 w 255"/>
                <a:gd name="T29" fmla="*/ 248 h 256"/>
                <a:gd name="T30" fmla="*/ 98 w 255"/>
                <a:gd name="T31" fmla="*/ 222 h 256"/>
                <a:gd name="T32" fmla="*/ 46 w 255"/>
                <a:gd name="T33" fmla="*/ 220 h 256"/>
                <a:gd name="T34" fmla="*/ 33 w 255"/>
                <a:gd name="T35" fmla="*/ 172 h 256"/>
                <a:gd name="T36" fmla="*/ 9 w 255"/>
                <a:gd name="T37" fmla="*/ 168 h 256"/>
                <a:gd name="T38" fmla="*/ 8 w 255"/>
                <a:gd name="T39" fmla="*/ 166 h 256"/>
                <a:gd name="T40" fmla="*/ 33 w 255"/>
                <a:gd name="T41" fmla="*/ 126 h 256"/>
                <a:gd name="T42" fmla="*/ 122 w 255"/>
                <a:gd name="T43" fmla="*/ 8 h 256"/>
                <a:gd name="T44" fmla="*/ 163 w 255"/>
                <a:gd name="T45" fmla="*/ 118 h 256"/>
                <a:gd name="T46" fmla="*/ 147 w 255"/>
                <a:gd name="T47" fmla="*/ 118 h 256"/>
                <a:gd name="T48" fmla="*/ 139 w 255"/>
                <a:gd name="T49" fmla="*/ 100 h 256"/>
                <a:gd name="T50" fmla="*/ 107 w 255"/>
                <a:gd name="T51" fmla="*/ 100 h 256"/>
                <a:gd name="T52" fmla="*/ 71 w 255"/>
                <a:gd name="T53" fmla="*/ 146 h 256"/>
                <a:gd name="T54" fmla="*/ 47 w 255"/>
                <a:gd name="T55" fmla="*/ 160 h 256"/>
                <a:gd name="T56" fmla="*/ 79 w 255"/>
                <a:gd name="T57" fmla="*/ 160 h 256"/>
                <a:gd name="T58" fmla="*/ 115 w 255"/>
                <a:gd name="T59" fmla="*/ 114 h 256"/>
                <a:gd name="T60" fmla="*/ 131 w 255"/>
                <a:gd name="T61" fmla="*/ 114 h 256"/>
                <a:gd name="T62" fmla="*/ 139 w 255"/>
                <a:gd name="T63" fmla="*/ 132 h 256"/>
                <a:gd name="T64" fmla="*/ 171 w 255"/>
                <a:gd name="T65" fmla="*/ 132 h 256"/>
                <a:gd name="T66" fmla="*/ 210 w 255"/>
                <a:gd name="T67" fmla="*/ 83 h 256"/>
                <a:gd name="T68" fmla="*/ 163 w 255"/>
                <a:gd name="T69" fmla="*/ 132 h 256"/>
                <a:gd name="T70" fmla="*/ 147 w 255"/>
                <a:gd name="T71" fmla="*/ 132 h 256"/>
                <a:gd name="T72" fmla="*/ 161 w 255"/>
                <a:gd name="T73" fmla="*/ 126 h 256"/>
                <a:gd name="T74" fmla="*/ 161 w 255"/>
                <a:gd name="T75" fmla="*/ 126 h 256"/>
                <a:gd name="T76" fmla="*/ 115 w 255"/>
                <a:gd name="T77" fmla="*/ 100 h 256"/>
                <a:gd name="T78" fmla="*/ 131 w 255"/>
                <a:gd name="T79" fmla="*/ 100 h 256"/>
                <a:gd name="T80" fmla="*/ 115 w 255"/>
                <a:gd name="T81" fmla="*/ 100 h 256"/>
                <a:gd name="T82" fmla="*/ 63 w 255"/>
                <a:gd name="T83" fmla="*/ 168 h 256"/>
                <a:gd name="T84" fmla="*/ 63 w 255"/>
                <a:gd name="T85" fmla="*/ 152 h 256"/>
                <a:gd name="T86" fmla="*/ 69 w 255"/>
                <a:gd name="T87" fmla="*/ 154 h 256"/>
                <a:gd name="T88" fmla="*/ 71 w 255"/>
                <a:gd name="T89" fmla="*/ 160 h 256"/>
                <a:gd name="T90" fmla="*/ 231 w 255"/>
                <a:gd name="T91" fmla="*/ 48 h 256"/>
                <a:gd name="T92" fmla="*/ 247 w 255"/>
                <a:gd name="T93" fmla="*/ 48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55" h="256">
                  <a:moveTo>
                    <a:pt x="239" y="32"/>
                  </a:moveTo>
                  <a:cubicBezTo>
                    <a:pt x="230" y="32"/>
                    <a:pt x="223" y="39"/>
                    <a:pt x="223" y="48"/>
                  </a:cubicBezTo>
                  <a:cubicBezTo>
                    <a:pt x="223" y="51"/>
                    <a:pt x="224" y="54"/>
                    <a:pt x="225" y="56"/>
                  </a:cubicBezTo>
                  <a:cubicBezTo>
                    <a:pt x="214" y="67"/>
                    <a:pt x="214" y="67"/>
                    <a:pt x="214" y="67"/>
                  </a:cubicBezTo>
                  <a:cubicBezTo>
                    <a:pt x="202" y="28"/>
                    <a:pt x="165" y="0"/>
                    <a:pt x="122" y="0"/>
                  </a:cubicBezTo>
                  <a:cubicBezTo>
                    <a:pt x="69" y="0"/>
                    <a:pt x="25" y="44"/>
                    <a:pt x="25" y="97"/>
                  </a:cubicBezTo>
                  <a:cubicBezTo>
                    <a:pt x="25" y="126"/>
                    <a:pt x="25" y="126"/>
                    <a:pt x="25" y="126"/>
                  </a:cubicBezTo>
                  <a:cubicBezTo>
                    <a:pt x="25" y="129"/>
                    <a:pt x="16" y="141"/>
                    <a:pt x="11" y="148"/>
                  </a:cubicBezTo>
                  <a:cubicBezTo>
                    <a:pt x="7" y="153"/>
                    <a:pt x="3" y="158"/>
                    <a:pt x="1" y="162"/>
                  </a:cubicBezTo>
                  <a:cubicBezTo>
                    <a:pt x="0" y="165"/>
                    <a:pt x="0" y="169"/>
                    <a:pt x="1" y="172"/>
                  </a:cubicBezTo>
                  <a:cubicBezTo>
                    <a:pt x="3" y="174"/>
                    <a:pt x="6" y="176"/>
                    <a:pt x="9" y="176"/>
                  </a:cubicBezTo>
                  <a:cubicBezTo>
                    <a:pt x="25" y="176"/>
                    <a:pt x="25" y="176"/>
                    <a:pt x="25" y="176"/>
                  </a:cubicBezTo>
                  <a:cubicBezTo>
                    <a:pt x="25" y="206"/>
                    <a:pt x="25" y="206"/>
                    <a:pt x="25" y="206"/>
                  </a:cubicBezTo>
                  <a:cubicBezTo>
                    <a:pt x="25" y="217"/>
                    <a:pt x="31" y="228"/>
                    <a:pt x="46" y="228"/>
                  </a:cubicBezTo>
                  <a:cubicBezTo>
                    <a:pt x="88" y="228"/>
                    <a:pt x="88" y="228"/>
                    <a:pt x="88" y="228"/>
                  </a:cubicBezTo>
                  <a:cubicBezTo>
                    <a:pt x="76" y="250"/>
                    <a:pt x="76" y="250"/>
                    <a:pt x="76" y="250"/>
                  </a:cubicBezTo>
                  <a:cubicBezTo>
                    <a:pt x="75" y="251"/>
                    <a:pt x="75" y="253"/>
                    <a:pt x="76" y="254"/>
                  </a:cubicBezTo>
                  <a:cubicBezTo>
                    <a:pt x="76" y="255"/>
                    <a:pt x="78" y="256"/>
                    <a:pt x="79" y="256"/>
                  </a:cubicBezTo>
                  <a:cubicBezTo>
                    <a:pt x="216" y="256"/>
                    <a:pt x="216" y="256"/>
                    <a:pt x="216" y="256"/>
                  </a:cubicBezTo>
                  <a:cubicBezTo>
                    <a:pt x="217" y="256"/>
                    <a:pt x="218" y="256"/>
                    <a:pt x="219" y="255"/>
                  </a:cubicBezTo>
                  <a:cubicBezTo>
                    <a:pt x="219" y="254"/>
                    <a:pt x="220" y="253"/>
                    <a:pt x="220" y="252"/>
                  </a:cubicBezTo>
                  <a:cubicBezTo>
                    <a:pt x="219" y="97"/>
                    <a:pt x="219" y="97"/>
                    <a:pt x="219" y="97"/>
                  </a:cubicBezTo>
                  <a:cubicBezTo>
                    <a:pt x="219" y="90"/>
                    <a:pt x="218" y="83"/>
                    <a:pt x="217" y="76"/>
                  </a:cubicBezTo>
                  <a:cubicBezTo>
                    <a:pt x="231" y="62"/>
                    <a:pt x="231" y="62"/>
                    <a:pt x="231" y="62"/>
                  </a:cubicBezTo>
                  <a:cubicBezTo>
                    <a:pt x="233" y="63"/>
                    <a:pt x="236" y="64"/>
                    <a:pt x="239" y="64"/>
                  </a:cubicBezTo>
                  <a:cubicBezTo>
                    <a:pt x="248" y="64"/>
                    <a:pt x="255" y="57"/>
                    <a:pt x="255" y="48"/>
                  </a:cubicBezTo>
                  <a:cubicBezTo>
                    <a:pt x="255" y="39"/>
                    <a:pt x="248" y="32"/>
                    <a:pt x="239" y="32"/>
                  </a:cubicBezTo>
                  <a:close/>
                  <a:moveTo>
                    <a:pt x="211" y="97"/>
                  </a:moveTo>
                  <a:cubicBezTo>
                    <a:pt x="212" y="248"/>
                    <a:pt x="212" y="248"/>
                    <a:pt x="212" y="248"/>
                  </a:cubicBezTo>
                  <a:cubicBezTo>
                    <a:pt x="86" y="248"/>
                    <a:pt x="86" y="248"/>
                    <a:pt x="86" y="248"/>
                  </a:cubicBezTo>
                  <a:cubicBezTo>
                    <a:pt x="98" y="226"/>
                    <a:pt x="98" y="226"/>
                    <a:pt x="98" y="226"/>
                  </a:cubicBezTo>
                  <a:cubicBezTo>
                    <a:pt x="99" y="225"/>
                    <a:pt x="99" y="223"/>
                    <a:pt x="98" y="222"/>
                  </a:cubicBezTo>
                  <a:cubicBezTo>
                    <a:pt x="98" y="221"/>
                    <a:pt x="96" y="220"/>
                    <a:pt x="95" y="220"/>
                  </a:cubicBezTo>
                  <a:cubicBezTo>
                    <a:pt x="46" y="220"/>
                    <a:pt x="46" y="220"/>
                    <a:pt x="46" y="220"/>
                  </a:cubicBezTo>
                  <a:cubicBezTo>
                    <a:pt x="34" y="220"/>
                    <a:pt x="33" y="208"/>
                    <a:pt x="33" y="206"/>
                  </a:cubicBezTo>
                  <a:cubicBezTo>
                    <a:pt x="33" y="172"/>
                    <a:pt x="33" y="172"/>
                    <a:pt x="33" y="172"/>
                  </a:cubicBezTo>
                  <a:cubicBezTo>
                    <a:pt x="33" y="170"/>
                    <a:pt x="31" y="168"/>
                    <a:pt x="29" y="168"/>
                  </a:cubicBezTo>
                  <a:cubicBezTo>
                    <a:pt x="9" y="168"/>
                    <a:pt x="9" y="168"/>
                    <a:pt x="9" y="168"/>
                  </a:cubicBezTo>
                  <a:cubicBezTo>
                    <a:pt x="8" y="168"/>
                    <a:pt x="8" y="168"/>
                    <a:pt x="8" y="168"/>
                  </a:cubicBezTo>
                  <a:cubicBezTo>
                    <a:pt x="8" y="167"/>
                    <a:pt x="8" y="166"/>
                    <a:pt x="8" y="166"/>
                  </a:cubicBezTo>
                  <a:cubicBezTo>
                    <a:pt x="10" y="163"/>
                    <a:pt x="14" y="158"/>
                    <a:pt x="17" y="153"/>
                  </a:cubicBezTo>
                  <a:cubicBezTo>
                    <a:pt x="27" y="140"/>
                    <a:pt x="33" y="131"/>
                    <a:pt x="33" y="126"/>
                  </a:cubicBezTo>
                  <a:cubicBezTo>
                    <a:pt x="33" y="97"/>
                    <a:pt x="33" y="97"/>
                    <a:pt x="33" y="97"/>
                  </a:cubicBezTo>
                  <a:cubicBezTo>
                    <a:pt x="33" y="48"/>
                    <a:pt x="73" y="8"/>
                    <a:pt x="122" y="8"/>
                  </a:cubicBezTo>
                  <a:cubicBezTo>
                    <a:pt x="163" y="8"/>
                    <a:pt x="197" y="36"/>
                    <a:pt x="208" y="74"/>
                  </a:cubicBezTo>
                  <a:cubicBezTo>
                    <a:pt x="163" y="118"/>
                    <a:pt x="163" y="118"/>
                    <a:pt x="163" y="118"/>
                  </a:cubicBezTo>
                  <a:cubicBezTo>
                    <a:pt x="161" y="117"/>
                    <a:pt x="158" y="116"/>
                    <a:pt x="155" y="116"/>
                  </a:cubicBezTo>
                  <a:cubicBezTo>
                    <a:pt x="152" y="116"/>
                    <a:pt x="149" y="117"/>
                    <a:pt x="147" y="118"/>
                  </a:cubicBezTo>
                  <a:cubicBezTo>
                    <a:pt x="137" y="108"/>
                    <a:pt x="137" y="108"/>
                    <a:pt x="137" y="108"/>
                  </a:cubicBezTo>
                  <a:cubicBezTo>
                    <a:pt x="138" y="106"/>
                    <a:pt x="139" y="103"/>
                    <a:pt x="139" y="100"/>
                  </a:cubicBezTo>
                  <a:cubicBezTo>
                    <a:pt x="139" y="91"/>
                    <a:pt x="132" y="84"/>
                    <a:pt x="123" y="84"/>
                  </a:cubicBezTo>
                  <a:cubicBezTo>
                    <a:pt x="114" y="84"/>
                    <a:pt x="107" y="91"/>
                    <a:pt x="107" y="100"/>
                  </a:cubicBezTo>
                  <a:cubicBezTo>
                    <a:pt x="107" y="103"/>
                    <a:pt x="108" y="106"/>
                    <a:pt x="109" y="108"/>
                  </a:cubicBezTo>
                  <a:cubicBezTo>
                    <a:pt x="71" y="146"/>
                    <a:pt x="71" y="146"/>
                    <a:pt x="71" y="146"/>
                  </a:cubicBezTo>
                  <a:cubicBezTo>
                    <a:pt x="69" y="145"/>
                    <a:pt x="66" y="144"/>
                    <a:pt x="63" y="144"/>
                  </a:cubicBezTo>
                  <a:cubicBezTo>
                    <a:pt x="54" y="144"/>
                    <a:pt x="47" y="151"/>
                    <a:pt x="47" y="160"/>
                  </a:cubicBezTo>
                  <a:cubicBezTo>
                    <a:pt x="47" y="169"/>
                    <a:pt x="54" y="176"/>
                    <a:pt x="63" y="176"/>
                  </a:cubicBezTo>
                  <a:cubicBezTo>
                    <a:pt x="72" y="176"/>
                    <a:pt x="79" y="169"/>
                    <a:pt x="79" y="160"/>
                  </a:cubicBezTo>
                  <a:cubicBezTo>
                    <a:pt x="79" y="157"/>
                    <a:pt x="78" y="154"/>
                    <a:pt x="77" y="152"/>
                  </a:cubicBezTo>
                  <a:cubicBezTo>
                    <a:pt x="115" y="114"/>
                    <a:pt x="115" y="114"/>
                    <a:pt x="115" y="114"/>
                  </a:cubicBezTo>
                  <a:cubicBezTo>
                    <a:pt x="117" y="115"/>
                    <a:pt x="120" y="116"/>
                    <a:pt x="123" y="116"/>
                  </a:cubicBezTo>
                  <a:cubicBezTo>
                    <a:pt x="126" y="116"/>
                    <a:pt x="129" y="115"/>
                    <a:pt x="131" y="114"/>
                  </a:cubicBezTo>
                  <a:cubicBezTo>
                    <a:pt x="141" y="124"/>
                    <a:pt x="141" y="124"/>
                    <a:pt x="141" y="124"/>
                  </a:cubicBezTo>
                  <a:cubicBezTo>
                    <a:pt x="140" y="126"/>
                    <a:pt x="139" y="129"/>
                    <a:pt x="139" y="132"/>
                  </a:cubicBezTo>
                  <a:cubicBezTo>
                    <a:pt x="139" y="141"/>
                    <a:pt x="146" y="148"/>
                    <a:pt x="155" y="148"/>
                  </a:cubicBezTo>
                  <a:cubicBezTo>
                    <a:pt x="164" y="148"/>
                    <a:pt x="171" y="141"/>
                    <a:pt x="171" y="132"/>
                  </a:cubicBezTo>
                  <a:cubicBezTo>
                    <a:pt x="171" y="129"/>
                    <a:pt x="170" y="126"/>
                    <a:pt x="169" y="124"/>
                  </a:cubicBezTo>
                  <a:cubicBezTo>
                    <a:pt x="210" y="83"/>
                    <a:pt x="210" y="83"/>
                    <a:pt x="210" y="83"/>
                  </a:cubicBezTo>
                  <a:cubicBezTo>
                    <a:pt x="211" y="88"/>
                    <a:pt x="211" y="92"/>
                    <a:pt x="211" y="97"/>
                  </a:cubicBezTo>
                  <a:close/>
                  <a:moveTo>
                    <a:pt x="163" y="132"/>
                  </a:moveTo>
                  <a:cubicBezTo>
                    <a:pt x="163" y="136"/>
                    <a:pt x="159" y="140"/>
                    <a:pt x="155" y="140"/>
                  </a:cubicBezTo>
                  <a:cubicBezTo>
                    <a:pt x="151" y="140"/>
                    <a:pt x="147" y="136"/>
                    <a:pt x="147" y="132"/>
                  </a:cubicBezTo>
                  <a:cubicBezTo>
                    <a:pt x="147" y="128"/>
                    <a:pt x="151" y="124"/>
                    <a:pt x="155" y="124"/>
                  </a:cubicBezTo>
                  <a:cubicBezTo>
                    <a:pt x="157" y="124"/>
                    <a:pt x="159" y="125"/>
                    <a:pt x="161" y="126"/>
                  </a:cubicBezTo>
                  <a:cubicBezTo>
                    <a:pt x="161" y="126"/>
                    <a:pt x="161" y="126"/>
                    <a:pt x="161" y="126"/>
                  </a:cubicBezTo>
                  <a:cubicBezTo>
                    <a:pt x="161" y="126"/>
                    <a:pt x="161" y="126"/>
                    <a:pt x="161" y="126"/>
                  </a:cubicBezTo>
                  <a:cubicBezTo>
                    <a:pt x="162" y="128"/>
                    <a:pt x="163" y="130"/>
                    <a:pt x="163" y="132"/>
                  </a:cubicBezTo>
                  <a:close/>
                  <a:moveTo>
                    <a:pt x="115" y="100"/>
                  </a:moveTo>
                  <a:cubicBezTo>
                    <a:pt x="115" y="96"/>
                    <a:pt x="119" y="92"/>
                    <a:pt x="123" y="92"/>
                  </a:cubicBezTo>
                  <a:cubicBezTo>
                    <a:pt x="127" y="92"/>
                    <a:pt x="131" y="96"/>
                    <a:pt x="131" y="100"/>
                  </a:cubicBezTo>
                  <a:cubicBezTo>
                    <a:pt x="131" y="104"/>
                    <a:pt x="127" y="108"/>
                    <a:pt x="123" y="108"/>
                  </a:cubicBezTo>
                  <a:cubicBezTo>
                    <a:pt x="119" y="108"/>
                    <a:pt x="115" y="104"/>
                    <a:pt x="115" y="100"/>
                  </a:cubicBezTo>
                  <a:close/>
                  <a:moveTo>
                    <a:pt x="71" y="160"/>
                  </a:moveTo>
                  <a:cubicBezTo>
                    <a:pt x="71" y="164"/>
                    <a:pt x="67" y="168"/>
                    <a:pt x="63" y="168"/>
                  </a:cubicBezTo>
                  <a:cubicBezTo>
                    <a:pt x="59" y="168"/>
                    <a:pt x="55" y="164"/>
                    <a:pt x="55" y="160"/>
                  </a:cubicBezTo>
                  <a:cubicBezTo>
                    <a:pt x="55" y="156"/>
                    <a:pt x="59" y="152"/>
                    <a:pt x="63" y="152"/>
                  </a:cubicBezTo>
                  <a:cubicBezTo>
                    <a:pt x="65" y="152"/>
                    <a:pt x="67" y="153"/>
                    <a:pt x="69" y="154"/>
                  </a:cubicBezTo>
                  <a:cubicBezTo>
                    <a:pt x="69" y="154"/>
                    <a:pt x="69" y="154"/>
                    <a:pt x="69" y="154"/>
                  </a:cubicBezTo>
                  <a:cubicBezTo>
                    <a:pt x="69" y="154"/>
                    <a:pt x="69" y="154"/>
                    <a:pt x="69" y="154"/>
                  </a:cubicBezTo>
                  <a:cubicBezTo>
                    <a:pt x="70" y="156"/>
                    <a:pt x="71" y="158"/>
                    <a:pt x="71" y="160"/>
                  </a:cubicBezTo>
                  <a:close/>
                  <a:moveTo>
                    <a:pt x="239" y="56"/>
                  </a:moveTo>
                  <a:cubicBezTo>
                    <a:pt x="235" y="56"/>
                    <a:pt x="231" y="52"/>
                    <a:pt x="231" y="48"/>
                  </a:cubicBezTo>
                  <a:cubicBezTo>
                    <a:pt x="231" y="44"/>
                    <a:pt x="235" y="40"/>
                    <a:pt x="239" y="40"/>
                  </a:cubicBezTo>
                  <a:cubicBezTo>
                    <a:pt x="243" y="40"/>
                    <a:pt x="247" y="44"/>
                    <a:pt x="247" y="48"/>
                  </a:cubicBezTo>
                  <a:cubicBezTo>
                    <a:pt x="247" y="52"/>
                    <a:pt x="243" y="56"/>
                    <a:pt x="239" y="56"/>
                  </a:cubicBezTo>
                  <a:close/>
                </a:path>
              </a:pathLst>
            </a:custGeom>
            <a:solidFill>
              <a:srgbClr val="4EC3D2"/>
            </a:solidFill>
            <a:ln>
              <a:solidFill>
                <a:srgbClr val="4EC3D2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EAAB26A8-839C-1A40-96A6-7A1759E7E5F6}"/>
              </a:ext>
            </a:extLst>
          </p:cNvPr>
          <p:cNvGrpSpPr/>
          <p:nvPr/>
        </p:nvGrpSpPr>
        <p:grpSpPr>
          <a:xfrm>
            <a:off x="6526567" y="5141171"/>
            <a:ext cx="3876521" cy="948928"/>
            <a:chOff x="6526567" y="5228490"/>
            <a:chExt cx="3876521" cy="948928"/>
          </a:xfrm>
        </p:grpSpPr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41065261-7E37-3D4A-AB8D-F70F5CFCA91C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526567" y="5228490"/>
              <a:ext cx="2880000" cy="948928"/>
            </a:xfrm>
            <a:custGeom>
              <a:avLst/>
              <a:gdLst>
                <a:gd name="T0" fmla="*/ 2705 w 2891"/>
                <a:gd name="T1" fmla="*/ 418 h 1205"/>
                <a:gd name="T2" fmla="*/ 2705 w 2891"/>
                <a:gd name="T3" fmla="*/ 0 h 1205"/>
                <a:gd name="T4" fmla="*/ 0 w 2891"/>
                <a:gd name="T5" fmla="*/ 0 h 1205"/>
                <a:gd name="T6" fmla="*/ 0 w 2891"/>
                <a:gd name="T7" fmla="*/ 1205 h 1205"/>
                <a:gd name="T8" fmla="*/ 2705 w 2891"/>
                <a:gd name="T9" fmla="*/ 1205 h 1205"/>
                <a:gd name="T10" fmla="*/ 2705 w 2891"/>
                <a:gd name="T11" fmla="*/ 788 h 1205"/>
                <a:gd name="T12" fmla="*/ 2891 w 2891"/>
                <a:gd name="T13" fmla="*/ 603 h 1205"/>
                <a:gd name="T14" fmla="*/ 2705 w 2891"/>
                <a:gd name="T15" fmla="*/ 418 h 1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91" h="1205">
                  <a:moveTo>
                    <a:pt x="2705" y="418"/>
                  </a:moveTo>
                  <a:lnTo>
                    <a:pt x="2705" y="0"/>
                  </a:lnTo>
                  <a:lnTo>
                    <a:pt x="0" y="0"/>
                  </a:lnTo>
                  <a:lnTo>
                    <a:pt x="0" y="1205"/>
                  </a:lnTo>
                  <a:lnTo>
                    <a:pt x="2705" y="1205"/>
                  </a:lnTo>
                  <a:lnTo>
                    <a:pt x="2705" y="788"/>
                  </a:lnTo>
                  <a:lnTo>
                    <a:pt x="2891" y="603"/>
                  </a:lnTo>
                  <a:lnTo>
                    <a:pt x="2705" y="418"/>
                  </a:lnTo>
                  <a:close/>
                </a:path>
              </a:pathLst>
            </a:custGeom>
            <a:gradFill>
              <a:gsLst>
                <a:gs pos="0">
                  <a:srgbClr val="8BA93E"/>
                </a:gs>
                <a:gs pos="100000">
                  <a:srgbClr val="A6C645"/>
                </a:gs>
              </a:gsLst>
              <a:lin ang="0" scaled="0"/>
            </a:gra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 sz="1350" dirty="0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3F0D1DCF-DCDB-B24D-B978-C4A050FEC6F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9406566" y="5228490"/>
              <a:ext cx="996522" cy="94892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>
                  <a:lumMod val="85000"/>
                </a:schemeClr>
              </a:solidFill>
              <a:miter lim="800000"/>
              <a:headEnd/>
              <a:tailEnd/>
            </a:ln>
            <a:effec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 sz="1350" dirty="0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AFC5B28A-41DA-9341-A25B-F6980DA7FC1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9493209" y="6110824"/>
              <a:ext cx="827999" cy="14400"/>
            </a:xfrm>
            <a:prstGeom prst="rect">
              <a:avLst/>
            </a:prstGeom>
            <a:solidFill>
              <a:srgbClr val="A6C645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 sz="1350" dirty="0"/>
            </a:p>
          </p:txBody>
        </p:sp>
        <p:sp>
          <p:nvSpPr>
            <p:cNvPr id="60" name="Rectangle 32">
              <a:extLst>
                <a:ext uri="{FF2B5EF4-FFF2-40B4-BE49-F238E27FC236}">
                  <a16:creationId xmlns:a16="http://schemas.microsoft.com/office/drawing/2014/main" id="{EDF9A2BF-2D01-EC4D-9854-00DFED2C377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9493209" y="5299093"/>
              <a:ext cx="827999" cy="14400"/>
            </a:xfrm>
            <a:prstGeom prst="rect">
              <a:avLst/>
            </a:prstGeom>
            <a:solidFill>
              <a:srgbClr val="A6C645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 sz="1350" dirty="0"/>
            </a:p>
          </p:txBody>
        </p:sp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BAD2A7E7-B249-FD67-4398-C99CD384CC1E}"/>
                </a:ext>
              </a:extLst>
            </p:cNvPr>
            <p:cNvSpPr txBox="1"/>
            <p:nvPr/>
          </p:nvSpPr>
          <p:spPr>
            <a:xfrm>
              <a:off x="6590390" y="5310195"/>
              <a:ext cx="2742620" cy="757130"/>
            </a:xfrm>
            <a:prstGeom prst="rect">
              <a:avLst/>
            </a:prstGeom>
            <a:noFill/>
          </p:spPr>
          <p:txBody>
            <a:bodyPr vert="horz" wrap="square" lIns="91440" tIns="45720" rIns="91440" bIns="45720" rtlCol="0">
              <a:spAutoFit/>
            </a:bodyPr>
            <a:lstStyle>
              <a:lvl1pPr indent="0" algn="just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786">
                  <a:solidFill>
                    <a:srgbClr val="005875"/>
                  </a:solidFill>
                  <a:latin typeface="Montserrat" pitchFamily="2" charset="77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algn="r"/>
              <a:r>
                <a:rPr lang="es-MX" sz="1600" dirty="0">
                  <a:solidFill>
                    <a:schemeClr val="bg1"/>
                  </a:solidFill>
                </a:rPr>
                <a:t>Impulso de economías bajas en carbono y resiliente al clima</a:t>
              </a:r>
            </a:p>
          </p:txBody>
        </p:sp>
        <p:sp>
          <p:nvSpPr>
            <p:cNvPr id="62" name="Energy symbol">
              <a:extLst>
                <a:ext uri="{FF2B5EF4-FFF2-40B4-BE49-F238E27FC236}">
                  <a16:creationId xmlns:a16="http://schemas.microsoft.com/office/drawing/2014/main" id="{A02949E3-B44F-A043-86D9-CB7B067BFA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595537" y="5436996"/>
              <a:ext cx="621524" cy="536953"/>
            </a:xfrm>
            <a:custGeom>
              <a:avLst/>
              <a:gdLst>
                <a:gd name="T0" fmla="*/ 192 w 256"/>
                <a:gd name="T1" fmla="*/ 91 h 222"/>
                <a:gd name="T2" fmla="*/ 137 w 256"/>
                <a:gd name="T3" fmla="*/ 91 h 222"/>
                <a:gd name="T4" fmla="*/ 164 w 256"/>
                <a:gd name="T5" fmla="*/ 29 h 222"/>
                <a:gd name="T6" fmla="*/ 162 w 256"/>
                <a:gd name="T7" fmla="*/ 24 h 222"/>
                <a:gd name="T8" fmla="*/ 157 w 256"/>
                <a:gd name="T9" fmla="*/ 24 h 222"/>
                <a:gd name="T10" fmla="*/ 57 w 256"/>
                <a:gd name="T11" fmla="*/ 124 h 222"/>
                <a:gd name="T12" fmla="*/ 56 w 256"/>
                <a:gd name="T13" fmla="*/ 129 h 222"/>
                <a:gd name="T14" fmla="*/ 60 w 256"/>
                <a:gd name="T15" fmla="*/ 131 h 222"/>
                <a:gd name="T16" fmla="*/ 118 w 256"/>
                <a:gd name="T17" fmla="*/ 131 h 222"/>
                <a:gd name="T18" fmla="*/ 92 w 256"/>
                <a:gd name="T19" fmla="*/ 198 h 222"/>
                <a:gd name="T20" fmla="*/ 94 w 256"/>
                <a:gd name="T21" fmla="*/ 202 h 222"/>
                <a:gd name="T22" fmla="*/ 96 w 256"/>
                <a:gd name="T23" fmla="*/ 203 h 222"/>
                <a:gd name="T24" fmla="*/ 99 w 256"/>
                <a:gd name="T25" fmla="*/ 202 h 222"/>
                <a:gd name="T26" fmla="*/ 195 w 256"/>
                <a:gd name="T27" fmla="*/ 98 h 222"/>
                <a:gd name="T28" fmla="*/ 196 w 256"/>
                <a:gd name="T29" fmla="*/ 93 h 222"/>
                <a:gd name="T30" fmla="*/ 192 w 256"/>
                <a:gd name="T31" fmla="*/ 91 h 222"/>
                <a:gd name="T32" fmla="*/ 107 w 256"/>
                <a:gd name="T33" fmla="*/ 181 h 222"/>
                <a:gd name="T34" fmla="*/ 128 w 256"/>
                <a:gd name="T35" fmla="*/ 128 h 222"/>
                <a:gd name="T36" fmla="*/ 127 w 256"/>
                <a:gd name="T37" fmla="*/ 125 h 222"/>
                <a:gd name="T38" fmla="*/ 124 w 256"/>
                <a:gd name="T39" fmla="*/ 123 h 222"/>
                <a:gd name="T40" fmla="*/ 70 w 256"/>
                <a:gd name="T41" fmla="*/ 123 h 222"/>
                <a:gd name="T42" fmla="*/ 148 w 256"/>
                <a:gd name="T43" fmla="*/ 44 h 222"/>
                <a:gd name="T44" fmla="*/ 128 w 256"/>
                <a:gd name="T45" fmla="*/ 93 h 222"/>
                <a:gd name="T46" fmla="*/ 128 w 256"/>
                <a:gd name="T47" fmla="*/ 97 h 222"/>
                <a:gd name="T48" fmla="*/ 131 w 256"/>
                <a:gd name="T49" fmla="*/ 99 h 222"/>
                <a:gd name="T50" fmla="*/ 183 w 256"/>
                <a:gd name="T51" fmla="*/ 99 h 222"/>
                <a:gd name="T52" fmla="*/ 107 w 256"/>
                <a:gd name="T53" fmla="*/ 181 h 222"/>
                <a:gd name="T54" fmla="*/ 8 w 256"/>
                <a:gd name="T55" fmla="*/ 111 h 222"/>
                <a:gd name="T56" fmla="*/ 36 w 256"/>
                <a:gd name="T57" fmla="*/ 33 h 222"/>
                <a:gd name="T58" fmla="*/ 36 w 256"/>
                <a:gd name="T59" fmla="*/ 51 h 222"/>
                <a:gd name="T60" fmla="*/ 44 w 256"/>
                <a:gd name="T61" fmla="*/ 51 h 222"/>
                <a:gd name="T62" fmla="*/ 44 w 256"/>
                <a:gd name="T63" fmla="*/ 19 h 222"/>
                <a:gd name="T64" fmla="*/ 12 w 256"/>
                <a:gd name="T65" fmla="*/ 19 h 222"/>
                <a:gd name="T66" fmla="*/ 12 w 256"/>
                <a:gd name="T67" fmla="*/ 27 h 222"/>
                <a:gd name="T68" fmla="*/ 31 w 256"/>
                <a:gd name="T69" fmla="*/ 27 h 222"/>
                <a:gd name="T70" fmla="*/ 0 w 256"/>
                <a:gd name="T71" fmla="*/ 111 h 222"/>
                <a:gd name="T72" fmla="*/ 64 w 256"/>
                <a:gd name="T73" fmla="*/ 222 h 222"/>
                <a:gd name="T74" fmla="*/ 68 w 256"/>
                <a:gd name="T75" fmla="*/ 215 h 222"/>
                <a:gd name="T76" fmla="*/ 8 w 256"/>
                <a:gd name="T77" fmla="*/ 111 h 222"/>
                <a:gd name="T78" fmla="*/ 256 w 256"/>
                <a:gd name="T79" fmla="*/ 111 h 222"/>
                <a:gd name="T80" fmla="*/ 192 w 256"/>
                <a:gd name="T81" fmla="*/ 0 h 222"/>
                <a:gd name="T82" fmla="*/ 188 w 256"/>
                <a:gd name="T83" fmla="*/ 7 h 222"/>
                <a:gd name="T84" fmla="*/ 248 w 256"/>
                <a:gd name="T85" fmla="*/ 111 h 222"/>
                <a:gd name="T86" fmla="*/ 220 w 256"/>
                <a:gd name="T87" fmla="*/ 189 h 222"/>
                <a:gd name="T88" fmla="*/ 220 w 256"/>
                <a:gd name="T89" fmla="*/ 171 h 222"/>
                <a:gd name="T90" fmla="*/ 212 w 256"/>
                <a:gd name="T91" fmla="*/ 171 h 222"/>
                <a:gd name="T92" fmla="*/ 212 w 256"/>
                <a:gd name="T93" fmla="*/ 203 h 222"/>
                <a:gd name="T94" fmla="*/ 244 w 256"/>
                <a:gd name="T95" fmla="*/ 203 h 222"/>
                <a:gd name="T96" fmla="*/ 244 w 256"/>
                <a:gd name="T97" fmla="*/ 195 h 222"/>
                <a:gd name="T98" fmla="*/ 225 w 256"/>
                <a:gd name="T99" fmla="*/ 195 h 222"/>
                <a:gd name="T100" fmla="*/ 256 w 256"/>
                <a:gd name="T101" fmla="*/ 111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56" h="222">
                  <a:moveTo>
                    <a:pt x="192" y="91"/>
                  </a:moveTo>
                  <a:cubicBezTo>
                    <a:pt x="137" y="91"/>
                    <a:pt x="137" y="91"/>
                    <a:pt x="137" y="91"/>
                  </a:cubicBezTo>
                  <a:cubicBezTo>
                    <a:pt x="164" y="29"/>
                    <a:pt x="164" y="29"/>
                    <a:pt x="164" y="29"/>
                  </a:cubicBezTo>
                  <a:cubicBezTo>
                    <a:pt x="164" y="27"/>
                    <a:pt x="164" y="25"/>
                    <a:pt x="162" y="24"/>
                  </a:cubicBezTo>
                  <a:cubicBezTo>
                    <a:pt x="161" y="23"/>
                    <a:pt x="159" y="23"/>
                    <a:pt x="157" y="24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6" y="125"/>
                    <a:pt x="56" y="127"/>
                    <a:pt x="56" y="129"/>
                  </a:cubicBezTo>
                  <a:cubicBezTo>
                    <a:pt x="57" y="130"/>
                    <a:pt x="58" y="131"/>
                    <a:pt x="60" y="131"/>
                  </a:cubicBezTo>
                  <a:cubicBezTo>
                    <a:pt x="118" y="131"/>
                    <a:pt x="118" y="131"/>
                    <a:pt x="118" y="131"/>
                  </a:cubicBezTo>
                  <a:cubicBezTo>
                    <a:pt x="92" y="198"/>
                    <a:pt x="92" y="198"/>
                    <a:pt x="92" y="198"/>
                  </a:cubicBezTo>
                  <a:cubicBezTo>
                    <a:pt x="92" y="199"/>
                    <a:pt x="92" y="201"/>
                    <a:pt x="94" y="202"/>
                  </a:cubicBezTo>
                  <a:cubicBezTo>
                    <a:pt x="95" y="203"/>
                    <a:pt x="95" y="203"/>
                    <a:pt x="96" y="203"/>
                  </a:cubicBezTo>
                  <a:cubicBezTo>
                    <a:pt x="97" y="203"/>
                    <a:pt x="98" y="203"/>
                    <a:pt x="99" y="202"/>
                  </a:cubicBezTo>
                  <a:cubicBezTo>
                    <a:pt x="195" y="98"/>
                    <a:pt x="195" y="98"/>
                    <a:pt x="195" y="98"/>
                  </a:cubicBezTo>
                  <a:cubicBezTo>
                    <a:pt x="196" y="97"/>
                    <a:pt x="196" y="95"/>
                    <a:pt x="196" y="93"/>
                  </a:cubicBezTo>
                  <a:cubicBezTo>
                    <a:pt x="195" y="92"/>
                    <a:pt x="194" y="91"/>
                    <a:pt x="192" y="91"/>
                  </a:cubicBezTo>
                  <a:close/>
                  <a:moveTo>
                    <a:pt x="107" y="181"/>
                  </a:moveTo>
                  <a:cubicBezTo>
                    <a:pt x="128" y="128"/>
                    <a:pt x="128" y="128"/>
                    <a:pt x="128" y="128"/>
                  </a:cubicBezTo>
                  <a:cubicBezTo>
                    <a:pt x="128" y="127"/>
                    <a:pt x="128" y="126"/>
                    <a:pt x="127" y="125"/>
                  </a:cubicBezTo>
                  <a:cubicBezTo>
                    <a:pt x="127" y="124"/>
                    <a:pt x="126" y="123"/>
                    <a:pt x="124" y="123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148" y="44"/>
                    <a:pt x="148" y="44"/>
                    <a:pt x="148" y="44"/>
                  </a:cubicBezTo>
                  <a:cubicBezTo>
                    <a:pt x="128" y="93"/>
                    <a:pt x="128" y="93"/>
                    <a:pt x="128" y="93"/>
                  </a:cubicBezTo>
                  <a:cubicBezTo>
                    <a:pt x="127" y="95"/>
                    <a:pt x="127" y="96"/>
                    <a:pt x="128" y="97"/>
                  </a:cubicBezTo>
                  <a:cubicBezTo>
                    <a:pt x="129" y="98"/>
                    <a:pt x="130" y="99"/>
                    <a:pt x="131" y="99"/>
                  </a:cubicBezTo>
                  <a:cubicBezTo>
                    <a:pt x="183" y="99"/>
                    <a:pt x="183" y="99"/>
                    <a:pt x="183" y="99"/>
                  </a:cubicBezTo>
                  <a:lnTo>
                    <a:pt x="107" y="181"/>
                  </a:lnTo>
                  <a:close/>
                  <a:moveTo>
                    <a:pt x="8" y="111"/>
                  </a:moveTo>
                  <a:cubicBezTo>
                    <a:pt x="8" y="82"/>
                    <a:pt x="18" y="54"/>
                    <a:pt x="36" y="33"/>
                  </a:cubicBezTo>
                  <a:cubicBezTo>
                    <a:pt x="36" y="51"/>
                    <a:pt x="36" y="51"/>
                    <a:pt x="36" y="51"/>
                  </a:cubicBezTo>
                  <a:cubicBezTo>
                    <a:pt x="44" y="51"/>
                    <a:pt x="44" y="51"/>
                    <a:pt x="44" y="51"/>
                  </a:cubicBezTo>
                  <a:cubicBezTo>
                    <a:pt x="44" y="19"/>
                    <a:pt x="44" y="19"/>
                    <a:pt x="44" y="19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31" y="27"/>
                    <a:pt x="31" y="27"/>
                    <a:pt x="31" y="27"/>
                  </a:cubicBezTo>
                  <a:cubicBezTo>
                    <a:pt x="11" y="50"/>
                    <a:pt x="0" y="79"/>
                    <a:pt x="0" y="111"/>
                  </a:cubicBezTo>
                  <a:cubicBezTo>
                    <a:pt x="0" y="157"/>
                    <a:pt x="25" y="199"/>
                    <a:pt x="64" y="222"/>
                  </a:cubicBezTo>
                  <a:cubicBezTo>
                    <a:pt x="68" y="215"/>
                    <a:pt x="68" y="215"/>
                    <a:pt x="68" y="215"/>
                  </a:cubicBezTo>
                  <a:cubicBezTo>
                    <a:pt x="31" y="194"/>
                    <a:pt x="8" y="154"/>
                    <a:pt x="8" y="111"/>
                  </a:cubicBezTo>
                  <a:close/>
                  <a:moveTo>
                    <a:pt x="256" y="111"/>
                  </a:moveTo>
                  <a:cubicBezTo>
                    <a:pt x="256" y="65"/>
                    <a:pt x="231" y="23"/>
                    <a:pt x="192" y="0"/>
                  </a:cubicBezTo>
                  <a:cubicBezTo>
                    <a:pt x="188" y="7"/>
                    <a:pt x="188" y="7"/>
                    <a:pt x="188" y="7"/>
                  </a:cubicBezTo>
                  <a:cubicBezTo>
                    <a:pt x="225" y="28"/>
                    <a:pt x="248" y="68"/>
                    <a:pt x="248" y="111"/>
                  </a:cubicBezTo>
                  <a:cubicBezTo>
                    <a:pt x="248" y="140"/>
                    <a:pt x="238" y="168"/>
                    <a:pt x="220" y="189"/>
                  </a:cubicBezTo>
                  <a:cubicBezTo>
                    <a:pt x="220" y="171"/>
                    <a:pt x="220" y="171"/>
                    <a:pt x="220" y="171"/>
                  </a:cubicBezTo>
                  <a:cubicBezTo>
                    <a:pt x="212" y="171"/>
                    <a:pt x="212" y="171"/>
                    <a:pt x="212" y="171"/>
                  </a:cubicBezTo>
                  <a:cubicBezTo>
                    <a:pt x="212" y="203"/>
                    <a:pt x="212" y="203"/>
                    <a:pt x="212" y="203"/>
                  </a:cubicBezTo>
                  <a:cubicBezTo>
                    <a:pt x="244" y="203"/>
                    <a:pt x="244" y="203"/>
                    <a:pt x="244" y="203"/>
                  </a:cubicBezTo>
                  <a:cubicBezTo>
                    <a:pt x="244" y="195"/>
                    <a:pt x="244" y="195"/>
                    <a:pt x="244" y="195"/>
                  </a:cubicBezTo>
                  <a:cubicBezTo>
                    <a:pt x="225" y="195"/>
                    <a:pt x="225" y="195"/>
                    <a:pt x="225" y="195"/>
                  </a:cubicBezTo>
                  <a:cubicBezTo>
                    <a:pt x="245" y="172"/>
                    <a:pt x="256" y="143"/>
                    <a:pt x="256" y="111"/>
                  </a:cubicBezTo>
                  <a:close/>
                </a:path>
              </a:pathLst>
            </a:custGeom>
            <a:solidFill>
              <a:srgbClr val="5AC7DE"/>
            </a:solidFill>
            <a:ln>
              <a:solidFill>
                <a:srgbClr val="5AC7DE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30DB098F-3382-7E47-95E6-28776FBB41EA}"/>
              </a:ext>
            </a:extLst>
          </p:cNvPr>
          <p:cNvGrpSpPr/>
          <p:nvPr/>
        </p:nvGrpSpPr>
        <p:grpSpPr>
          <a:xfrm>
            <a:off x="6526567" y="4045626"/>
            <a:ext cx="3876521" cy="948928"/>
            <a:chOff x="6526567" y="4122917"/>
            <a:chExt cx="3876521" cy="948928"/>
          </a:xfrm>
        </p:grpSpPr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9A169CF7-4A1C-0049-A3D4-862EE884FCBF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526567" y="4122917"/>
              <a:ext cx="2880000" cy="948928"/>
            </a:xfrm>
            <a:custGeom>
              <a:avLst/>
              <a:gdLst>
                <a:gd name="T0" fmla="*/ 2705 w 2891"/>
                <a:gd name="T1" fmla="*/ 418 h 1205"/>
                <a:gd name="T2" fmla="*/ 2705 w 2891"/>
                <a:gd name="T3" fmla="*/ 0 h 1205"/>
                <a:gd name="T4" fmla="*/ 0 w 2891"/>
                <a:gd name="T5" fmla="*/ 0 h 1205"/>
                <a:gd name="T6" fmla="*/ 0 w 2891"/>
                <a:gd name="T7" fmla="*/ 1205 h 1205"/>
                <a:gd name="T8" fmla="*/ 2705 w 2891"/>
                <a:gd name="T9" fmla="*/ 1205 h 1205"/>
                <a:gd name="T10" fmla="*/ 2705 w 2891"/>
                <a:gd name="T11" fmla="*/ 788 h 1205"/>
                <a:gd name="T12" fmla="*/ 2891 w 2891"/>
                <a:gd name="T13" fmla="*/ 603 h 1205"/>
                <a:gd name="T14" fmla="*/ 2705 w 2891"/>
                <a:gd name="T15" fmla="*/ 418 h 1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91" h="1205">
                  <a:moveTo>
                    <a:pt x="2705" y="418"/>
                  </a:moveTo>
                  <a:lnTo>
                    <a:pt x="2705" y="0"/>
                  </a:lnTo>
                  <a:lnTo>
                    <a:pt x="0" y="0"/>
                  </a:lnTo>
                  <a:lnTo>
                    <a:pt x="0" y="1205"/>
                  </a:lnTo>
                  <a:lnTo>
                    <a:pt x="2705" y="1205"/>
                  </a:lnTo>
                  <a:lnTo>
                    <a:pt x="2705" y="788"/>
                  </a:lnTo>
                  <a:lnTo>
                    <a:pt x="2891" y="603"/>
                  </a:lnTo>
                  <a:lnTo>
                    <a:pt x="2705" y="418"/>
                  </a:lnTo>
                  <a:close/>
                </a:path>
              </a:pathLst>
            </a:custGeom>
            <a:gradFill>
              <a:gsLst>
                <a:gs pos="0">
                  <a:srgbClr val="8BA93E"/>
                </a:gs>
                <a:gs pos="100000">
                  <a:srgbClr val="A6C645"/>
                </a:gs>
              </a:gsLst>
              <a:lin ang="0" scaled="0"/>
            </a:gra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 sz="1350" dirty="0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A5480507-9D8B-0542-AF58-FA45F2DA4ED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9406566" y="4122917"/>
              <a:ext cx="996522" cy="94892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>
                  <a:lumMod val="85000"/>
                </a:schemeClr>
              </a:solidFill>
              <a:miter lim="800000"/>
              <a:headEnd/>
              <a:tailEnd/>
            </a:ln>
            <a:effec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 sz="1350" dirty="0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F8468AB5-24AD-BB48-80E1-E783ADDA818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9493209" y="5005251"/>
              <a:ext cx="827999" cy="14400"/>
            </a:xfrm>
            <a:prstGeom prst="rect">
              <a:avLst/>
            </a:prstGeom>
            <a:solidFill>
              <a:srgbClr val="A6C645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 sz="1350" dirty="0"/>
            </a:p>
          </p:txBody>
        </p:sp>
        <p:sp>
          <p:nvSpPr>
            <p:cNvPr id="56" name="Rectangle 32">
              <a:extLst>
                <a:ext uri="{FF2B5EF4-FFF2-40B4-BE49-F238E27FC236}">
                  <a16:creationId xmlns:a16="http://schemas.microsoft.com/office/drawing/2014/main" id="{F4DA9367-0577-A446-BF76-5E635894D0B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9493209" y="4193520"/>
              <a:ext cx="827999" cy="14400"/>
            </a:xfrm>
            <a:prstGeom prst="rect">
              <a:avLst/>
            </a:prstGeom>
            <a:solidFill>
              <a:srgbClr val="A6C645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 sz="1350" dirty="0"/>
            </a:p>
          </p:txBody>
        </p:sp>
        <p:sp>
          <p:nvSpPr>
            <p:cNvPr id="20" name="CuadroTexto 19">
              <a:extLst>
                <a:ext uri="{FF2B5EF4-FFF2-40B4-BE49-F238E27FC236}">
                  <a16:creationId xmlns:a16="http://schemas.microsoft.com/office/drawing/2014/main" id="{6C4E8F13-749B-36B0-BE41-4A49ABFF5B93}"/>
                </a:ext>
              </a:extLst>
            </p:cNvPr>
            <p:cNvSpPr txBox="1"/>
            <p:nvPr/>
          </p:nvSpPr>
          <p:spPr>
            <a:xfrm>
              <a:off x="6679944" y="4157373"/>
              <a:ext cx="2653066" cy="8388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s-PE"/>
              </a:defPPr>
              <a:lvl1pPr algn="just">
                <a:defRPr>
                  <a:solidFill>
                    <a:srgbClr val="005875"/>
                  </a:solidFill>
                  <a:latin typeface="Montserrat" pitchFamily="2" charset="77"/>
                </a:defRPr>
              </a:lvl1pPr>
            </a:lstStyle>
            <a:p>
              <a:pPr algn="r"/>
              <a:r>
                <a:rPr lang="es-MX" sz="1600" dirty="0">
                  <a:solidFill>
                    <a:schemeClr val="bg1"/>
                  </a:solidFill>
                </a:rPr>
                <a:t>Formación de investigadores e investigadoras jóvenes</a:t>
              </a:r>
            </a:p>
          </p:txBody>
        </p:sp>
        <p:sp>
          <p:nvSpPr>
            <p:cNvPr id="63" name="Teamwork">
              <a:extLst>
                <a:ext uri="{FF2B5EF4-FFF2-40B4-BE49-F238E27FC236}">
                  <a16:creationId xmlns:a16="http://schemas.microsoft.com/office/drawing/2014/main" id="{30050063-A8A2-9449-B9E9-D31783A1EB0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608998" y="4293322"/>
              <a:ext cx="637011" cy="635633"/>
            </a:xfrm>
            <a:custGeom>
              <a:avLst/>
              <a:gdLst>
                <a:gd name="T0" fmla="*/ 215 w 256"/>
                <a:gd name="T1" fmla="*/ 180 h 256"/>
                <a:gd name="T2" fmla="*/ 180 w 256"/>
                <a:gd name="T3" fmla="*/ 224 h 256"/>
                <a:gd name="T4" fmla="*/ 156 w 256"/>
                <a:gd name="T5" fmla="*/ 184 h 256"/>
                <a:gd name="T6" fmla="*/ 108 w 256"/>
                <a:gd name="T7" fmla="*/ 204 h 256"/>
                <a:gd name="T8" fmla="*/ 58 w 256"/>
                <a:gd name="T9" fmla="*/ 216 h 256"/>
                <a:gd name="T10" fmla="*/ 19 w 256"/>
                <a:gd name="T11" fmla="*/ 202 h 256"/>
                <a:gd name="T12" fmla="*/ 0 w 256"/>
                <a:gd name="T13" fmla="*/ 256 h 256"/>
                <a:gd name="T14" fmla="*/ 25 w 256"/>
                <a:gd name="T15" fmla="*/ 224 h 256"/>
                <a:gd name="T16" fmla="*/ 74 w 256"/>
                <a:gd name="T17" fmla="*/ 256 h 256"/>
                <a:gd name="T18" fmla="*/ 106 w 256"/>
                <a:gd name="T19" fmla="*/ 212 h 256"/>
                <a:gd name="T20" fmla="*/ 174 w 256"/>
                <a:gd name="T21" fmla="*/ 256 h 256"/>
                <a:gd name="T22" fmla="*/ 199 w 256"/>
                <a:gd name="T23" fmla="*/ 224 h 256"/>
                <a:gd name="T24" fmla="*/ 248 w 256"/>
                <a:gd name="T25" fmla="*/ 256 h 256"/>
                <a:gd name="T26" fmla="*/ 232 w 256"/>
                <a:gd name="T27" fmla="*/ 216 h 256"/>
                <a:gd name="T28" fmla="*/ 41 w 256"/>
                <a:gd name="T29" fmla="*/ 188 h 256"/>
                <a:gd name="T30" fmla="*/ 128 w 256"/>
                <a:gd name="T31" fmla="*/ 204 h 256"/>
                <a:gd name="T32" fmla="*/ 148 w 256"/>
                <a:gd name="T33" fmla="*/ 184 h 256"/>
                <a:gd name="T34" fmla="*/ 201 w 256"/>
                <a:gd name="T35" fmla="*/ 202 h 256"/>
                <a:gd name="T36" fmla="*/ 215 w 256"/>
                <a:gd name="T37" fmla="*/ 216 h 256"/>
                <a:gd name="T38" fmla="*/ 152 w 256"/>
                <a:gd name="T39" fmla="*/ 240 h 256"/>
                <a:gd name="T40" fmla="*/ 160 w 256"/>
                <a:gd name="T41" fmla="*/ 256 h 256"/>
                <a:gd name="T42" fmla="*/ 160 w 256"/>
                <a:gd name="T43" fmla="*/ 240 h 256"/>
                <a:gd name="T44" fmla="*/ 96 w 256"/>
                <a:gd name="T45" fmla="*/ 240 h 256"/>
                <a:gd name="T46" fmla="*/ 96 w 256"/>
                <a:gd name="T47" fmla="*/ 256 h 256"/>
                <a:gd name="T48" fmla="*/ 104 w 256"/>
                <a:gd name="T49" fmla="*/ 240 h 256"/>
                <a:gd name="T50" fmla="*/ 240 w 256"/>
                <a:gd name="T51" fmla="*/ 0 h 256"/>
                <a:gd name="T52" fmla="*/ 0 w 256"/>
                <a:gd name="T53" fmla="*/ 108 h 256"/>
                <a:gd name="T54" fmla="*/ 50 w 256"/>
                <a:gd name="T55" fmla="*/ 146 h 256"/>
                <a:gd name="T56" fmla="*/ 128 w 256"/>
                <a:gd name="T57" fmla="*/ 146 h 256"/>
                <a:gd name="T58" fmla="*/ 206 w 256"/>
                <a:gd name="T59" fmla="*/ 146 h 256"/>
                <a:gd name="T60" fmla="*/ 256 w 256"/>
                <a:gd name="T61" fmla="*/ 108 h 256"/>
                <a:gd name="T62" fmla="*/ 248 w 256"/>
                <a:gd name="T63" fmla="*/ 108 h 256"/>
                <a:gd name="T64" fmla="*/ 206 w 256"/>
                <a:gd name="T65" fmla="*/ 134 h 256"/>
                <a:gd name="T66" fmla="*/ 128 w 256"/>
                <a:gd name="T67" fmla="*/ 134 h 256"/>
                <a:gd name="T68" fmla="*/ 50 w 256"/>
                <a:gd name="T69" fmla="*/ 134 h 256"/>
                <a:gd name="T70" fmla="*/ 8 w 256"/>
                <a:gd name="T71" fmla="*/ 108 h 256"/>
                <a:gd name="T72" fmla="*/ 240 w 256"/>
                <a:gd name="T73" fmla="*/ 8 h 256"/>
                <a:gd name="T74" fmla="*/ 128 w 256"/>
                <a:gd name="T75" fmla="*/ 88 h 256"/>
                <a:gd name="T76" fmla="*/ 132 w 256"/>
                <a:gd name="T77" fmla="*/ 92 h 256"/>
                <a:gd name="T78" fmla="*/ 164 w 256"/>
                <a:gd name="T79" fmla="*/ 92 h 256"/>
                <a:gd name="T80" fmla="*/ 168 w 256"/>
                <a:gd name="T81" fmla="*/ 88 h 256"/>
                <a:gd name="T82" fmla="*/ 88 w 256"/>
                <a:gd name="T83" fmla="*/ 96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56" h="256">
                  <a:moveTo>
                    <a:pt x="232" y="216"/>
                  </a:moveTo>
                  <a:cubicBezTo>
                    <a:pt x="235" y="212"/>
                    <a:pt x="237" y="207"/>
                    <a:pt x="237" y="202"/>
                  </a:cubicBezTo>
                  <a:cubicBezTo>
                    <a:pt x="237" y="190"/>
                    <a:pt x="227" y="180"/>
                    <a:pt x="215" y="180"/>
                  </a:cubicBezTo>
                  <a:cubicBezTo>
                    <a:pt x="203" y="180"/>
                    <a:pt x="193" y="190"/>
                    <a:pt x="193" y="202"/>
                  </a:cubicBezTo>
                  <a:cubicBezTo>
                    <a:pt x="193" y="207"/>
                    <a:pt x="195" y="212"/>
                    <a:pt x="198" y="216"/>
                  </a:cubicBezTo>
                  <a:cubicBezTo>
                    <a:pt x="190" y="216"/>
                    <a:pt x="184" y="219"/>
                    <a:pt x="180" y="224"/>
                  </a:cubicBezTo>
                  <a:cubicBezTo>
                    <a:pt x="176" y="211"/>
                    <a:pt x="165" y="204"/>
                    <a:pt x="150" y="204"/>
                  </a:cubicBezTo>
                  <a:cubicBezTo>
                    <a:pt x="148" y="204"/>
                    <a:pt x="148" y="204"/>
                    <a:pt x="148" y="204"/>
                  </a:cubicBezTo>
                  <a:cubicBezTo>
                    <a:pt x="153" y="199"/>
                    <a:pt x="156" y="192"/>
                    <a:pt x="156" y="184"/>
                  </a:cubicBezTo>
                  <a:cubicBezTo>
                    <a:pt x="156" y="169"/>
                    <a:pt x="143" y="156"/>
                    <a:pt x="128" y="156"/>
                  </a:cubicBezTo>
                  <a:cubicBezTo>
                    <a:pt x="113" y="156"/>
                    <a:pt x="100" y="169"/>
                    <a:pt x="100" y="184"/>
                  </a:cubicBezTo>
                  <a:cubicBezTo>
                    <a:pt x="100" y="192"/>
                    <a:pt x="103" y="199"/>
                    <a:pt x="108" y="204"/>
                  </a:cubicBezTo>
                  <a:cubicBezTo>
                    <a:pt x="106" y="204"/>
                    <a:pt x="106" y="204"/>
                    <a:pt x="106" y="204"/>
                  </a:cubicBezTo>
                  <a:cubicBezTo>
                    <a:pt x="91" y="204"/>
                    <a:pt x="80" y="211"/>
                    <a:pt x="76" y="224"/>
                  </a:cubicBezTo>
                  <a:cubicBezTo>
                    <a:pt x="72" y="219"/>
                    <a:pt x="66" y="216"/>
                    <a:pt x="58" y="216"/>
                  </a:cubicBezTo>
                  <a:cubicBezTo>
                    <a:pt x="61" y="212"/>
                    <a:pt x="63" y="207"/>
                    <a:pt x="63" y="202"/>
                  </a:cubicBezTo>
                  <a:cubicBezTo>
                    <a:pt x="63" y="190"/>
                    <a:pt x="53" y="180"/>
                    <a:pt x="41" y="180"/>
                  </a:cubicBezTo>
                  <a:cubicBezTo>
                    <a:pt x="29" y="180"/>
                    <a:pt x="19" y="190"/>
                    <a:pt x="19" y="202"/>
                  </a:cubicBezTo>
                  <a:cubicBezTo>
                    <a:pt x="19" y="207"/>
                    <a:pt x="21" y="212"/>
                    <a:pt x="24" y="216"/>
                  </a:cubicBezTo>
                  <a:cubicBezTo>
                    <a:pt x="9" y="216"/>
                    <a:pt x="0" y="226"/>
                    <a:pt x="0" y="242"/>
                  </a:cubicBezTo>
                  <a:cubicBezTo>
                    <a:pt x="0" y="256"/>
                    <a:pt x="0" y="256"/>
                    <a:pt x="0" y="256"/>
                  </a:cubicBezTo>
                  <a:cubicBezTo>
                    <a:pt x="8" y="256"/>
                    <a:pt x="8" y="256"/>
                    <a:pt x="8" y="256"/>
                  </a:cubicBezTo>
                  <a:cubicBezTo>
                    <a:pt x="8" y="242"/>
                    <a:pt x="8" y="242"/>
                    <a:pt x="8" y="242"/>
                  </a:cubicBezTo>
                  <a:cubicBezTo>
                    <a:pt x="8" y="235"/>
                    <a:pt x="10" y="224"/>
                    <a:pt x="25" y="224"/>
                  </a:cubicBezTo>
                  <a:cubicBezTo>
                    <a:pt x="57" y="224"/>
                    <a:pt x="57" y="224"/>
                    <a:pt x="57" y="224"/>
                  </a:cubicBezTo>
                  <a:cubicBezTo>
                    <a:pt x="71" y="224"/>
                    <a:pt x="74" y="234"/>
                    <a:pt x="74" y="242"/>
                  </a:cubicBezTo>
                  <a:cubicBezTo>
                    <a:pt x="74" y="256"/>
                    <a:pt x="74" y="256"/>
                    <a:pt x="74" y="256"/>
                  </a:cubicBezTo>
                  <a:cubicBezTo>
                    <a:pt x="82" y="256"/>
                    <a:pt x="82" y="256"/>
                    <a:pt x="82" y="256"/>
                  </a:cubicBezTo>
                  <a:cubicBezTo>
                    <a:pt x="82" y="238"/>
                    <a:pt x="82" y="238"/>
                    <a:pt x="82" y="238"/>
                  </a:cubicBezTo>
                  <a:cubicBezTo>
                    <a:pt x="82" y="221"/>
                    <a:pt x="91" y="212"/>
                    <a:pt x="106" y="212"/>
                  </a:cubicBezTo>
                  <a:cubicBezTo>
                    <a:pt x="150" y="212"/>
                    <a:pt x="150" y="212"/>
                    <a:pt x="150" y="212"/>
                  </a:cubicBezTo>
                  <a:cubicBezTo>
                    <a:pt x="165" y="212"/>
                    <a:pt x="174" y="221"/>
                    <a:pt x="174" y="238"/>
                  </a:cubicBezTo>
                  <a:cubicBezTo>
                    <a:pt x="174" y="256"/>
                    <a:pt x="174" y="256"/>
                    <a:pt x="174" y="256"/>
                  </a:cubicBezTo>
                  <a:cubicBezTo>
                    <a:pt x="182" y="256"/>
                    <a:pt x="182" y="256"/>
                    <a:pt x="182" y="256"/>
                  </a:cubicBezTo>
                  <a:cubicBezTo>
                    <a:pt x="182" y="242"/>
                    <a:pt x="182" y="242"/>
                    <a:pt x="182" y="242"/>
                  </a:cubicBezTo>
                  <a:cubicBezTo>
                    <a:pt x="182" y="235"/>
                    <a:pt x="184" y="224"/>
                    <a:pt x="199" y="224"/>
                  </a:cubicBezTo>
                  <a:cubicBezTo>
                    <a:pt x="231" y="224"/>
                    <a:pt x="231" y="224"/>
                    <a:pt x="231" y="224"/>
                  </a:cubicBezTo>
                  <a:cubicBezTo>
                    <a:pt x="246" y="224"/>
                    <a:pt x="248" y="235"/>
                    <a:pt x="248" y="242"/>
                  </a:cubicBezTo>
                  <a:cubicBezTo>
                    <a:pt x="248" y="256"/>
                    <a:pt x="248" y="256"/>
                    <a:pt x="248" y="256"/>
                  </a:cubicBezTo>
                  <a:cubicBezTo>
                    <a:pt x="256" y="256"/>
                    <a:pt x="256" y="256"/>
                    <a:pt x="256" y="256"/>
                  </a:cubicBezTo>
                  <a:cubicBezTo>
                    <a:pt x="256" y="242"/>
                    <a:pt x="256" y="242"/>
                    <a:pt x="256" y="242"/>
                  </a:cubicBezTo>
                  <a:cubicBezTo>
                    <a:pt x="256" y="226"/>
                    <a:pt x="247" y="216"/>
                    <a:pt x="232" y="216"/>
                  </a:cubicBezTo>
                  <a:close/>
                  <a:moveTo>
                    <a:pt x="41" y="216"/>
                  </a:moveTo>
                  <a:cubicBezTo>
                    <a:pt x="33" y="216"/>
                    <a:pt x="27" y="210"/>
                    <a:pt x="27" y="202"/>
                  </a:cubicBezTo>
                  <a:cubicBezTo>
                    <a:pt x="27" y="194"/>
                    <a:pt x="33" y="188"/>
                    <a:pt x="41" y="188"/>
                  </a:cubicBezTo>
                  <a:cubicBezTo>
                    <a:pt x="49" y="188"/>
                    <a:pt x="55" y="194"/>
                    <a:pt x="55" y="202"/>
                  </a:cubicBezTo>
                  <a:cubicBezTo>
                    <a:pt x="55" y="210"/>
                    <a:pt x="49" y="216"/>
                    <a:pt x="41" y="216"/>
                  </a:cubicBezTo>
                  <a:close/>
                  <a:moveTo>
                    <a:pt x="128" y="204"/>
                  </a:moveTo>
                  <a:cubicBezTo>
                    <a:pt x="117" y="204"/>
                    <a:pt x="108" y="195"/>
                    <a:pt x="108" y="184"/>
                  </a:cubicBezTo>
                  <a:cubicBezTo>
                    <a:pt x="108" y="173"/>
                    <a:pt x="117" y="164"/>
                    <a:pt x="128" y="164"/>
                  </a:cubicBezTo>
                  <a:cubicBezTo>
                    <a:pt x="139" y="164"/>
                    <a:pt x="148" y="173"/>
                    <a:pt x="148" y="184"/>
                  </a:cubicBezTo>
                  <a:cubicBezTo>
                    <a:pt x="148" y="195"/>
                    <a:pt x="139" y="204"/>
                    <a:pt x="128" y="204"/>
                  </a:cubicBezTo>
                  <a:close/>
                  <a:moveTo>
                    <a:pt x="215" y="216"/>
                  </a:moveTo>
                  <a:cubicBezTo>
                    <a:pt x="207" y="216"/>
                    <a:pt x="201" y="210"/>
                    <a:pt x="201" y="202"/>
                  </a:cubicBezTo>
                  <a:cubicBezTo>
                    <a:pt x="201" y="194"/>
                    <a:pt x="207" y="188"/>
                    <a:pt x="215" y="188"/>
                  </a:cubicBezTo>
                  <a:cubicBezTo>
                    <a:pt x="223" y="188"/>
                    <a:pt x="229" y="194"/>
                    <a:pt x="229" y="202"/>
                  </a:cubicBezTo>
                  <a:cubicBezTo>
                    <a:pt x="229" y="210"/>
                    <a:pt x="223" y="216"/>
                    <a:pt x="215" y="216"/>
                  </a:cubicBezTo>
                  <a:close/>
                  <a:moveTo>
                    <a:pt x="156" y="236"/>
                  </a:moveTo>
                  <a:cubicBezTo>
                    <a:pt x="154" y="236"/>
                    <a:pt x="152" y="238"/>
                    <a:pt x="152" y="240"/>
                  </a:cubicBezTo>
                  <a:cubicBezTo>
                    <a:pt x="152" y="240"/>
                    <a:pt x="152" y="240"/>
                    <a:pt x="152" y="240"/>
                  </a:cubicBezTo>
                  <a:cubicBezTo>
                    <a:pt x="152" y="240"/>
                    <a:pt x="152" y="240"/>
                    <a:pt x="152" y="240"/>
                  </a:cubicBezTo>
                  <a:cubicBezTo>
                    <a:pt x="152" y="256"/>
                    <a:pt x="152" y="256"/>
                    <a:pt x="152" y="256"/>
                  </a:cubicBezTo>
                  <a:cubicBezTo>
                    <a:pt x="160" y="256"/>
                    <a:pt x="160" y="256"/>
                    <a:pt x="160" y="256"/>
                  </a:cubicBezTo>
                  <a:cubicBezTo>
                    <a:pt x="160" y="240"/>
                    <a:pt x="160" y="240"/>
                    <a:pt x="160" y="240"/>
                  </a:cubicBezTo>
                  <a:cubicBezTo>
                    <a:pt x="160" y="240"/>
                    <a:pt x="160" y="240"/>
                    <a:pt x="160" y="240"/>
                  </a:cubicBezTo>
                  <a:cubicBezTo>
                    <a:pt x="160" y="240"/>
                    <a:pt x="160" y="240"/>
                    <a:pt x="160" y="240"/>
                  </a:cubicBezTo>
                  <a:cubicBezTo>
                    <a:pt x="160" y="238"/>
                    <a:pt x="158" y="236"/>
                    <a:pt x="156" y="236"/>
                  </a:cubicBezTo>
                  <a:close/>
                  <a:moveTo>
                    <a:pt x="100" y="236"/>
                  </a:moveTo>
                  <a:cubicBezTo>
                    <a:pt x="98" y="236"/>
                    <a:pt x="96" y="238"/>
                    <a:pt x="96" y="240"/>
                  </a:cubicBezTo>
                  <a:cubicBezTo>
                    <a:pt x="96" y="240"/>
                    <a:pt x="96" y="240"/>
                    <a:pt x="96" y="240"/>
                  </a:cubicBezTo>
                  <a:cubicBezTo>
                    <a:pt x="96" y="240"/>
                    <a:pt x="96" y="240"/>
                    <a:pt x="96" y="240"/>
                  </a:cubicBezTo>
                  <a:cubicBezTo>
                    <a:pt x="96" y="256"/>
                    <a:pt x="96" y="256"/>
                    <a:pt x="96" y="256"/>
                  </a:cubicBezTo>
                  <a:cubicBezTo>
                    <a:pt x="104" y="256"/>
                    <a:pt x="104" y="256"/>
                    <a:pt x="104" y="256"/>
                  </a:cubicBezTo>
                  <a:cubicBezTo>
                    <a:pt x="104" y="240"/>
                    <a:pt x="104" y="240"/>
                    <a:pt x="104" y="240"/>
                  </a:cubicBezTo>
                  <a:cubicBezTo>
                    <a:pt x="104" y="240"/>
                    <a:pt x="104" y="240"/>
                    <a:pt x="104" y="240"/>
                  </a:cubicBezTo>
                  <a:cubicBezTo>
                    <a:pt x="104" y="240"/>
                    <a:pt x="104" y="240"/>
                    <a:pt x="104" y="240"/>
                  </a:cubicBezTo>
                  <a:cubicBezTo>
                    <a:pt x="104" y="238"/>
                    <a:pt x="102" y="236"/>
                    <a:pt x="100" y="236"/>
                  </a:cubicBezTo>
                  <a:close/>
                  <a:moveTo>
                    <a:pt x="240" y="0"/>
                  </a:moveTo>
                  <a:cubicBezTo>
                    <a:pt x="16" y="0"/>
                    <a:pt x="16" y="0"/>
                    <a:pt x="16" y="0"/>
                  </a:cubicBezTo>
                  <a:cubicBezTo>
                    <a:pt x="7" y="0"/>
                    <a:pt x="0" y="7"/>
                    <a:pt x="0" y="16"/>
                  </a:cubicBezTo>
                  <a:cubicBezTo>
                    <a:pt x="0" y="108"/>
                    <a:pt x="0" y="108"/>
                    <a:pt x="0" y="108"/>
                  </a:cubicBezTo>
                  <a:cubicBezTo>
                    <a:pt x="0" y="117"/>
                    <a:pt x="7" y="124"/>
                    <a:pt x="16" y="124"/>
                  </a:cubicBezTo>
                  <a:cubicBezTo>
                    <a:pt x="28" y="124"/>
                    <a:pt x="28" y="124"/>
                    <a:pt x="28" y="124"/>
                  </a:cubicBezTo>
                  <a:cubicBezTo>
                    <a:pt x="50" y="146"/>
                    <a:pt x="50" y="146"/>
                    <a:pt x="50" y="146"/>
                  </a:cubicBezTo>
                  <a:cubicBezTo>
                    <a:pt x="72" y="124"/>
                    <a:pt x="72" y="124"/>
                    <a:pt x="72" y="124"/>
                  </a:cubicBezTo>
                  <a:cubicBezTo>
                    <a:pt x="106" y="124"/>
                    <a:pt x="106" y="124"/>
                    <a:pt x="106" y="124"/>
                  </a:cubicBezTo>
                  <a:cubicBezTo>
                    <a:pt x="128" y="146"/>
                    <a:pt x="128" y="146"/>
                    <a:pt x="128" y="146"/>
                  </a:cubicBezTo>
                  <a:cubicBezTo>
                    <a:pt x="150" y="124"/>
                    <a:pt x="150" y="124"/>
                    <a:pt x="150" y="124"/>
                  </a:cubicBezTo>
                  <a:cubicBezTo>
                    <a:pt x="184" y="124"/>
                    <a:pt x="184" y="124"/>
                    <a:pt x="184" y="124"/>
                  </a:cubicBezTo>
                  <a:cubicBezTo>
                    <a:pt x="206" y="146"/>
                    <a:pt x="206" y="146"/>
                    <a:pt x="206" y="146"/>
                  </a:cubicBezTo>
                  <a:cubicBezTo>
                    <a:pt x="228" y="124"/>
                    <a:pt x="228" y="124"/>
                    <a:pt x="228" y="124"/>
                  </a:cubicBezTo>
                  <a:cubicBezTo>
                    <a:pt x="240" y="124"/>
                    <a:pt x="240" y="124"/>
                    <a:pt x="240" y="124"/>
                  </a:cubicBezTo>
                  <a:cubicBezTo>
                    <a:pt x="249" y="124"/>
                    <a:pt x="256" y="117"/>
                    <a:pt x="256" y="108"/>
                  </a:cubicBezTo>
                  <a:cubicBezTo>
                    <a:pt x="256" y="16"/>
                    <a:pt x="256" y="16"/>
                    <a:pt x="256" y="16"/>
                  </a:cubicBezTo>
                  <a:cubicBezTo>
                    <a:pt x="256" y="7"/>
                    <a:pt x="249" y="0"/>
                    <a:pt x="240" y="0"/>
                  </a:cubicBezTo>
                  <a:close/>
                  <a:moveTo>
                    <a:pt x="248" y="108"/>
                  </a:moveTo>
                  <a:cubicBezTo>
                    <a:pt x="248" y="112"/>
                    <a:pt x="244" y="116"/>
                    <a:pt x="240" y="116"/>
                  </a:cubicBezTo>
                  <a:cubicBezTo>
                    <a:pt x="224" y="116"/>
                    <a:pt x="224" y="116"/>
                    <a:pt x="224" y="116"/>
                  </a:cubicBezTo>
                  <a:cubicBezTo>
                    <a:pt x="206" y="134"/>
                    <a:pt x="206" y="134"/>
                    <a:pt x="206" y="134"/>
                  </a:cubicBezTo>
                  <a:cubicBezTo>
                    <a:pt x="188" y="116"/>
                    <a:pt x="188" y="116"/>
                    <a:pt x="188" y="116"/>
                  </a:cubicBezTo>
                  <a:cubicBezTo>
                    <a:pt x="146" y="116"/>
                    <a:pt x="146" y="116"/>
                    <a:pt x="146" y="116"/>
                  </a:cubicBezTo>
                  <a:cubicBezTo>
                    <a:pt x="128" y="134"/>
                    <a:pt x="128" y="134"/>
                    <a:pt x="128" y="134"/>
                  </a:cubicBezTo>
                  <a:cubicBezTo>
                    <a:pt x="110" y="116"/>
                    <a:pt x="110" y="116"/>
                    <a:pt x="110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32" y="116"/>
                    <a:pt x="32" y="116"/>
                    <a:pt x="32" y="116"/>
                  </a:cubicBezTo>
                  <a:cubicBezTo>
                    <a:pt x="16" y="116"/>
                    <a:pt x="16" y="116"/>
                    <a:pt x="16" y="116"/>
                  </a:cubicBezTo>
                  <a:cubicBezTo>
                    <a:pt x="12" y="116"/>
                    <a:pt x="8" y="112"/>
                    <a:pt x="8" y="108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2"/>
                    <a:pt x="12" y="8"/>
                    <a:pt x="16" y="8"/>
                  </a:cubicBezTo>
                  <a:cubicBezTo>
                    <a:pt x="240" y="8"/>
                    <a:pt x="240" y="8"/>
                    <a:pt x="240" y="8"/>
                  </a:cubicBezTo>
                  <a:cubicBezTo>
                    <a:pt x="244" y="8"/>
                    <a:pt x="248" y="12"/>
                    <a:pt x="248" y="16"/>
                  </a:cubicBezTo>
                  <a:lnTo>
                    <a:pt x="248" y="108"/>
                  </a:lnTo>
                  <a:close/>
                  <a:moveTo>
                    <a:pt x="128" y="88"/>
                  </a:moveTo>
                  <a:cubicBezTo>
                    <a:pt x="126" y="88"/>
                    <a:pt x="124" y="90"/>
                    <a:pt x="124" y="92"/>
                  </a:cubicBezTo>
                  <a:cubicBezTo>
                    <a:pt x="124" y="94"/>
                    <a:pt x="126" y="96"/>
                    <a:pt x="128" y="96"/>
                  </a:cubicBezTo>
                  <a:cubicBezTo>
                    <a:pt x="130" y="96"/>
                    <a:pt x="132" y="94"/>
                    <a:pt x="132" y="92"/>
                  </a:cubicBezTo>
                  <a:cubicBezTo>
                    <a:pt x="132" y="90"/>
                    <a:pt x="130" y="88"/>
                    <a:pt x="128" y="88"/>
                  </a:cubicBezTo>
                  <a:close/>
                  <a:moveTo>
                    <a:pt x="168" y="88"/>
                  </a:moveTo>
                  <a:cubicBezTo>
                    <a:pt x="166" y="88"/>
                    <a:pt x="164" y="90"/>
                    <a:pt x="164" y="92"/>
                  </a:cubicBezTo>
                  <a:cubicBezTo>
                    <a:pt x="164" y="94"/>
                    <a:pt x="166" y="96"/>
                    <a:pt x="168" y="96"/>
                  </a:cubicBezTo>
                  <a:cubicBezTo>
                    <a:pt x="170" y="96"/>
                    <a:pt x="172" y="94"/>
                    <a:pt x="172" y="92"/>
                  </a:cubicBezTo>
                  <a:cubicBezTo>
                    <a:pt x="172" y="90"/>
                    <a:pt x="170" y="88"/>
                    <a:pt x="168" y="88"/>
                  </a:cubicBezTo>
                  <a:close/>
                  <a:moveTo>
                    <a:pt x="88" y="88"/>
                  </a:moveTo>
                  <a:cubicBezTo>
                    <a:pt x="86" y="88"/>
                    <a:pt x="84" y="90"/>
                    <a:pt x="84" y="92"/>
                  </a:cubicBezTo>
                  <a:cubicBezTo>
                    <a:pt x="84" y="94"/>
                    <a:pt x="86" y="96"/>
                    <a:pt x="88" y="96"/>
                  </a:cubicBezTo>
                  <a:cubicBezTo>
                    <a:pt x="90" y="96"/>
                    <a:pt x="92" y="94"/>
                    <a:pt x="92" y="92"/>
                  </a:cubicBezTo>
                  <a:cubicBezTo>
                    <a:pt x="92" y="90"/>
                    <a:pt x="90" y="88"/>
                    <a:pt x="88" y="88"/>
                  </a:cubicBezTo>
                  <a:close/>
                </a:path>
              </a:pathLst>
            </a:custGeom>
            <a:solidFill>
              <a:srgbClr val="5AC7DE"/>
            </a:solidFill>
            <a:ln>
              <a:solidFill>
                <a:srgbClr val="5AC7DE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23ABBDED-7E68-E94E-8A3B-5DA9CF67339C}"/>
              </a:ext>
            </a:extLst>
          </p:cNvPr>
          <p:cNvGrpSpPr/>
          <p:nvPr/>
        </p:nvGrpSpPr>
        <p:grpSpPr>
          <a:xfrm>
            <a:off x="1772251" y="2950529"/>
            <a:ext cx="3297086" cy="948928"/>
            <a:chOff x="1772251" y="3014327"/>
            <a:chExt cx="3297086" cy="948928"/>
          </a:xfrm>
        </p:grpSpPr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798E833A-6892-7542-A38C-1EA055C4EF5F}"/>
                </a:ext>
              </a:extLst>
            </p:cNvPr>
            <p:cNvGrpSpPr/>
            <p:nvPr/>
          </p:nvGrpSpPr>
          <p:grpSpPr>
            <a:xfrm>
              <a:off x="1772251" y="3014327"/>
              <a:ext cx="3273162" cy="948928"/>
              <a:chOff x="1772251" y="3014327"/>
              <a:chExt cx="3273162" cy="948928"/>
            </a:xfrm>
          </p:grpSpPr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E922AEC1-ACC3-2044-8615-88AA4898B0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8772" y="3014327"/>
                <a:ext cx="2276641" cy="948928"/>
              </a:xfrm>
              <a:custGeom>
                <a:avLst/>
                <a:gdLst>
                  <a:gd name="T0" fmla="*/ 2705 w 2891"/>
                  <a:gd name="T1" fmla="*/ 418 h 1205"/>
                  <a:gd name="T2" fmla="*/ 2705 w 2891"/>
                  <a:gd name="T3" fmla="*/ 0 h 1205"/>
                  <a:gd name="T4" fmla="*/ 0 w 2891"/>
                  <a:gd name="T5" fmla="*/ 0 h 1205"/>
                  <a:gd name="T6" fmla="*/ 0 w 2891"/>
                  <a:gd name="T7" fmla="*/ 1205 h 1205"/>
                  <a:gd name="T8" fmla="*/ 2705 w 2891"/>
                  <a:gd name="T9" fmla="*/ 1205 h 1205"/>
                  <a:gd name="T10" fmla="*/ 2705 w 2891"/>
                  <a:gd name="T11" fmla="*/ 788 h 1205"/>
                  <a:gd name="T12" fmla="*/ 2891 w 2891"/>
                  <a:gd name="T13" fmla="*/ 603 h 1205"/>
                  <a:gd name="T14" fmla="*/ 2705 w 2891"/>
                  <a:gd name="T15" fmla="*/ 418 h 12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891" h="1205">
                    <a:moveTo>
                      <a:pt x="2705" y="418"/>
                    </a:moveTo>
                    <a:lnTo>
                      <a:pt x="2705" y="0"/>
                    </a:lnTo>
                    <a:lnTo>
                      <a:pt x="0" y="0"/>
                    </a:lnTo>
                    <a:lnTo>
                      <a:pt x="0" y="1205"/>
                    </a:lnTo>
                    <a:lnTo>
                      <a:pt x="2705" y="1205"/>
                    </a:lnTo>
                    <a:lnTo>
                      <a:pt x="2705" y="788"/>
                    </a:lnTo>
                    <a:lnTo>
                      <a:pt x="2891" y="603"/>
                    </a:lnTo>
                    <a:lnTo>
                      <a:pt x="2705" y="418"/>
                    </a:lnTo>
                    <a:close/>
                  </a:path>
                </a:pathLst>
              </a:custGeom>
              <a:gradFill>
                <a:gsLst>
                  <a:gs pos="0">
                    <a:srgbClr val="052D3D"/>
                  </a:gs>
                  <a:gs pos="100000">
                    <a:srgbClr val="00506A"/>
                  </a:gs>
                </a:gsLst>
                <a:lin ang="0" scaled="0"/>
              </a:gra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350" dirty="0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C2EAE781-51E9-464E-9C60-D4F68497E2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72251" y="3014327"/>
                <a:ext cx="996522" cy="948928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>
                    <a:lumMod val="8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350" dirty="0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EDCFC8DA-3262-E048-8695-0BB91A8960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65420" y="3061369"/>
                <a:ext cx="827999" cy="14400"/>
              </a:xfrm>
              <a:prstGeom prst="rect">
                <a:avLst/>
              </a:prstGeom>
              <a:solidFill>
                <a:srgbClr val="00506A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350" dirty="0"/>
              </a:p>
            </p:txBody>
          </p:sp>
          <p:sp>
            <p:nvSpPr>
              <p:cNvPr id="36" name="Rectangle 32">
                <a:extLst>
                  <a:ext uri="{FF2B5EF4-FFF2-40B4-BE49-F238E27FC236}">
                    <a16:creationId xmlns:a16="http://schemas.microsoft.com/office/drawing/2014/main" id="{C04F66A6-EE62-A241-9967-92066FBF17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65420" y="3878252"/>
                <a:ext cx="827999" cy="14400"/>
              </a:xfrm>
              <a:prstGeom prst="rect">
                <a:avLst/>
              </a:prstGeom>
              <a:solidFill>
                <a:srgbClr val="00506A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350" dirty="0"/>
              </a:p>
            </p:txBody>
          </p:sp>
        </p:grpSp>
        <p:sp>
          <p:nvSpPr>
            <p:cNvPr id="4" name="CuadroTexto 3">
              <a:extLst>
                <a:ext uri="{FF2B5EF4-FFF2-40B4-BE49-F238E27FC236}">
                  <a16:creationId xmlns:a16="http://schemas.microsoft.com/office/drawing/2014/main" id="{202F3242-CCFB-C695-85BF-4984D939CDCA}"/>
                </a:ext>
              </a:extLst>
            </p:cNvPr>
            <p:cNvSpPr txBox="1"/>
            <p:nvPr/>
          </p:nvSpPr>
          <p:spPr>
            <a:xfrm>
              <a:off x="2857501" y="3204665"/>
              <a:ext cx="221183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MX" sz="1600" dirty="0">
                  <a:solidFill>
                    <a:schemeClr val="bg1"/>
                  </a:solidFill>
                  <a:latin typeface="Montserrat" pitchFamily="2" charset="77"/>
                </a:rPr>
                <a:t>Participación del sector privado</a:t>
              </a:r>
            </a:p>
          </p:txBody>
        </p:sp>
        <p:sp>
          <p:nvSpPr>
            <p:cNvPr id="64" name="Screen with arrow">
              <a:extLst>
                <a:ext uri="{FF2B5EF4-FFF2-40B4-BE49-F238E27FC236}">
                  <a16:creationId xmlns:a16="http://schemas.microsoft.com/office/drawing/2014/main" id="{15550CCF-9FC2-E74A-B540-CC7859684D5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39818" y="3169059"/>
              <a:ext cx="695020" cy="604953"/>
            </a:xfrm>
            <a:custGeom>
              <a:avLst/>
              <a:gdLst>
                <a:gd name="T0" fmla="*/ 4 w 256"/>
                <a:gd name="T1" fmla="*/ 0 h 224"/>
                <a:gd name="T2" fmla="*/ 0 w 256"/>
                <a:gd name="T3" fmla="*/ 28 h 224"/>
                <a:gd name="T4" fmla="*/ 0 w 256"/>
                <a:gd name="T5" fmla="*/ 28 h 224"/>
                <a:gd name="T6" fmla="*/ 0 w 256"/>
                <a:gd name="T7" fmla="*/ 160 h 224"/>
                <a:gd name="T8" fmla="*/ 0 w 256"/>
                <a:gd name="T9" fmla="*/ 184 h 224"/>
                <a:gd name="T10" fmla="*/ 92 w 256"/>
                <a:gd name="T11" fmla="*/ 188 h 224"/>
                <a:gd name="T12" fmla="*/ 64 w 256"/>
                <a:gd name="T13" fmla="*/ 216 h 224"/>
                <a:gd name="T14" fmla="*/ 192 w 256"/>
                <a:gd name="T15" fmla="*/ 224 h 224"/>
                <a:gd name="T16" fmla="*/ 164 w 256"/>
                <a:gd name="T17" fmla="*/ 216 h 224"/>
                <a:gd name="T18" fmla="*/ 252 w 256"/>
                <a:gd name="T19" fmla="*/ 188 h 224"/>
                <a:gd name="T20" fmla="*/ 256 w 256"/>
                <a:gd name="T21" fmla="*/ 4 h 224"/>
                <a:gd name="T22" fmla="*/ 156 w 256"/>
                <a:gd name="T23" fmla="*/ 216 h 224"/>
                <a:gd name="T24" fmla="*/ 100 w 256"/>
                <a:gd name="T25" fmla="*/ 188 h 224"/>
                <a:gd name="T26" fmla="*/ 156 w 256"/>
                <a:gd name="T27" fmla="*/ 216 h 224"/>
                <a:gd name="T28" fmla="*/ 8 w 256"/>
                <a:gd name="T29" fmla="*/ 180 h 224"/>
                <a:gd name="T30" fmla="*/ 248 w 256"/>
                <a:gd name="T31" fmla="*/ 164 h 224"/>
                <a:gd name="T32" fmla="*/ 248 w 256"/>
                <a:gd name="T33" fmla="*/ 156 h 224"/>
                <a:gd name="T34" fmla="*/ 8 w 256"/>
                <a:gd name="T35" fmla="*/ 32 h 224"/>
                <a:gd name="T36" fmla="*/ 248 w 256"/>
                <a:gd name="T37" fmla="*/ 156 h 224"/>
                <a:gd name="T38" fmla="*/ 8 w 256"/>
                <a:gd name="T39" fmla="*/ 24 h 224"/>
                <a:gd name="T40" fmla="*/ 248 w 256"/>
                <a:gd name="T41" fmla="*/ 8 h 224"/>
                <a:gd name="T42" fmla="*/ 36 w 256"/>
                <a:gd name="T43" fmla="*/ 136 h 224"/>
                <a:gd name="T44" fmla="*/ 76 w 256"/>
                <a:gd name="T45" fmla="*/ 98 h 224"/>
                <a:gd name="T46" fmla="*/ 103 w 256"/>
                <a:gd name="T47" fmla="*/ 119 h 224"/>
                <a:gd name="T48" fmla="*/ 157 w 256"/>
                <a:gd name="T49" fmla="*/ 115 h 224"/>
                <a:gd name="T50" fmla="*/ 216 w 256"/>
                <a:gd name="T51" fmla="*/ 62 h 224"/>
                <a:gd name="T52" fmla="*/ 224 w 256"/>
                <a:gd name="T53" fmla="*/ 82 h 224"/>
                <a:gd name="T54" fmla="*/ 190 w 256"/>
                <a:gd name="T55" fmla="*/ 48 h 224"/>
                <a:gd name="T56" fmla="*/ 210 w 256"/>
                <a:gd name="T57" fmla="*/ 56 h 224"/>
                <a:gd name="T58" fmla="*/ 135 w 256"/>
                <a:gd name="T59" fmla="*/ 81 h 224"/>
                <a:gd name="T60" fmla="*/ 100 w 256"/>
                <a:gd name="T61" fmla="*/ 110 h 224"/>
                <a:gd name="T62" fmla="*/ 73 w 256"/>
                <a:gd name="T63" fmla="*/ 89 h 224"/>
                <a:gd name="T64" fmla="*/ 33 w 256"/>
                <a:gd name="T65" fmla="*/ 135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56" h="224">
                  <a:moveTo>
                    <a:pt x="252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0" y="184"/>
                    <a:pt x="0" y="184"/>
                    <a:pt x="0" y="184"/>
                  </a:cubicBezTo>
                  <a:cubicBezTo>
                    <a:pt x="0" y="186"/>
                    <a:pt x="2" y="188"/>
                    <a:pt x="4" y="188"/>
                  </a:cubicBezTo>
                  <a:cubicBezTo>
                    <a:pt x="92" y="188"/>
                    <a:pt x="92" y="188"/>
                    <a:pt x="92" y="188"/>
                  </a:cubicBezTo>
                  <a:cubicBezTo>
                    <a:pt x="92" y="216"/>
                    <a:pt x="92" y="216"/>
                    <a:pt x="92" y="216"/>
                  </a:cubicBezTo>
                  <a:cubicBezTo>
                    <a:pt x="64" y="216"/>
                    <a:pt x="64" y="216"/>
                    <a:pt x="64" y="216"/>
                  </a:cubicBezTo>
                  <a:cubicBezTo>
                    <a:pt x="64" y="224"/>
                    <a:pt x="64" y="224"/>
                    <a:pt x="64" y="224"/>
                  </a:cubicBezTo>
                  <a:cubicBezTo>
                    <a:pt x="192" y="224"/>
                    <a:pt x="192" y="224"/>
                    <a:pt x="192" y="224"/>
                  </a:cubicBezTo>
                  <a:cubicBezTo>
                    <a:pt x="192" y="216"/>
                    <a:pt x="192" y="216"/>
                    <a:pt x="192" y="216"/>
                  </a:cubicBezTo>
                  <a:cubicBezTo>
                    <a:pt x="164" y="216"/>
                    <a:pt x="164" y="216"/>
                    <a:pt x="164" y="216"/>
                  </a:cubicBezTo>
                  <a:cubicBezTo>
                    <a:pt x="164" y="188"/>
                    <a:pt x="164" y="188"/>
                    <a:pt x="164" y="188"/>
                  </a:cubicBezTo>
                  <a:cubicBezTo>
                    <a:pt x="252" y="188"/>
                    <a:pt x="252" y="188"/>
                    <a:pt x="252" y="188"/>
                  </a:cubicBezTo>
                  <a:cubicBezTo>
                    <a:pt x="254" y="188"/>
                    <a:pt x="256" y="186"/>
                    <a:pt x="256" y="184"/>
                  </a:cubicBezTo>
                  <a:cubicBezTo>
                    <a:pt x="256" y="4"/>
                    <a:pt x="256" y="4"/>
                    <a:pt x="256" y="4"/>
                  </a:cubicBezTo>
                  <a:cubicBezTo>
                    <a:pt x="256" y="2"/>
                    <a:pt x="254" y="0"/>
                    <a:pt x="252" y="0"/>
                  </a:cubicBezTo>
                  <a:close/>
                  <a:moveTo>
                    <a:pt x="156" y="216"/>
                  </a:moveTo>
                  <a:cubicBezTo>
                    <a:pt x="100" y="216"/>
                    <a:pt x="100" y="216"/>
                    <a:pt x="100" y="216"/>
                  </a:cubicBezTo>
                  <a:cubicBezTo>
                    <a:pt x="100" y="188"/>
                    <a:pt x="100" y="188"/>
                    <a:pt x="100" y="188"/>
                  </a:cubicBezTo>
                  <a:cubicBezTo>
                    <a:pt x="156" y="188"/>
                    <a:pt x="156" y="188"/>
                    <a:pt x="156" y="188"/>
                  </a:cubicBezTo>
                  <a:lnTo>
                    <a:pt x="156" y="216"/>
                  </a:lnTo>
                  <a:close/>
                  <a:moveTo>
                    <a:pt x="248" y="180"/>
                  </a:moveTo>
                  <a:cubicBezTo>
                    <a:pt x="8" y="180"/>
                    <a:pt x="8" y="180"/>
                    <a:pt x="8" y="180"/>
                  </a:cubicBezTo>
                  <a:cubicBezTo>
                    <a:pt x="8" y="164"/>
                    <a:pt x="8" y="164"/>
                    <a:pt x="8" y="164"/>
                  </a:cubicBezTo>
                  <a:cubicBezTo>
                    <a:pt x="248" y="164"/>
                    <a:pt x="248" y="164"/>
                    <a:pt x="248" y="164"/>
                  </a:cubicBezTo>
                  <a:lnTo>
                    <a:pt x="248" y="180"/>
                  </a:lnTo>
                  <a:close/>
                  <a:moveTo>
                    <a:pt x="248" y="156"/>
                  </a:moveTo>
                  <a:cubicBezTo>
                    <a:pt x="8" y="156"/>
                    <a:pt x="8" y="156"/>
                    <a:pt x="8" y="156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248" y="32"/>
                    <a:pt x="248" y="32"/>
                    <a:pt x="248" y="32"/>
                  </a:cubicBezTo>
                  <a:lnTo>
                    <a:pt x="248" y="156"/>
                  </a:lnTo>
                  <a:close/>
                  <a:moveTo>
                    <a:pt x="248" y="24"/>
                  </a:moveTo>
                  <a:cubicBezTo>
                    <a:pt x="8" y="24"/>
                    <a:pt x="8" y="24"/>
                    <a:pt x="8" y="24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248" y="8"/>
                    <a:pt x="248" y="8"/>
                    <a:pt x="248" y="8"/>
                  </a:cubicBezTo>
                  <a:lnTo>
                    <a:pt x="248" y="24"/>
                  </a:lnTo>
                  <a:close/>
                  <a:moveTo>
                    <a:pt x="36" y="136"/>
                  </a:moveTo>
                  <a:cubicBezTo>
                    <a:pt x="37" y="136"/>
                    <a:pt x="38" y="136"/>
                    <a:pt x="39" y="135"/>
                  </a:cubicBezTo>
                  <a:cubicBezTo>
                    <a:pt x="76" y="98"/>
                    <a:pt x="76" y="98"/>
                    <a:pt x="76" y="98"/>
                  </a:cubicBezTo>
                  <a:cubicBezTo>
                    <a:pt x="97" y="119"/>
                    <a:pt x="97" y="119"/>
                    <a:pt x="97" y="119"/>
                  </a:cubicBezTo>
                  <a:cubicBezTo>
                    <a:pt x="99" y="120"/>
                    <a:pt x="101" y="120"/>
                    <a:pt x="103" y="119"/>
                  </a:cubicBezTo>
                  <a:cubicBezTo>
                    <a:pt x="132" y="90"/>
                    <a:pt x="132" y="90"/>
                    <a:pt x="132" y="90"/>
                  </a:cubicBezTo>
                  <a:cubicBezTo>
                    <a:pt x="157" y="115"/>
                    <a:pt x="157" y="115"/>
                    <a:pt x="157" y="115"/>
                  </a:cubicBezTo>
                  <a:cubicBezTo>
                    <a:pt x="159" y="116"/>
                    <a:pt x="161" y="116"/>
                    <a:pt x="163" y="115"/>
                  </a:cubicBezTo>
                  <a:cubicBezTo>
                    <a:pt x="216" y="62"/>
                    <a:pt x="216" y="62"/>
                    <a:pt x="216" y="62"/>
                  </a:cubicBezTo>
                  <a:cubicBezTo>
                    <a:pt x="216" y="82"/>
                    <a:pt x="216" y="82"/>
                    <a:pt x="216" y="82"/>
                  </a:cubicBezTo>
                  <a:cubicBezTo>
                    <a:pt x="224" y="82"/>
                    <a:pt x="224" y="82"/>
                    <a:pt x="224" y="82"/>
                  </a:cubicBezTo>
                  <a:cubicBezTo>
                    <a:pt x="224" y="48"/>
                    <a:pt x="224" y="48"/>
                    <a:pt x="224" y="48"/>
                  </a:cubicBezTo>
                  <a:cubicBezTo>
                    <a:pt x="190" y="48"/>
                    <a:pt x="190" y="48"/>
                    <a:pt x="190" y="48"/>
                  </a:cubicBezTo>
                  <a:cubicBezTo>
                    <a:pt x="190" y="56"/>
                    <a:pt x="190" y="56"/>
                    <a:pt x="190" y="56"/>
                  </a:cubicBezTo>
                  <a:cubicBezTo>
                    <a:pt x="210" y="56"/>
                    <a:pt x="210" y="56"/>
                    <a:pt x="210" y="56"/>
                  </a:cubicBezTo>
                  <a:cubicBezTo>
                    <a:pt x="160" y="106"/>
                    <a:pt x="160" y="106"/>
                    <a:pt x="160" y="106"/>
                  </a:cubicBezTo>
                  <a:cubicBezTo>
                    <a:pt x="135" y="81"/>
                    <a:pt x="135" y="81"/>
                    <a:pt x="135" y="81"/>
                  </a:cubicBezTo>
                  <a:cubicBezTo>
                    <a:pt x="133" y="80"/>
                    <a:pt x="131" y="80"/>
                    <a:pt x="129" y="81"/>
                  </a:cubicBezTo>
                  <a:cubicBezTo>
                    <a:pt x="100" y="110"/>
                    <a:pt x="100" y="110"/>
                    <a:pt x="100" y="110"/>
                  </a:cubicBezTo>
                  <a:cubicBezTo>
                    <a:pt x="79" y="89"/>
                    <a:pt x="79" y="89"/>
                    <a:pt x="79" y="89"/>
                  </a:cubicBezTo>
                  <a:cubicBezTo>
                    <a:pt x="77" y="88"/>
                    <a:pt x="75" y="88"/>
                    <a:pt x="73" y="89"/>
                  </a:cubicBezTo>
                  <a:cubicBezTo>
                    <a:pt x="33" y="129"/>
                    <a:pt x="33" y="129"/>
                    <a:pt x="33" y="129"/>
                  </a:cubicBezTo>
                  <a:cubicBezTo>
                    <a:pt x="32" y="131"/>
                    <a:pt x="32" y="133"/>
                    <a:pt x="33" y="135"/>
                  </a:cubicBezTo>
                  <a:cubicBezTo>
                    <a:pt x="34" y="136"/>
                    <a:pt x="35" y="136"/>
                    <a:pt x="36" y="136"/>
                  </a:cubicBezTo>
                  <a:close/>
                </a:path>
              </a:pathLst>
            </a:custGeom>
            <a:solidFill>
              <a:srgbClr val="5AC7DE"/>
            </a:solidFill>
            <a:ln>
              <a:solidFill>
                <a:srgbClr val="5AC7DE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45A95394-524F-444B-9E1F-DECEFD4D0480}"/>
              </a:ext>
            </a:extLst>
          </p:cNvPr>
          <p:cNvGrpSpPr/>
          <p:nvPr/>
        </p:nvGrpSpPr>
        <p:grpSpPr>
          <a:xfrm>
            <a:off x="1783579" y="4045626"/>
            <a:ext cx="3273162" cy="948928"/>
            <a:chOff x="1783579" y="4095931"/>
            <a:chExt cx="3273162" cy="948928"/>
          </a:xfrm>
        </p:grpSpPr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55B0CCC2-CB05-8C45-972F-857FB99744CC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0100" y="4095931"/>
              <a:ext cx="2276641" cy="948928"/>
            </a:xfrm>
            <a:custGeom>
              <a:avLst/>
              <a:gdLst>
                <a:gd name="T0" fmla="*/ 2705 w 2891"/>
                <a:gd name="T1" fmla="*/ 418 h 1205"/>
                <a:gd name="T2" fmla="*/ 2705 w 2891"/>
                <a:gd name="T3" fmla="*/ 0 h 1205"/>
                <a:gd name="T4" fmla="*/ 0 w 2891"/>
                <a:gd name="T5" fmla="*/ 0 h 1205"/>
                <a:gd name="T6" fmla="*/ 0 w 2891"/>
                <a:gd name="T7" fmla="*/ 1205 h 1205"/>
                <a:gd name="T8" fmla="*/ 2705 w 2891"/>
                <a:gd name="T9" fmla="*/ 1205 h 1205"/>
                <a:gd name="T10" fmla="*/ 2705 w 2891"/>
                <a:gd name="T11" fmla="*/ 788 h 1205"/>
                <a:gd name="T12" fmla="*/ 2891 w 2891"/>
                <a:gd name="T13" fmla="*/ 603 h 1205"/>
                <a:gd name="T14" fmla="*/ 2705 w 2891"/>
                <a:gd name="T15" fmla="*/ 418 h 1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91" h="1205">
                  <a:moveTo>
                    <a:pt x="2705" y="418"/>
                  </a:moveTo>
                  <a:lnTo>
                    <a:pt x="2705" y="0"/>
                  </a:lnTo>
                  <a:lnTo>
                    <a:pt x="0" y="0"/>
                  </a:lnTo>
                  <a:lnTo>
                    <a:pt x="0" y="1205"/>
                  </a:lnTo>
                  <a:lnTo>
                    <a:pt x="2705" y="1205"/>
                  </a:lnTo>
                  <a:lnTo>
                    <a:pt x="2705" y="788"/>
                  </a:lnTo>
                  <a:lnTo>
                    <a:pt x="2891" y="603"/>
                  </a:lnTo>
                  <a:lnTo>
                    <a:pt x="2705" y="418"/>
                  </a:lnTo>
                  <a:close/>
                </a:path>
              </a:pathLst>
            </a:custGeom>
            <a:gradFill>
              <a:gsLst>
                <a:gs pos="0">
                  <a:srgbClr val="052D3D"/>
                </a:gs>
                <a:gs pos="100000">
                  <a:srgbClr val="00506A"/>
                </a:gs>
              </a:gsLst>
              <a:lin ang="0" scaled="0"/>
            </a:gra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 sz="1350" dirty="0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DB5AC06F-7B8D-464D-9D63-3E43636D82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83579" y="4095931"/>
              <a:ext cx="996522" cy="94892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>
                  <a:lumMod val="85000"/>
                </a:schemeClr>
              </a:solidFill>
              <a:miter lim="800000"/>
              <a:headEnd/>
              <a:tailEnd/>
            </a:ln>
            <a:effec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 sz="1350" dirty="0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BC30DF82-1125-AF4E-9F10-77A73D327B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6748" y="4142973"/>
              <a:ext cx="827999" cy="14400"/>
            </a:xfrm>
            <a:prstGeom prst="rect">
              <a:avLst/>
            </a:prstGeom>
            <a:solidFill>
              <a:srgbClr val="00506A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 sz="1350" dirty="0"/>
            </a:p>
          </p:txBody>
        </p:sp>
        <p:sp>
          <p:nvSpPr>
            <p:cNvPr id="40" name="Rectangle 32">
              <a:extLst>
                <a:ext uri="{FF2B5EF4-FFF2-40B4-BE49-F238E27FC236}">
                  <a16:creationId xmlns:a16="http://schemas.microsoft.com/office/drawing/2014/main" id="{12E7747F-1DD5-F54E-8459-9F06570EC6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6748" y="4959856"/>
              <a:ext cx="827999" cy="14400"/>
            </a:xfrm>
            <a:prstGeom prst="rect">
              <a:avLst/>
            </a:prstGeom>
            <a:solidFill>
              <a:srgbClr val="00506A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 sz="1350" dirty="0"/>
            </a:p>
          </p:txBody>
        </p:sp>
        <p:sp>
          <p:nvSpPr>
            <p:cNvPr id="22" name="CuadroTexto 21">
              <a:extLst>
                <a:ext uri="{FF2B5EF4-FFF2-40B4-BE49-F238E27FC236}">
                  <a16:creationId xmlns:a16="http://schemas.microsoft.com/office/drawing/2014/main" id="{65002B08-0FDC-FFD3-9EE9-0F15AACD59BA}"/>
                </a:ext>
              </a:extLst>
            </p:cNvPr>
            <p:cNvSpPr txBox="1"/>
            <p:nvPr/>
          </p:nvSpPr>
          <p:spPr>
            <a:xfrm>
              <a:off x="2857501" y="4270048"/>
              <a:ext cx="2038032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s-PE"/>
              </a:defPPr>
              <a:lvl1pPr algn="just">
                <a:defRPr>
                  <a:solidFill>
                    <a:srgbClr val="005875"/>
                  </a:solidFill>
                  <a:latin typeface="Montserrat" pitchFamily="2" charset="77"/>
                </a:defRPr>
              </a:lvl1pPr>
            </a:lstStyle>
            <a:p>
              <a:pPr algn="l"/>
              <a:r>
                <a:rPr lang="es-MX" sz="1600" dirty="0">
                  <a:solidFill>
                    <a:schemeClr val="bg1"/>
                  </a:solidFill>
                </a:rPr>
                <a:t>Descentralización de CTI</a:t>
              </a:r>
            </a:p>
          </p:txBody>
        </p:sp>
        <p:sp>
          <p:nvSpPr>
            <p:cNvPr id="65" name="Arrows graph">
              <a:extLst>
                <a:ext uri="{FF2B5EF4-FFF2-40B4-BE49-F238E27FC236}">
                  <a16:creationId xmlns:a16="http://schemas.microsoft.com/office/drawing/2014/main" id="{7A8E4DAE-137E-8341-B281-580D4583290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30029" y="4302749"/>
              <a:ext cx="731838" cy="511175"/>
            </a:xfrm>
            <a:custGeom>
              <a:avLst/>
              <a:gdLst>
                <a:gd name="T0" fmla="*/ 0 w 461"/>
                <a:gd name="T1" fmla="*/ 239 h 322"/>
                <a:gd name="T2" fmla="*/ 11 w 461"/>
                <a:gd name="T3" fmla="*/ 250 h 322"/>
                <a:gd name="T4" fmla="*/ 165 w 461"/>
                <a:gd name="T5" fmla="*/ 97 h 322"/>
                <a:gd name="T6" fmla="*/ 181 w 461"/>
                <a:gd name="T7" fmla="*/ 113 h 322"/>
                <a:gd name="T8" fmla="*/ 192 w 461"/>
                <a:gd name="T9" fmla="*/ 102 h 322"/>
                <a:gd name="T10" fmla="*/ 165 w 461"/>
                <a:gd name="T11" fmla="*/ 75 h 322"/>
                <a:gd name="T12" fmla="*/ 0 w 461"/>
                <a:gd name="T13" fmla="*/ 239 h 322"/>
                <a:gd name="T14" fmla="*/ 195 w 461"/>
                <a:gd name="T15" fmla="*/ 127 h 322"/>
                <a:gd name="T16" fmla="*/ 210 w 461"/>
                <a:gd name="T17" fmla="*/ 142 h 322"/>
                <a:gd name="T18" fmla="*/ 221 w 461"/>
                <a:gd name="T19" fmla="*/ 131 h 322"/>
                <a:gd name="T20" fmla="*/ 206 w 461"/>
                <a:gd name="T21" fmla="*/ 117 h 322"/>
                <a:gd name="T22" fmla="*/ 195 w 461"/>
                <a:gd name="T23" fmla="*/ 127 h 322"/>
                <a:gd name="T24" fmla="*/ 224 w 461"/>
                <a:gd name="T25" fmla="*/ 156 h 322"/>
                <a:gd name="T26" fmla="*/ 239 w 461"/>
                <a:gd name="T27" fmla="*/ 171 h 322"/>
                <a:gd name="T28" fmla="*/ 250 w 461"/>
                <a:gd name="T29" fmla="*/ 160 h 322"/>
                <a:gd name="T30" fmla="*/ 235 w 461"/>
                <a:gd name="T31" fmla="*/ 145 h 322"/>
                <a:gd name="T32" fmla="*/ 224 w 461"/>
                <a:gd name="T33" fmla="*/ 156 h 322"/>
                <a:gd name="T34" fmla="*/ 392 w 461"/>
                <a:gd name="T35" fmla="*/ 64 h 322"/>
                <a:gd name="T36" fmla="*/ 392 w 461"/>
                <a:gd name="T37" fmla="*/ 79 h 322"/>
                <a:gd name="T38" fmla="*/ 436 w 461"/>
                <a:gd name="T39" fmla="*/ 79 h 322"/>
                <a:gd name="T40" fmla="*/ 302 w 461"/>
                <a:gd name="T41" fmla="*/ 212 h 322"/>
                <a:gd name="T42" fmla="*/ 293 w 461"/>
                <a:gd name="T43" fmla="*/ 203 h 322"/>
                <a:gd name="T44" fmla="*/ 282 w 461"/>
                <a:gd name="T45" fmla="*/ 214 h 322"/>
                <a:gd name="T46" fmla="*/ 302 w 461"/>
                <a:gd name="T47" fmla="*/ 234 h 322"/>
                <a:gd name="T48" fmla="*/ 446 w 461"/>
                <a:gd name="T49" fmla="*/ 90 h 322"/>
                <a:gd name="T50" fmla="*/ 446 w 461"/>
                <a:gd name="T51" fmla="*/ 133 h 322"/>
                <a:gd name="T52" fmla="*/ 461 w 461"/>
                <a:gd name="T53" fmla="*/ 133 h 322"/>
                <a:gd name="T54" fmla="*/ 461 w 461"/>
                <a:gd name="T55" fmla="*/ 64 h 322"/>
                <a:gd name="T56" fmla="*/ 392 w 461"/>
                <a:gd name="T57" fmla="*/ 64 h 322"/>
                <a:gd name="T58" fmla="*/ 253 w 461"/>
                <a:gd name="T59" fmla="*/ 185 h 322"/>
                <a:gd name="T60" fmla="*/ 268 w 461"/>
                <a:gd name="T61" fmla="*/ 199 h 322"/>
                <a:gd name="T62" fmla="*/ 278 w 461"/>
                <a:gd name="T63" fmla="*/ 189 h 322"/>
                <a:gd name="T64" fmla="*/ 264 w 461"/>
                <a:gd name="T65" fmla="*/ 174 h 322"/>
                <a:gd name="T66" fmla="*/ 253 w 461"/>
                <a:gd name="T67" fmla="*/ 185 h 322"/>
                <a:gd name="T68" fmla="*/ 389 w 461"/>
                <a:gd name="T69" fmla="*/ 230 h 322"/>
                <a:gd name="T70" fmla="*/ 436 w 461"/>
                <a:gd name="T71" fmla="*/ 230 h 322"/>
                <a:gd name="T72" fmla="*/ 354 w 461"/>
                <a:gd name="T73" fmla="*/ 311 h 322"/>
                <a:gd name="T74" fmla="*/ 365 w 461"/>
                <a:gd name="T75" fmla="*/ 322 h 322"/>
                <a:gd name="T76" fmla="*/ 446 w 461"/>
                <a:gd name="T77" fmla="*/ 241 h 322"/>
                <a:gd name="T78" fmla="*/ 446 w 461"/>
                <a:gd name="T79" fmla="*/ 288 h 322"/>
                <a:gd name="T80" fmla="*/ 461 w 461"/>
                <a:gd name="T81" fmla="*/ 288 h 322"/>
                <a:gd name="T82" fmla="*/ 461 w 461"/>
                <a:gd name="T83" fmla="*/ 216 h 322"/>
                <a:gd name="T84" fmla="*/ 389 w 461"/>
                <a:gd name="T85" fmla="*/ 216 h 322"/>
                <a:gd name="T86" fmla="*/ 389 w 461"/>
                <a:gd name="T87" fmla="*/ 230 h 322"/>
                <a:gd name="T88" fmla="*/ 11 w 461"/>
                <a:gd name="T89" fmla="*/ 106 h 322"/>
                <a:gd name="T90" fmla="*/ 92 w 461"/>
                <a:gd name="T91" fmla="*/ 25 h 322"/>
                <a:gd name="T92" fmla="*/ 92 w 461"/>
                <a:gd name="T93" fmla="*/ 72 h 322"/>
                <a:gd name="T94" fmla="*/ 107 w 461"/>
                <a:gd name="T95" fmla="*/ 72 h 322"/>
                <a:gd name="T96" fmla="*/ 107 w 461"/>
                <a:gd name="T97" fmla="*/ 0 h 322"/>
                <a:gd name="T98" fmla="*/ 34 w 461"/>
                <a:gd name="T99" fmla="*/ 0 h 322"/>
                <a:gd name="T100" fmla="*/ 34 w 461"/>
                <a:gd name="T101" fmla="*/ 14 h 322"/>
                <a:gd name="T102" fmla="*/ 81 w 461"/>
                <a:gd name="T103" fmla="*/ 14 h 322"/>
                <a:gd name="T104" fmla="*/ 0 w 461"/>
                <a:gd name="T105" fmla="*/ 95 h 322"/>
                <a:gd name="T106" fmla="*/ 11 w 461"/>
                <a:gd name="T107" fmla="*/ 106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61" h="322">
                  <a:moveTo>
                    <a:pt x="0" y="239"/>
                  </a:moveTo>
                  <a:lnTo>
                    <a:pt x="11" y="250"/>
                  </a:lnTo>
                  <a:lnTo>
                    <a:pt x="165" y="97"/>
                  </a:lnTo>
                  <a:lnTo>
                    <a:pt x="181" y="113"/>
                  </a:lnTo>
                  <a:lnTo>
                    <a:pt x="192" y="102"/>
                  </a:lnTo>
                  <a:lnTo>
                    <a:pt x="165" y="75"/>
                  </a:lnTo>
                  <a:lnTo>
                    <a:pt x="0" y="239"/>
                  </a:lnTo>
                  <a:close/>
                  <a:moveTo>
                    <a:pt x="195" y="127"/>
                  </a:moveTo>
                  <a:lnTo>
                    <a:pt x="210" y="142"/>
                  </a:lnTo>
                  <a:lnTo>
                    <a:pt x="221" y="131"/>
                  </a:lnTo>
                  <a:lnTo>
                    <a:pt x="206" y="117"/>
                  </a:lnTo>
                  <a:lnTo>
                    <a:pt x="195" y="127"/>
                  </a:lnTo>
                  <a:close/>
                  <a:moveTo>
                    <a:pt x="224" y="156"/>
                  </a:moveTo>
                  <a:lnTo>
                    <a:pt x="239" y="171"/>
                  </a:lnTo>
                  <a:lnTo>
                    <a:pt x="250" y="160"/>
                  </a:lnTo>
                  <a:lnTo>
                    <a:pt x="235" y="145"/>
                  </a:lnTo>
                  <a:lnTo>
                    <a:pt x="224" y="156"/>
                  </a:lnTo>
                  <a:close/>
                  <a:moveTo>
                    <a:pt x="392" y="64"/>
                  </a:moveTo>
                  <a:lnTo>
                    <a:pt x="392" y="79"/>
                  </a:lnTo>
                  <a:lnTo>
                    <a:pt x="436" y="79"/>
                  </a:lnTo>
                  <a:lnTo>
                    <a:pt x="302" y="212"/>
                  </a:lnTo>
                  <a:lnTo>
                    <a:pt x="293" y="203"/>
                  </a:lnTo>
                  <a:lnTo>
                    <a:pt x="282" y="214"/>
                  </a:lnTo>
                  <a:lnTo>
                    <a:pt x="302" y="234"/>
                  </a:lnTo>
                  <a:lnTo>
                    <a:pt x="446" y="90"/>
                  </a:lnTo>
                  <a:lnTo>
                    <a:pt x="446" y="133"/>
                  </a:lnTo>
                  <a:lnTo>
                    <a:pt x="461" y="133"/>
                  </a:lnTo>
                  <a:lnTo>
                    <a:pt x="461" y="64"/>
                  </a:lnTo>
                  <a:lnTo>
                    <a:pt x="392" y="64"/>
                  </a:lnTo>
                  <a:close/>
                  <a:moveTo>
                    <a:pt x="253" y="185"/>
                  </a:moveTo>
                  <a:lnTo>
                    <a:pt x="268" y="199"/>
                  </a:lnTo>
                  <a:lnTo>
                    <a:pt x="278" y="189"/>
                  </a:lnTo>
                  <a:lnTo>
                    <a:pt x="264" y="174"/>
                  </a:lnTo>
                  <a:lnTo>
                    <a:pt x="253" y="185"/>
                  </a:lnTo>
                  <a:close/>
                  <a:moveTo>
                    <a:pt x="389" y="230"/>
                  </a:moveTo>
                  <a:lnTo>
                    <a:pt x="436" y="230"/>
                  </a:lnTo>
                  <a:lnTo>
                    <a:pt x="354" y="311"/>
                  </a:lnTo>
                  <a:lnTo>
                    <a:pt x="365" y="322"/>
                  </a:lnTo>
                  <a:lnTo>
                    <a:pt x="446" y="241"/>
                  </a:lnTo>
                  <a:lnTo>
                    <a:pt x="446" y="288"/>
                  </a:lnTo>
                  <a:lnTo>
                    <a:pt x="461" y="288"/>
                  </a:lnTo>
                  <a:lnTo>
                    <a:pt x="461" y="216"/>
                  </a:lnTo>
                  <a:lnTo>
                    <a:pt x="389" y="216"/>
                  </a:lnTo>
                  <a:lnTo>
                    <a:pt x="389" y="230"/>
                  </a:lnTo>
                  <a:close/>
                  <a:moveTo>
                    <a:pt x="11" y="106"/>
                  </a:moveTo>
                  <a:lnTo>
                    <a:pt x="92" y="25"/>
                  </a:lnTo>
                  <a:lnTo>
                    <a:pt x="92" y="72"/>
                  </a:lnTo>
                  <a:lnTo>
                    <a:pt x="107" y="72"/>
                  </a:lnTo>
                  <a:lnTo>
                    <a:pt x="107" y="0"/>
                  </a:lnTo>
                  <a:lnTo>
                    <a:pt x="34" y="0"/>
                  </a:lnTo>
                  <a:lnTo>
                    <a:pt x="34" y="14"/>
                  </a:lnTo>
                  <a:lnTo>
                    <a:pt x="81" y="14"/>
                  </a:lnTo>
                  <a:lnTo>
                    <a:pt x="0" y="95"/>
                  </a:lnTo>
                  <a:lnTo>
                    <a:pt x="11" y="106"/>
                  </a:lnTo>
                  <a:close/>
                </a:path>
              </a:pathLst>
            </a:custGeom>
            <a:solidFill>
              <a:srgbClr val="5AC7DE"/>
            </a:solidFill>
            <a:ln>
              <a:solidFill>
                <a:srgbClr val="5AC7DE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EE65977A-03F5-D24D-949E-BB0176E4335B}"/>
              </a:ext>
            </a:extLst>
          </p:cNvPr>
          <p:cNvGrpSpPr/>
          <p:nvPr/>
        </p:nvGrpSpPr>
        <p:grpSpPr>
          <a:xfrm>
            <a:off x="1772251" y="5141171"/>
            <a:ext cx="3273162" cy="948928"/>
            <a:chOff x="1772251" y="5181448"/>
            <a:chExt cx="3273162" cy="948928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8F6695AC-60B1-2D4B-AE57-30EAFF96E002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8772" y="5181448"/>
              <a:ext cx="2276641" cy="948928"/>
            </a:xfrm>
            <a:custGeom>
              <a:avLst/>
              <a:gdLst>
                <a:gd name="T0" fmla="*/ 2705 w 2891"/>
                <a:gd name="T1" fmla="*/ 418 h 1205"/>
                <a:gd name="T2" fmla="*/ 2705 w 2891"/>
                <a:gd name="T3" fmla="*/ 0 h 1205"/>
                <a:gd name="T4" fmla="*/ 0 w 2891"/>
                <a:gd name="T5" fmla="*/ 0 h 1205"/>
                <a:gd name="T6" fmla="*/ 0 w 2891"/>
                <a:gd name="T7" fmla="*/ 1205 h 1205"/>
                <a:gd name="T8" fmla="*/ 2705 w 2891"/>
                <a:gd name="T9" fmla="*/ 1205 h 1205"/>
                <a:gd name="T10" fmla="*/ 2705 w 2891"/>
                <a:gd name="T11" fmla="*/ 788 h 1205"/>
                <a:gd name="T12" fmla="*/ 2891 w 2891"/>
                <a:gd name="T13" fmla="*/ 603 h 1205"/>
                <a:gd name="T14" fmla="*/ 2705 w 2891"/>
                <a:gd name="T15" fmla="*/ 418 h 1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91" h="1205">
                  <a:moveTo>
                    <a:pt x="2705" y="418"/>
                  </a:moveTo>
                  <a:lnTo>
                    <a:pt x="2705" y="0"/>
                  </a:lnTo>
                  <a:lnTo>
                    <a:pt x="0" y="0"/>
                  </a:lnTo>
                  <a:lnTo>
                    <a:pt x="0" y="1205"/>
                  </a:lnTo>
                  <a:lnTo>
                    <a:pt x="2705" y="1205"/>
                  </a:lnTo>
                  <a:lnTo>
                    <a:pt x="2705" y="788"/>
                  </a:lnTo>
                  <a:lnTo>
                    <a:pt x="2891" y="603"/>
                  </a:lnTo>
                  <a:lnTo>
                    <a:pt x="2705" y="418"/>
                  </a:lnTo>
                  <a:close/>
                </a:path>
              </a:pathLst>
            </a:custGeom>
            <a:gradFill>
              <a:gsLst>
                <a:gs pos="0">
                  <a:srgbClr val="052D3D"/>
                </a:gs>
                <a:gs pos="100000">
                  <a:srgbClr val="00506A"/>
                </a:gs>
              </a:gsLst>
              <a:lin ang="0" scaled="0"/>
            </a:gra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 sz="1350" dirty="0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6B9260E7-B69F-1F41-8077-8FF2B407FA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2251" y="5181448"/>
              <a:ext cx="996522" cy="94892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>
                  <a:lumMod val="85000"/>
                </a:schemeClr>
              </a:solidFill>
              <a:miter lim="800000"/>
              <a:headEnd/>
              <a:tailEnd/>
            </a:ln>
            <a:effec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 sz="1350" dirty="0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E1A5E2CA-C17E-7C4E-B8AB-FDC3152748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65420" y="5228490"/>
              <a:ext cx="827999" cy="14400"/>
            </a:xfrm>
            <a:prstGeom prst="rect">
              <a:avLst/>
            </a:prstGeom>
            <a:solidFill>
              <a:srgbClr val="00506A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 sz="1350" dirty="0"/>
            </a:p>
          </p:txBody>
        </p:sp>
        <p:sp>
          <p:nvSpPr>
            <p:cNvPr id="44" name="Rectangle 32">
              <a:extLst>
                <a:ext uri="{FF2B5EF4-FFF2-40B4-BE49-F238E27FC236}">
                  <a16:creationId xmlns:a16="http://schemas.microsoft.com/office/drawing/2014/main" id="{071F190F-87A5-454B-808F-F1265BD98C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65420" y="6045373"/>
              <a:ext cx="827999" cy="14400"/>
            </a:xfrm>
            <a:prstGeom prst="rect">
              <a:avLst/>
            </a:prstGeom>
            <a:solidFill>
              <a:srgbClr val="00506A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 sz="1350" dirty="0"/>
            </a:p>
          </p:txBody>
        </p:sp>
        <p:sp>
          <p:nvSpPr>
            <p:cNvPr id="17" name="CuadroTexto 16">
              <a:extLst>
                <a:ext uri="{FF2B5EF4-FFF2-40B4-BE49-F238E27FC236}">
                  <a16:creationId xmlns:a16="http://schemas.microsoft.com/office/drawing/2014/main" id="{9EC5BF25-9C7F-80BA-9137-B2DBDEC12E58}"/>
                </a:ext>
              </a:extLst>
            </p:cNvPr>
            <p:cNvSpPr txBox="1"/>
            <p:nvPr/>
          </p:nvSpPr>
          <p:spPr>
            <a:xfrm>
              <a:off x="2857501" y="5236328"/>
              <a:ext cx="2137112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s-PE"/>
              </a:defPPr>
              <a:lvl1pPr algn="just">
                <a:defRPr>
                  <a:solidFill>
                    <a:srgbClr val="005875"/>
                  </a:solidFill>
                  <a:latin typeface="Montserrat" pitchFamily="2" charset="77"/>
                </a:defRPr>
              </a:lvl1pPr>
            </a:lstStyle>
            <a:p>
              <a:pPr algn="l"/>
              <a:r>
                <a:rPr lang="es-MX" sz="1600" dirty="0">
                  <a:solidFill>
                    <a:schemeClr val="bg1"/>
                  </a:solidFill>
                </a:rPr>
                <a:t>+ Participación de mujeres investigadoras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5159C11-6336-4D4B-A132-057EDFD0F7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01188" y="5277658"/>
              <a:ext cx="564751" cy="7578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036846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Rounded Rectangle 64">
            <a:extLst>
              <a:ext uri="{FF2B5EF4-FFF2-40B4-BE49-F238E27FC236}">
                <a16:creationId xmlns:a16="http://schemas.microsoft.com/office/drawing/2014/main" id="{DF41984E-B37F-EC43-A6C0-CECD67DEB35E}"/>
              </a:ext>
            </a:extLst>
          </p:cNvPr>
          <p:cNvSpPr/>
          <p:nvPr/>
        </p:nvSpPr>
        <p:spPr>
          <a:xfrm>
            <a:off x="7823735" y="3040969"/>
            <a:ext cx="2335403" cy="388718"/>
          </a:xfrm>
          <a:prstGeom prst="roundRect">
            <a:avLst/>
          </a:prstGeom>
          <a:solidFill>
            <a:srgbClr val="0050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ounded Rectangle 62">
            <a:extLst>
              <a:ext uri="{FF2B5EF4-FFF2-40B4-BE49-F238E27FC236}">
                <a16:creationId xmlns:a16="http://schemas.microsoft.com/office/drawing/2014/main" id="{1B79903D-B9BE-8A4C-8748-9C27193D0242}"/>
              </a:ext>
            </a:extLst>
          </p:cNvPr>
          <p:cNvSpPr/>
          <p:nvPr/>
        </p:nvSpPr>
        <p:spPr>
          <a:xfrm>
            <a:off x="1860601" y="3038784"/>
            <a:ext cx="2335403" cy="388718"/>
          </a:xfrm>
          <a:prstGeom prst="roundRect">
            <a:avLst/>
          </a:prstGeom>
          <a:solidFill>
            <a:srgbClr val="5AC7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Main circle">
            <a:extLst>
              <a:ext uri="{FF2B5EF4-FFF2-40B4-BE49-F238E27FC236}">
                <a16:creationId xmlns:a16="http://schemas.microsoft.com/office/drawing/2014/main" id="{B74DB79C-6D82-A74A-80B5-49E7AA26DEAA}"/>
              </a:ext>
            </a:extLst>
          </p:cNvPr>
          <p:cNvGrpSpPr/>
          <p:nvPr/>
        </p:nvGrpSpPr>
        <p:grpSpPr>
          <a:xfrm>
            <a:off x="4793928" y="3631302"/>
            <a:ext cx="2636997" cy="2733659"/>
            <a:chOff x="4864123" y="3154458"/>
            <a:chExt cx="2460588" cy="2550784"/>
          </a:xfrm>
        </p:grpSpPr>
        <p:sp>
          <p:nvSpPr>
            <p:cNvPr id="6" name="Line">
              <a:extLst>
                <a:ext uri="{FF2B5EF4-FFF2-40B4-BE49-F238E27FC236}">
                  <a16:creationId xmlns:a16="http://schemas.microsoft.com/office/drawing/2014/main" id="{8EE22DF7-899A-ED47-838C-9853166313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4123" y="4510551"/>
              <a:ext cx="2460588" cy="1194691"/>
            </a:xfrm>
            <a:custGeom>
              <a:avLst/>
              <a:gdLst>
                <a:gd name="T0" fmla="*/ 1722 w 1722"/>
                <a:gd name="T1" fmla="*/ 0 h 840"/>
                <a:gd name="T2" fmla="*/ 1705 w 1722"/>
                <a:gd name="T3" fmla="*/ 0 h 840"/>
                <a:gd name="T4" fmla="*/ 1454 w 1722"/>
                <a:gd name="T5" fmla="*/ 581 h 840"/>
                <a:gd name="T6" fmla="*/ 861 w 1722"/>
                <a:gd name="T7" fmla="*/ 824 h 840"/>
                <a:gd name="T8" fmla="*/ 268 w 1722"/>
                <a:gd name="T9" fmla="*/ 581 h 840"/>
                <a:gd name="T10" fmla="*/ 17 w 1722"/>
                <a:gd name="T11" fmla="*/ 0 h 840"/>
                <a:gd name="T12" fmla="*/ 0 w 1722"/>
                <a:gd name="T13" fmla="*/ 0 h 840"/>
                <a:gd name="T14" fmla="*/ 256 w 1722"/>
                <a:gd name="T15" fmla="*/ 592 h 840"/>
                <a:gd name="T16" fmla="*/ 861 w 1722"/>
                <a:gd name="T17" fmla="*/ 840 h 840"/>
                <a:gd name="T18" fmla="*/ 1466 w 1722"/>
                <a:gd name="T19" fmla="*/ 592 h 840"/>
                <a:gd name="T20" fmla="*/ 1722 w 1722"/>
                <a:gd name="T21" fmla="*/ 0 h 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22" h="840">
                  <a:moveTo>
                    <a:pt x="1722" y="0"/>
                  </a:moveTo>
                  <a:cubicBezTo>
                    <a:pt x="1705" y="0"/>
                    <a:pt x="1705" y="0"/>
                    <a:pt x="1705" y="0"/>
                  </a:cubicBezTo>
                  <a:cubicBezTo>
                    <a:pt x="1700" y="219"/>
                    <a:pt x="1611" y="426"/>
                    <a:pt x="1454" y="581"/>
                  </a:cubicBezTo>
                  <a:cubicBezTo>
                    <a:pt x="1295" y="738"/>
                    <a:pt x="1085" y="824"/>
                    <a:pt x="861" y="824"/>
                  </a:cubicBezTo>
                  <a:cubicBezTo>
                    <a:pt x="637" y="824"/>
                    <a:pt x="427" y="738"/>
                    <a:pt x="268" y="581"/>
                  </a:cubicBezTo>
                  <a:cubicBezTo>
                    <a:pt x="111" y="426"/>
                    <a:pt x="22" y="219"/>
                    <a:pt x="1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" y="224"/>
                    <a:pt x="96" y="434"/>
                    <a:pt x="256" y="592"/>
                  </a:cubicBezTo>
                  <a:cubicBezTo>
                    <a:pt x="418" y="752"/>
                    <a:pt x="633" y="840"/>
                    <a:pt x="861" y="840"/>
                  </a:cubicBezTo>
                  <a:cubicBezTo>
                    <a:pt x="1089" y="840"/>
                    <a:pt x="1304" y="752"/>
                    <a:pt x="1466" y="592"/>
                  </a:cubicBezTo>
                  <a:cubicBezTo>
                    <a:pt x="1626" y="434"/>
                    <a:pt x="1716" y="224"/>
                    <a:pt x="1722" y="0"/>
                  </a:cubicBezTo>
                </a:path>
              </a:pathLst>
            </a:custGeom>
            <a:solidFill>
              <a:srgbClr val="5663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 sz="1350" dirty="0"/>
            </a:p>
          </p:txBody>
        </p:sp>
        <p:sp>
          <p:nvSpPr>
            <p:cNvPr id="7" name="B">
              <a:extLst>
                <a:ext uri="{FF2B5EF4-FFF2-40B4-BE49-F238E27FC236}">
                  <a16:creationId xmlns:a16="http://schemas.microsoft.com/office/drawing/2014/main" id="{3072D71C-35B7-FB4C-BEE2-1DE3F4292B44}"/>
                </a:ext>
              </a:extLst>
            </p:cNvPr>
            <p:cNvSpPr>
              <a:spLocks/>
            </p:cNvSpPr>
            <p:nvPr/>
          </p:nvSpPr>
          <p:spPr bwMode="auto">
            <a:xfrm>
              <a:off x="5494699" y="3154458"/>
              <a:ext cx="1200229" cy="1292007"/>
            </a:xfrm>
            <a:custGeom>
              <a:avLst/>
              <a:gdLst>
                <a:gd name="T0" fmla="*/ 420 w 840"/>
                <a:gd name="T1" fmla="*/ 0 h 908"/>
                <a:gd name="T2" fmla="*/ 346 w 840"/>
                <a:gd name="T3" fmla="*/ 75 h 908"/>
                <a:gd name="T4" fmla="*/ 0 w 840"/>
                <a:gd name="T5" fmla="*/ 181 h 908"/>
                <a:gd name="T6" fmla="*/ 420 w 840"/>
                <a:gd name="T7" fmla="*/ 908 h 908"/>
                <a:gd name="T8" fmla="*/ 840 w 840"/>
                <a:gd name="T9" fmla="*/ 181 h 908"/>
                <a:gd name="T10" fmla="*/ 494 w 840"/>
                <a:gd name="T11" fmla="*/ 75 h 908"/>
                <a:gd name="T12" fmla="*/ 420 w 840"/>
                <a:gd name="T13" fmla="*/ 0 h 9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40" h="908">
                  <a:moveTo>
                    <a:pt x="420" y="0"/>
                  </a:moveTo>
                  <a:cubicBezTo>
                    <a:pt x="346" y="75"/>
                    <a:pt x="346" y="75"/>
                    <a:pt x="346" y="75"/>
                  </a:cubicBezTo>
                  <a:cubicBezTo>
                    <a:pt x="221" y="86"/>
                    <a:pt x="104" y="123"/>
                    <a:pt x="0" y="181"/>
                  </a:cubicBezTo>
                  <a:cubicBezTo>
                    <a:pt x="420" y="908"/>
                    <a:pt x="420" y="908"/>
                    <a:pt x="420" y="908"/>
                  </a:cubicBezTo>
                  <a:cubicBezTo>
                    <a:pt x="840" y="181"/>
                    <a:pt x="840" y="181"/>
                    <a:pt x="840" y="181"/>
                  </a:cubicBezTo>
                  <a:cubicBezTo>
                    <a:pt x="736" y="123"/>
                    <a:pt x="619" y="86"/>
                    <a:pt x="494" y="75"/>
                  </a:cubicBezTo>
                  <a:cubicBezTo>
                    <a:pt x="420" y="0"/>
                    <a:pt x="420" y="0"/>
                    <a:pt x="420" y="0"/>
                  </a:cubicBezTo>
                </a:path>
              </a:pathLst>
            </a:custGeom>
            <a:solidFill>
              <a:srgbClr val="A6C6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 sz="1350" dirty="0"/>
            </a:p>
          </p:txBody>
        </p:sp>
        <p:sp>
          <p:nvSpPr>
            <p:cNvPr id="8" name="A">
              <a:extLst>
                <a:ext uri="{FF2B5EF4-FFF2-40B4-BE49-F238E27FC236}">
                  <a16:creationId xmlns:a16="http://schemas.microsoft.com/office/drawing/2014/main" id="{155843D3-9A17-F349-92BE-A7A9E8A10F93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5706" y="3429000"/>
              <a:ext cx="1198647" cy="1034080"/>
            </a:xfrm>
            <a:custGeom>
              <a:avLst/>
              <a:gdLst>
                <a:gd name="T0" fmla="*/ 419 w 839"/>
                <a:gd name="T1" fmla="*/ 0 h 727"/>
                <a:gd name="T2" fmla="*/ 155 w 839"/>
                <a:gd name="T3" fmla="*/ 246 h 727"/>
                <a:gd name="T4" fmla="*/ 53 w 839"/>
                <a:gd name="T5" fmla="*/ 273 h 727"/>
                <a:gd name="T6" fmla="*/ 80 w 839"/>
                <a:gd name="T7" fmla="*/ 375 h 727"/>
                <a:gd name="T8" fmla="*/ 0 w 839"/>
                <a:gd name="T9" fmla="*/ 727 h 727"/>
                <a:gd name="T10" fmla="*/ 839 w 839"/>
                <a:gd name="T11" fmla="*/ 727 h 727"/>
                <a:gd name="T12" fmla="*/ 419 w 839"/>
                <a:gd name="T13" fmla="*/ 0 h 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39" h="727">
                  <a:moveTo>
                    <a:pt x="419" y="0"/>
                  </a:moveTo>
                  <a:cubicBezTo>
                    <a:pt x="315" y="63"/>
                    <a:pt x="224" y="147"/>
                    <a:pt x="155" y="246"/>
                  </a:cubicBezTo>
                  <a:cubicBezTo>
                    <a:pt x="53" y="273"/>
                    <a:pt x="53" y="273"/>
                    <a:pt x="53" y="273"/>
                  </a:cubicBezTo>
                  <a:cubicBezTo>
                    <a:pt x="80" y="375"/>
                    <a:pt x="80" y="375"/>
                    <a:pt x="80" y="375"/>
                  </a:cubicBezTo>
                  <a:cubicBezTo>
                    <a:pt x="30" y="482"/>
                    <a:pt x="1" y="602"/>
                    <a:pt x="0" y="727"/>
                  </a:cubicBezTo>
                  <a:cubicBezTo>
                    <a:pt x="839" y="727"/>
                    <a:pt x="839" y="727"/>
                    <a:pt x="839" y="727"/>
                  </a:cubicBezTo>
                  <a:cubicBezTo>
                    <a:pt x="419" y="0"/>
                    <a:pt x="419" y="0"/>
                    <a:pt x="419" y="0"/>
                  </a:cubicBezTo>
                </a:path>
              </a:pathLst>
            </a:custGeom>
            <a:solidFill>
              <a:srgbClr val="5AC7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 sz="1350" dirty="0"/>
            </a:p>
          </p:txBody>
        </p:sp>
        <p:sp>
          <p:nvSpPr>
            <p:cNvPr id="9" name="C">
              <a:extLst>
                <a:ext uri="{FF2B5EF4-FFF2-40B4-BE49-F238E27FC236}">
                  <a16:creationId xmlns:a16="http://schemas.microsoft.com/office/drawing/2014/main" id="{63D25669-6789-AB48-AF15-9E1C6041D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4483" y="3429000"/>
              <a:ext cx="1198647" cy="1034080"/>
            </a:xfrm>
            <a:custGeom>
              <a:avLst/>
              <a:gdLst>
                <a:gd name="T0" fmla="*/ 420 w 839"/>
                <a:gd name="T1" fmla="*/ 0 h 727"/>
                <a:gd name="T2" fmla="*/ 0 w 839"/>
                <a:gd name="T3" fmla="*/ 727 h 727"/>
                <a:gd name="T4" fmla="*/ 839 w 839"/>
                <a:gd name="T5" fmla="*/ 727 h 727"/>
                <a:gd name="T6" fmla="*/ 759 w 839"/>
                <a:gd name="T7" fmla="*/ 375 h 727"/>
                <a:gd name="T8" fmla="*/ 786 w 839"/>
                <a:gd name="T9" fmla="*/ 273 h 727"/>
                <a:gd name="T10" fmla="*/ 684 w 839"/>
                <a:gd name="T11" fmla="*/ 246 h 727"/>
                <a:gd name="T12" fmla="*/ 420 w 839"/>
                <a:gd name="T13" fmla="*/ 0 h 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39" h="727">
                  <a:moveTo>
                    <a:pt x="420" y="0"/>
                  </a:moveTo>
                  <a:cubicBezTo>
                    <a:pt x="0" y="727"/>
                    <a:pt x="0" y="727"/>
                    <a:pt x="0" y="727"/>
                  </a:cubicBezTo>
                  <a:cubicBezTo>
                    <a:pt x="839" y="727"/>
                    <a:pt x="839" y="727"/>
                    <a:pt x="839" y="727"/>
                  </a:cubicBezTo>
                  <a:cubicBezTo>
                    <a:pt x="838" y="602"/>
                    <a:pt x="809" y="482"/>
                    <a:pt x="759" y="375"/>
                  </a:cubicBezTo>
                  <a:cubicBezTo>
                    <a:pt x="786" y="273"/>
                    <a:pt x="786" y="273"/>
                    <a:pt x="786" y="273"/>
                  </a:cubicBezTo>
                  <a:cubicBezTo>
                    <a:pt x="684" y="246"/>
                    <a:pt x="684" y="246"/>
                    <a:pt x="684" y="246"/>
                  </a:cubicBezTo>
                  <a:cubicBezTo>
                    <a:pt x="615" y="147"/>
                    <a:pt x="524" y="63"/>
                    <a:pt x="420" y="0"/>
                  </a:cubicBezTo>
                </a:path>
              </a:pathLst>
            </a:custGeom>
            <a:solidFill>
              <a:srgbClr val="005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 sz="1350" dirty="0"/>
            </a:p>
          </p:txBody>
        </p:sp>
        <p:sp>
          <p:nvSpPr>
            <p:cNvPr id="10" name="Circle">
              <a:extLst>
                <a:ext uri="{FF2B5EF4-FFF2-40B4-BE49-F238E27FC236}">
                  <a16:creationId xmlns:a16="http://schemas.microsoft.com/office/drawing/2014/main" id="{0BA9FABF-8D45-464A-BD9E-16F55B671C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39497" y="3336076"/>
              <a:ext cx="2312211" cy="2301886"/>
            </a:xfrm>
            <a:prstGeom prst="ellipse">
              <a:avLst/>
            </a:prstGeom>
            <a:gradFill flip="none" rotWithShape="1">
              <a:gsLst>
                <a:gs pos="20000">
                  <a:srgbClr val="FFFFFF"/>
                </a:gs>
                <a:gs pos="100000">
                  <a:srgbClr val="DAD9D9"/>
                </a:gs>
              </a:gsLst>
              <a:lin ang="2700000" scaled="1"/>
              <a:tileRect/>
            </a:gradFill>
            <a:ln>
              <a:noFill/>
            </a:ln>
            <a:effectLst>
              <a:outerShdw dist="63500" dir="2700000" algn="tl" rotWithShape="0">
                <a:prstClr val="black">
                  <a:alpha val="2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 sz="1350" dirty="0"/>
            </a:p>
          </p:txBody>
        </p:sp>
        <p:pic>
          <p:nvPicPr>
            <p:cNvPr id="11" name="Texture">
              <a:extLst>
                <a:ext uri="{FF2B5EF4-FFF2-40B4-BE49-F238E27FC236}">
                  <a16:creationId xmlns:a16="http://schemas.microsoft.com/office/drawing/2014/main" id="{88C6EC75-F43E-1C4F-B95A-1D72BF8F10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6353" y="3462200"/>
              <a:ext cx="2016000" cy="2016000"/>
            </a:xfrm>
            <a:prstGeom prst="rect">
              <a:avLst/>
            </a:prstGeom>
          </p:spPr>
        </p:pic>
      </p:grpSp>
      <p:grpSp>
        <p:nvGrpSpPr>
          <p:cNvPr id="12" name="Circle A">
            <a:extLst>
              <a:ext uri="{FF2B5EF4-FFF2-40B4-BE49-F238E27FC236}">
                <a16:creationId xmlns:a16="http://schemas.microsoft.com/office/drawing/2014/main" id="{545AFAC9-2FD3-8848-8A9B-716775B6BE68}"/>
              </a:ext>
            </a:extLst>
          </p:cNvPr>
          <p:cNvGrpSpPr/>
          <p:nvPr/>
        </p:nvGrpSpPr>
        <p:grpSpPr>
          <a:xfrm>
            <a:off x="3708293" y="3462644"/>
            <a:ext cx="1114646" cy="1070917"/>
            <a:chOff x="3911536" y="3024704"/>
            <a:chExt cx="988190" cy="949423"/>
          </a:xfrm>
        </p:grpSpPr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F6A68CC9-83BC-B448-A46D-626A430EAF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16933" y="3129932"/>
              <a:ext cx="682793" cy="844195"/>
            </a:xfrm>
            <a:custGeom>
              <a:avLst/>
              <a:gdLst>
                <a:gd name="T0" fmla="*/ 329 w 478"/>
                <a:gd name="T1" fmla="*/ 0 h 593"/>
                <a:gd name="T2" fmla="*/ 130 w 478"/>
                <a:gd name="T3" fmla="*/ 266 h 593"/>
                <a:gd name="T4" fmla="*/ 0 w 478"/>
                <a:gd name="T5" fmla="*/ 571 h 593"/>
                <a:gd name="T6" fmla="*/ 119 w 478"/>
                <a:gd name="T7" fmla="*/ 593 h 593"/>
                <a:gd name="T8" fmla="*/ 364 w 478"/>
                <a:gd name="T9" fmla="*/ 487 h 593"/>
                <a:gd name="T10" fmla="*/ 466 w 478"/>
                <a:gd name="T11" fmla="*/ 460 h 593"/>
                <a:gd name="T12" fmla="*/ 439 w 478"/>
                <a:gd name="T13" fmla="*/ 357 h 593"/>
                <a:gd name="T14" fmla="*/ 329 w 478"/>
                <a:gd name="T15" fmla="*/ 0 h 5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8" h="593">
                  <a:moveTo>
                    <a:pt x="329" y="0"/>
                  </a:moveTo>
                  <a:cubicBezTo>
                    <a:pt x="253" y="79"/>
                    <a:pt x="186" y="168"/>
                    <a:pt x="130" y="266"/>
                  </a:cubicBezTo>
                  <a:cubicBezTo>
                    <a:pt x="74" y="363"/>
                    <a:pt x="30" y="466"/>
                    <a:pt x="0" y="571"/>
                  </a:cubicBezTo>
                  <a:cubicBezTo>
                    <a:pt x="39" y="586"/>
                    <a:pt x="79" y="593"/>
                    <a:pt x="119" y="593"/>
                  </a:cubicBezTo>
                  <a:cubicBezTo>
                    <a:pt x="210" y="593"/>
                    <a:pt x="300" y="556"/>
                    <a:pt x="364" y="487"/>
                  </a:cubicBezTo>
                  <a:cubicBezTo>
                    <a:pt x="466" y="460"/>
                    <a:pt x="466" y="460"/>
                    <a:pt x="466" y="460"/>
                  </a:cubicBezTo>
                  <a:cubicBezTo>
                    <a:pt x="439" y="357"/>
                    <a:pt x="439" y="357"/>
                    <a:pt x="439" y="357"/>
                  </a:cubicBezTo>
                  <a:cubicBezTo>
                    <a:pt x="478" y="228"/>
                    <a:pt x="435" y="86"/>
                    <a:pt x="329" y="0"/>
                  </a:cubicBezTo>
                </a:path>
              </a:pathLst>
            </a:custGeom>
            <a:solidFill>
              <a:srgbClr val="5AC7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 sz="1350" dirty="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EF013EB2-BD72-454C-86FD-4B0FE71E7BE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1536" y="3024704"/>
              <a:ext cx="737385" cy="897996"/>
            </a:xfrm>
            <a:custGeom>
              <a:avLst/>
              <a:gdLst>
                <a:gd name="T0" fmla="*/ 334 w 516"/>
                <a:gd name="T1" fmla="*/ 0 h 631"/>
                <a:gd name="T2" fmla="*/ 334 w 516"/>
                <a:gd name="T3" fmla="*/ 0 h 631"/>
                <a:gd name="T4" fmla="*/ 45 w 516"/>
                <a:gd name="T5" fmla="*/ 167 h 631"/>
                <a:gd name="T6" fmla="*/ 0 w 516"/>
                <a:gd name="T7" fmla="*/ 333 h 631"/>
                <a:gd name="T8" fmla="*/ 167 w 516"/>
                <a:gd name="T9" fmla="*/ 623 h 631"/>
                <a:gd name="T10" fmla="*/ 183 w 516"/>
                <a:gd name="T11" fmla="*/ 631 h 631"/>
                <a:gd name="T12" fmla="*/ 190 w 516"/>
                <a:gd name="T13" fmla="*/ 617 h 631"/>
                <a:gd name="T14" fmla="*/ 175 w 516"/>
                <a:gd name="T15" fmla="*/ 609 h 631"/>
                <a:gd name="T16" fmla="*/ 16 w 516"/>
                <a:gd name="T17" fmla="*/ 333 h 631"/>
                <a:gd name="T18" fmla="*/ 58 w 516"/>
                <a:gd name="T19" fmla="*/ 175 h 631"/>
                <a:gd name="T20" fmla="*/ 334 w 516"/>
                <a:gd name="T21" fmla="*/ 16 h 631"/>
                <a:gd name="T22" fmla="*/ 492 w 516"/>
                <a:gd name="T23" fmla="*/ 59 h 631"/>
                <a:gd name="T24" fmla="*/ 507 w 516"/>
                <a:gd name="T25" fmla="*/ 68 h 631"/>
                <a:gd name="T26" fmla="*/ 516 w 516"/>
                <a:gd name="T27" fmla="*/ 54 h 631"/>
                <a:gd name="T28" fmla="*/ 500 w 516"/>
                <a:gd name="T29" fmla="*/ 45 h 631"/>
                <a:gd name="T30" fmla="*/ 334 w 516"/>
                <a:gd name="T31" fmla="*/ 0 h 6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16" h="631">
                  <a:moveTo>
                    <a:pt x="334" y="0"/>
                  </a:moveTo>
                  <a:cubicBezTo>
                    <a:pt x="334" y="0"/>
                    <a:pt x="334" y="0"/>
                    <a:pt x="334" y="0"/>
                  </a:cubicBezTo>
                  <a:cubicBezTo>
                    <a:pt x="219" y="0"/>
                    <a:pt x="106" y="60"/>
                    <a:pt x="45" y="167"/>
                  </a:cubicBezTo>
                  <a:cubicBezTo>
                    <a:pt x="14" y="219"/>
                    <a:pt x="0" y="277"/>
                    <a:pt x="0" y="333"/>
                  </a:cubicBezTo>
                  <a:cubicBezTo>
                    <a:pt x="0" y="449"/>
                    <a:pt x="60" y="561"/>
                    <a:pt x="167" y="623"/>
                  </a:cubicBezTo>
                  <a:cubicBezTo>
                    <a:pt x="172" y="626"/>
                    <a:pt x="177" y="629"/>
                    <a:pt x="183" y="631"/>
                  </a:cubicBezTo>
                  <a:cubicBezTo>
                    <a:pt x="190" y="617"/>
                    <a:pt x="190" y="617"/>
                    <a:pt x="190" y="617"/>
                  </a:cubicBezTo>
                  <a:cubicBezTo>
                    <a:pt x="185" y="614"/>
                    <a:pt x="180" y="612"/>
                    <a:pt x="175" y="609"/>
                  </a:cubicBezTo>
                  <a:cubicBezTo>
                    <a:pt x="73" y="550"/>
                    <a:pt x="16" y="443"/>
                    <a:pt x="16" y="333"/>
                  </a:cubicBezTo>
                  <a:cubicBezTo>
                    <a:pt x="16" y="279"/>
                    <a:pt x="30" y="225"/>
                    <a:pt x="58" y="175"/>
                  </a:cubicBezTo>
                  <a:cubicBezTo>
                    <a:pt x="117" y="73"/>
                    <a:pt x="224" y="16"/>
                    <a:pt x="334" y="16"/>
                  </a:cubicBezTo>
                  <a:cubicBezTo>
                    <a:pt x="388" y="16"/>
                    <a:pt x="442" y="30"/>
                    <a:pt x="492" y="59"/>
                  </a:cubicBezTo>
                  <a:cubicBezTo>
                    <a:pt x="497" y="61"/>
                    <a:pt x="502" y="65"/>
                    <a:pt x="507" y="68"/>
                  </a:cubicBezTo>
                  <a:cubicBezTo>
                    <a:pt x="516" y="54"/>
                    <a:pt x="516" y="54"/>
                    <a:pt x="516" y="54"/>
                  </a:cubicBezTo>
                  <a:cubicBezTo>
                    <a:pt x="511" y="51"/>
                    <a:pt x="506" y="48"/>
                    <a:pt x="500" y="45"/>
                  </a:cubicBezTo>
                  <a:cubicBezTo>
                    <a:pt x="448" y="14"/>
                    <a:pt x="391" y="0"/>
                    <a:pt x="334" y="0"/>
                  </a:cubicBezTo>
                </a:path>
              </a:pathLst>
            </a:custGeom>
            <a:solidFill>
              <a:srgbClr val="5AC7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 sz="1350" dirty="0"/>
            </a:p>
          </p:txBody>
        </p:sp>
        <p:sp>
          <p:nvSpPr>
            <p:cNvPr id="15" name="Oval 73">
              <a:extLst>
                <a:ext uri="{FF2B5EF4-FFF2-40B4-BE49-F238E27FC236}">
                  <a16:creationId xmlns:a16="http://schemas.microsoft.com/office/drawing/2014/main" id="{60BF8EF6-10E6-8144-811B-7F5FDB9193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98611" y="3113918"/>
              <a:ext cx="772855" cy="769678"/>
            </a:xfrm>
            <a:prstGeom prst="ellipse">
              <a:avLst/>
            </a:prstGeom>
            <a:gradFill flip="none" rotWithShape="1">
              <a:gsLst>
                <a:gs pos="20000">
                  <a:srgbClr val="FFFFFF"/>
                </a:gs>
                <a:gs pos="100000">
                  <a:srgbClr val="DAD9D9"/>
                </a:gs>
              </a:gsLst>
              <a:lin ang="2700000" scaled="1"/>
              <a:tileRect/>
            </a:gradFill>
            <a:ln>
              <a:noFill/>
            </a:ln>
            <a:effectLst>
              <a:outerShdw dist="63500" dir="2700000" algn="tl" rotWithShape="0">
                <a:prstClr val="black">
                  <a:alpha val="2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 sz="1350" dirty="0"/>
            </a:p>
          </p:txBody>
        </p:sp>
      </p:grpSp>
      <p:grpSp>
        <p:nvGrpSpPr>
          <p:cNvPr id="17" name="Circle B">
            <a:extLst>
              <a:ext uri="{FF2B5EF4-FFF2-40B4-BE49-F238E27FC236}">
                <a16:creationId xmlns:a16="http://schemas.microsoft.com/office/drawing/2014/main" id="{EAC511AF-803C-A745-A86C-26D3374F42E3}"/>
              </a:ext>
            </a:extLst>
          </p:cNvPr>
          <p:cNvGrpSpPr/>
          <p:nvPr/>
        </p:nvGrpSpPr>
        <p:grpSpPr>
          <a:xfrm>
            <a:off x="5565467" y="2390371"/>
            <a:ext cx="1076272" cy="1176225"/>
            <a:chOff x="5617332" y="2044424"/>
            <a:chExt cx="954170" cy="1042784"/>
          </a:xfrm>
        </p:grpSpPr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id="{C7359E26-5644-D14A-B92B-42DD9646ADB6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2871" y="2535751"/>
              <a:ext cx="943094" cy="551457"/>
            </a:xfrm>
            <a:custGeom>
              <a:avLst/>
              <a:gdLst>
                <a:gd name="T0" fmla="*/ 330 w 660"/>
                <a:gd name="T1" fmla="*/ 0 h 388"/>
                <a:gd name="T2" fmla="*/ 0 w 660"/>
                <a:gd name="T3" fmla="*/ 40 h 388"/>
                <a:gd name="T4" fmla="*/ 255 w 660"/>
                <a:gd name="T5" fmla="*/ 313 h 388"/>
                <a:gd name="T6" fmla="*/ 330 w 660"/>
                <a:gd name="T7" fmla="*/ 388 h 388"/>
                <a:gd name="T8" fmla="*/ 405 w 660"/>
                <a:gd name="T9" fmla="*/ 313 h 388"/>
                <a:gd name="T10" fmla="*/ 660 w 660"/>
                <a:gd name="T11" fmla="*/ 40 h 388"/>
                <a:gd name="T12" fmla="*/ 330 w 660"/>
                <a:gd name="T13" fmla="*/ 0 h 3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60" h="388">
                  <a:moveTo>
                    <a:pt x="330" y="0"/>
                  </a:moveTo>
                  <a:cubicBezTo>
                    <a:pt x="217" y="0"/>
                    <a:pt x="107" y="14"/>
                    <a:pt x="0" y="40"/>
                  </a:cubicBezTo>
                  <a:cubicBezTo>
                    <a:pt x="22" y="175"/>
                    <a:pt x="123" y="283"/>
                    <a:pt x="255" y="313"/>
                  </a:cubicBezTo>
                  <a:cubicBezTo>
                    <a:pt x="330" y="388"/>
                    <a:pt x="330" y="388"/>
                    <a:pt x="330" y="388"/>
                  </a:cubicBezTo>
                  <a:cubicBezTo>
                    <a:pt x="405" y="313"/>
                    <a:pt x="405" y="313"/>
                    <a:pt x="405" y="313"/>
                  </a:cubicBezTo>
                  <a:cubicBezTo>
                    <a:pt x="537" y="283"/>
                    <a:pt x="638" y="175"/>
                    <a:pt x="660" y="40"/>
                  </a:cubicBezTo>
                  <a:cubicBezTo>
                    <a:pt x="553" y="14"/>
                    <a:pt x="443" y="0"/>
                    <a:pt x="330" y="0"/>
                  </a:cubicBezTo>
                </a:path>
              </a:pathLst>
            </a:custGeom>
            <a:solidFill>
              <a:srgbClr val="A6C6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 sz="1350" dirty="0"/>
            </a:p>
          </p:txBody>
        </p:sp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id="{ADAB463B-F38F-FC47-8EE8-A53BCB21BBEE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7332" y="2044424"/>
              <a:ext cx="954170" cy="500821"/>
            </a:xfrm>
            <a:custGeom>
              <a:avLst/>
              <a:gdLst>
                <a:gd name="T0" fmla="*/ 334 w 668"/>
                <a:gd name="T1" fmla="*/ 0 h 352"/>
                <a:gd name="T2" fmla="*/ 0 w 668"/>
                <a:gd name="T3" fmla="*/ 333 h 352"/>
                <a:gd name="T4" fmla="*/ 1 w 668"/>
                <a:gd name="T5" fmla="*/ 352 h 352"/>
                <a:gd name="T6" fmla="*/ 17 w 668"/>
                <a:gd name="T7" fmla="*/ 351 h 352"/>
                <a:gd name="T8" fmla="*/ 16 w 668"/>
                <a:gd name="T9" fmla="*/ 333 h 352"/>
                <a:gd name="T10" fmla="*/ 109 w 668"/>
                <a:gd name="T11" fmla="*/ 109 h 352"/>
                <a:gd name="T12" fmla="*/ 334 w 668"/>
                <a:gd name="T13" fmla="*/ 16 h 352"/>
                <a:gd name="T14" fmla="*/ 559 w 668"/>
                <a:gd name="T15" fmla="*/ 109 h 352"/>
                <a:gd name="T16" fmla="*/ 652 w 668"/>
                <a:gd name="T17" fmla="*/ 333 h 352"/>
                <a:gd name="T18" fmla="*/ 651 w 668"/>
                <a:gd name="T19" fmla="*/ 351 h 352"/>
                <a:gd name="T20" fmla="*/ 667 w 668"/>
                <a:gd name="T21" fmla="*/ 352 h 352"/>
                <a:gd name="T22" fmla="*/ 668 w 668"/>
                <a:gd name="T23" fmla="*/ 333 h 352"/>
                <a:gd name="T24" fmla="*/ 334 w 668"/>
                <a:gd name="T2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68" h="352">
                  <a:moveTo>
                    <a:pt x="334" y="0"/>
                  </a:moveTo>
                  <a:cubicBezTo>
                    <a:pt x="150" y="0"/>
                    <a:pt x="0" y="149"/>
                    <a:pt x="0" y="333"/>
                  </a:cubicBezTo>
                  <a:cubicBezTo>
                    <a:pt x="0" y="339"/>
                    <a:pt x="1" y="345"/>
                    <a:pt x="1" y="352"/>
                  </a:cubicBezTo>
                  <a:cubicBezTo>
                    <a:pt x="17" y="351"/>
                    <a:pt x="17" y="351"/>
                    <a:pt x="17" y="351"/>
                  </a:cubicBezTo>
                  <a:cubicBezTo>
                    <a:pt x="16" y="345"/>
                    <a:pt x="16" y="339"/>
                    <a:pt x="16" y="333"/>
                  </a:cubicBezTo>
                  <a:cubicBezTo>
                    <a:pt x="16" y="246"/>
                    <a:pt x="52" y="166"/>
                    <a:pt x="109" y="109"/>
                  </a:cubicBezTo>
                  <a:cubicBezTo>
                    <a:pt x="167" y="51"/>
                    <a:pt x="246" y="16"/>
                    <a:pt x="334" y="16"/>
                  </a:cubicBezTo>
                  <a:cubicBezTo>
                    <a:pt x="422" y="16"/>
                    <a:pt x="501" y="51"/>
                    <a:pt x="559" y="109"/>
                  </a:cubicBezTo>
                  <a:cubicBezTo>
                    <a:pt x="616" y="166"/>
                    <a:pt x="652" y="246"/>
                    <a:pt x="652" y="333"/>
                  </a:cubicBezTo>
                  <a:cubicBezTo>
                    <a:pt x="652" y="339"/>
                    <a:pt x="651" y="345"/>
                    <a:pt x="651" y="351"/>
                  </a:cubicBezTo>
                  <a:cubicBezTo>
                    <a:pt x="667" y="352"/>
                    <a:pt x="667" y="352"/>
                    <a:pt x="667" y="352"/>
                  </a:cubicBezTo>
                  <a:cubicBezTo>
                    <a:pt x="667" y="345"/>
                    <a:pt x="668" y="339"/>
                    <a:pt x="668" y="333"/>
                  </a:cubicBezTo>
                  <a:cubicBezTo>
                    <a:pt x="668" y="149"/>
                    <a:pt x="518" y="0"/>
                    <a:pt x="334" y="0"/>
                  </a:cubicBezTo>
                </a:path>
              </a:pathLst>
            </a:custGeom>
            <a:solidFill>
              <a:srgbClr val="A6C6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 sz="1350" dirty="0"/>
            </a:p>
          </p:txBody>
        </p:sp>
        <p:sp>
          <p:nvSpPr>
            <p:cNvPr id="20" name="Oval 73">
              <a:extLst>
                <a:ext uri="{FF2B5EF4-FFF2-40B4-BE49-F238E27FC236}">
                  <a16:creationId xmlns:a16="http://schemas.microsoft.com/office/drawing/2014/main" id="{FF8ED446-3456-1042-89C7-1497C23A51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11029" y="2136018"/>
              <a:ext cx="772855" cy="769678"/>
            </a:xfrm>
            <a:prstGeom prst="ellipse">
              <a:avLst/>
            </a:prstGeom>
            <a:gradFill flip="none" rotWithShape="1">
              <a:gsLst>
                <a:gs pos="20000">
                  <a:srgbClr val="FFFFFF"/>
                </a:gs>
                <a:gs pos="100000">
                  <a:srgbClr val="DAD9D9"/>
                </a:gs>
              </a:gsLst>
              <a:lin ang="2700000" scaled="1"/>
              <a:tileRect/>
            </a:gradFill>
            <a:ln>
              <a:noFill/>
            </a:ln>
            <a:effectLst>
              <a:outerShdw dist="63500" dir="2700000" algn="tl" rotWithShape="0">
                <a:prstClr val="black">
                  <a:alpha val="2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 sz="1350" dirty="0"/>
            </a:p>
          </p:txBody>
        </p:sp>
      </p:grpSp>
      <p:grpSp>
        <p:nvGrpSpPr>
          <p:cNvPr id="22" name="Circle C">
            <a:extLst>
              <a:ext uri="{FF2B5EF4-FFF2-40B4-BE49-F238E27FC236}">
                <a16:creationId xmlns:a16="http://schemas.microsoft.com/office/drawing/2014/main" id="{E255EB12-6BE7-AB4A-88E6-88EBDC6FB0AE}"/>
              </a:ext>
            </a:extLst>
          </p:cNvPr>
          <p:cNvGrpSpPr/>
          <p:nvPr/>
        </p:nvGrpSpPr>
        <p:grpSpPr>
          <a:xfrm>
            <a:off x="7395417" y="3473795"/>
            <a:ext cx="1114647" cy="1070917"/>
            <a:chOff x="7289108" y="3024704"/>
            <a:chExt cx="988192" cy="949423"/>
          </a:xfrm>
        </p:grpSpPr>
        <p:sp>
          <p:nvSpPr>
            <p:cNvPr id="23" name="Freeform 18">
              <a:extLst>
                <a:ext uri="{FF2B5EF4-FFF2-40B4-BE49-F238E27FC236}">
                  <a16:creationId xmlns:a16="http://schemas.microsoft.com/office/drawing/2014/main" id="{303EF4DF-0000-3748-AB6D-39D1EB555BC5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9108" y="3129932"/>
              <a:ext cx="682793" cy="844195"/>
            </a:xfrm>
            <a:custGeom>
              <a:avLst/>
              <a:gdLst>
                <a:gd name="T0" fmla="*/ 149 w 478"/>
                <a:gd name="T1" fmla="*/ 0 h 593"/>
                <a:gd name="T2" fmla="*/ 39 w 478"/>
                <a:gd name="T3" fmla="*/ 357 h 593"/>
                <a:gd name="T4" fmla="*/ 12 w 478"/>
                <a:gd name="T5" fmla="*/ 460 h 593"/>
                <a:gd name="T6" fmla="*/ 114 w 478"/>
                <a:gd name="T7" fmla="*/ 487 h 593"/>
                <a:gd name="T8" fmla="*/ 359 w 478"/>
                <a:gd name="T9" fmla="*/ 593 h 593"/>
                <a:gd name="T10" fmla="*/ 478 w 478"/>
                <a:gd name="T11" fmla="*/ 571 h 593"/>
                <a:gd name="T12" fmla="*/ 348 w 478"/>
                <a:gd name="T13" fmla="*/ 266 h 593"/>
                <a:gd name="T14" fmla="*/ 149 w 478"/>
                <a:gd name="T15" fmla="*/ 0 h 5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8" h="593">
                  <a:moveTo>
                    <a:pt x="149" y="0"/>
                  </a:moveTo>
                  <a:cubicBezTo>
                    <a:pt x="42" y="86"/>
                    <a:pt x="0" y="228"/>
                    <a:pt x="39" y="357"/>
                  </a:cubicBezTo>
                  <a:cubicBezTo>
                    <a:pt x="12" y="460"/>
                    <a:pt x="12" y="460"/>
                    <a:pt x="12" y="460"/>
                  </a:cubicBezTo>
                  <a:cubicBezTo>
                    <a:pt x="114" y="487"/>
                    <a:pt x="114" y="487"/>
                    <a:pt x="114" y="487"/>
                  </a:cubicBezTo>
                  <a:cubicBezTo>
                    <a:pt x="178" y="556"/>
                    <a:pt x="268" y="593"/>
                    <a:pt x="359" y="593"/>
                  </a:cubicBezTo>
                  <a:cubicBezTo>
                    <a:pt x="399" y="593"/>
                    <a:pt x="439" y="586"/>
                    <a:pt x="478" y="571"/>
                  </a:cubicBezTo>
                  <a:cubicBezTo>
                    <a:pt x="448" y="466"/>
                    <a:pt x="404" y="363"/>
                    <a:pt x="348" y="266"/>
                  </a:cubicBezTo>
                  <a:cubicBezTo>
                    <a:pt x="292" y="168"/>
                    <a:pt x="225" y="79"/>
                    <a:pt x="149" y="0"/>
                  </a:cubicBezTo>
                </a:path>
              </a:pathLst>
            </a:custGeom>
            <a:solidFill>
              <a:srgbClr val="005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 sz="1350" dirty="0"/>
            </a:p>
          </p:txBody>
        </p:sp>
        <p:sp>
          <p:nvSpPr>
            <p:cNvPr id="24" name="Freeform 19">
              <a:extLst>
                <a:ext uri="{FF2B5EF4-FFF2-40B4-BE49-F238E27FC236}">
                  <a16:creationId xmlns:a16="http://schemas.microsoft.com/office/drawing/2014/main" id="{0018F940-3AE8-E84E-A119-79C0DC883161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706" y="3024704"/>
              <a:ext cx="736594" cy="897996"/>
            </a:xfrm>
            <a:custGeom>
              <a:avLst/>
              <a:gdLst>
                <a:gd name="T0" fmla="*/ 182 w 516"/>
                <a:gd name="T1" fmla="*/ 0 h 631"/>
                <a:gd name="T2" fmla="*/ 182 w 516"/>
                <a:gd name="T3" fmla="*/ 0 h 631"/>
                <a:gd name="T4" fmla="*/ 16 w 516"/>
                <a:gd name="T5" fmla="*/ 45 h 631"/>
                <a:gd name="T6" fmla="*/ 0 w 516"/>
                <a:gd name="T7" fmla="*/ 54 h 631"/>
                <a:gd name="T8" fmla="*/ 9 w 516"/>
                <a:gd name="T9" fmla="*/ 68 h 631"/>
                <a:gd name="T10" fmla="*/ 24 w 516"/>
                <a:gd name="T11" fmla="*/ 59 h 631"/>
                <a:gd name="T12" fmla="*/ 182 w 516"/>
                <a:gd name="T13" fmla="*/ 16 h 631"/>
                <a:gd name="T14" fmla="*/ 458 w 516"/>
                <a:gd name="T15" fmla="*/ 175 h 631"/>
                <a:gd name="T16" fmla="*/ 500 w 516"/>
                <a:gd name="T17" fmla="*/ 333 h 631"/>
                <a:gd name="T18" fmla="*/ 341 w 516"/>
                <a:gd name="T19" fmla="*/ 609 h 631"/>
                <a:gd name="T20" fmla="*/ 326 w 516"/>
                <a:gd name="T21" fmla="*/ 617 h 631"/>
                <a:gd name="T22" fmla="*/ 333 w 516"/>
                <a:gd name="T23" fmla="*/ 631 h 631"/>
                <a:gd name="T24" fmla="*/ 349 w 516"/>
                <a:gd name="T25" fmla="*/ 623 h 631"/>
                <a:gd name="T26" fmla="*/ 516 w 516"/>
                <a:gd name="T27" fmla="*/ 333 h 631"/>
                <a:gd name="T28" fmla="*/ 471 w 516"/>
                <a:gd name="T29" fmla="*/ 167 h 631"/>
                <a:gd name="T30" fmla="*/ 182 w 516"/>
                <a:gd name="T31" fmla="*/ 0 h 6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16" h="631">
                  <a:moveTo>
                    <a:pt x="182" y="0"/>
                  </a:moveTo>
                  <a:cubicBezTo>
                    <a:pt x="182" y="0"/>
                    <a:pt x="182" y="0"/>
                    <a:pt x="182" y="0"/>
                  </a:cubicBezTo>
                  <a:cubicBezTo>
                    <a:pt x="125" y="0"/>
                    <a:pt x="68" y="14"/>
                    <a:pt x="16" y="45"/>
                  </a:cubicBezTo>
                  <a:cubicBezTo>
                    <a:pt x="10" y="48"/>
                    <a:pt x="5" y="51"/>
                    <a:pt x="0" y="54"/>
                  </a:cubicBezTo>
                  <a:cubicBezTo>
                    <a:pt x="9" y="68"/>
                    <a:pt x="9" y="68"/>
                    <a:pt x="9" y="68"/>
                  </a:cubicBezTo>
                  <a:cubicBezTo>
                    <a:pt x="14" y="64"/>
                    <a:pt x="19" y="61"/>
                    <a:pt x="24" y="59"/>
                  </a:cubicBezTo>
                  <a:cubicBezTo>
                    <a:pt x="74" y="30"/>
                    <a:pt x="128" y="16"/>
                    <a:pt x="182" y="16"/>
                  </a:cubicBezTo>
                  <a:cubicBezTo>
                    <a:pt x="292" y="16"/>
                    <a:pt x="399" y="73"/>
                    <a:pt x="458" y="175"/>
                  </a:cubicBezTo>
                  <a:cubicBezTo>
                    <a:pt x="486" y="225"/>
                    <a:pt x="500" y="279"/>
                    <a:pt x="500" y="333"/>
                  </a:cubicBezTo>
                  <a:cubicBezTo>
                    <a:pt x="500" y="443"/>
                    <a:pt x="443" y="550"/>
                    <a:pt x="341" y="609"/>
                  </a:cubicBezTo>
                  <a:cubicBezTo>
                    <a:pt x="336" y="612"/>
                    <a:pt x="331" y="614"/>
                    <a:pt x="326" y="617"/>
                  </a:cubicBezTo>
                  <a:cubicBezTo>
                    <a:pt x="333" y="631"/>
                    <a:pt x="333" y="631"/>
                    <a:pt x="333" y="631"/>
                  </a:cubicBezTo>
                  <a:cubicBezTo>
                    <a:pt x="339" y="629"/>
                    <a:pt x="344" y="626"/>
                    <a:pt x="349" y="623"/>
                  </a:cubicBezTo>
                  <a:cubicBezTo>
                    <a:pt x="456" y="561"/>
                    <a:pt x="516" y="449"/>
                    <a:pt x="516" y="333"/>
                  </a:cubicBezTo>
                  <a:cubicBezTo>
                    <a:pt x="516" y="277"/>
                    <a:pt x="502" y="219"/>
                    <a:pt x="471" y="167"/>
                  </a:cubicBezTo>
                  <a:cubicBezTo>
                    <a:pt x="410" y="60"/>
                    <a:pt x="297" y="0"/>
                    <a:pt x="182" y="0"/>
                  </a:cubicBezTo>
                </a:path>
              </a:pathLst>
            </a:custGeom>
            <a:solidFill>
              <a:srgbClr val="005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 sz="1350" dirty="0"/>
            </a:p>
          </p:txBody>
        </p:sp>
        <p:sp>
          <p:nvSpPr>
            <p:cNvPr id="25" name="Oval 73">
              <a:extLst>
                <a:ext uri="{FF2B5EF4-FFF2-40B4-BE49-F238E27FC236}">
                  <a16:creationId xmlns:a16="http://schemas.microsoft.com/office/drawing/2014/main" id="{69DCA614-983E-A342-A9E5-CAD95F114C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17294" y="3113918"/>
              <a:ext cx="772855" cy="769678"/>
            </a:xfrm>
            <a:prstGeom prst="ellipse">
              <a:avLst/>
            </a:prstGeom>
            <a:gradFill flip="none" rotWithShape="1">
              <a:gsLst>
                <a:gs pos="20000">
                  <a:srgbClr val="FFFFFF"/>
                </a:gs>
                <a:gs pos="100000">
                  <a:srgbClr val="DAD9D9"/>
                </a:gs>
              </a:gsLst>
              <a:lin ang="2700000" scaled="1"/>
              <a:tileRect/>
            </a:gradFill>
            <a:ln>
              <a:noFill/>
            </a:ln>
            <a:effectLst>
              <a:outerShdw dist="63500" dir="2700000" algn="tl" rotWithShape="0">
                <a:prstClr val="black">
                  <a:alpha val="2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 sz="1350" dirty="0"/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CAEA6D3B-C4BE-2643-BE47-0BE138A832CD}"/>
              </a:ext>
            </a:extLst>
          </p:cNvPr>
          <p:cNvSpPr txBox="1"/>
          <p:nvPr/>
        </p:nvSpPr>
        <p:spPr>
          <a:xfrm>
            <a:off x="2037586" y="2351122"/>
            <a:ext cx="2392593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sz="1200" b="1" dirty="0">
                <a:solidFill>
                  <a:srgbClr val="5AC7DE"/>
                </a:solidFill>
                <a:latin typeface="Montserrat" panose="02000505000000020004" pitchFamily="2" charset="0"/>
                <a:ea typeface="Roboto Condensed" panose="02000000000000000000" pitchFamily="2" charset="0"/>
              </a:rPr>
              <a:t>COMPONENTE 1</a:t>
            </a:r>
          </a:p>
          <a:p>
            <a:r>
              <a:rPr lang="es-PE" sz="1400" dirty="0">
                <a:solidFill>
                  <a:srgbClr val="5AC7DE"/>
                </a:solidFill>
                <a:latin typeface="Montserrat" pitchFamily="2" charset="77"/>
                <a:cs typeface="Arial" panose="020B0604020202020204" pitchFamily="34" charset="0"/>
              </a:rPr>
              <a:t>Fortalecimiento gobernanza SINACTI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3FFC33A9-4DA5-6042-844F-28FF5F0A51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8500" y="-5136"/>
            <a:ext cx="6413500" cy="876300"/>
          </a:xfrm>
          <a:prstGeom prst="rect">
            <a:avLst/>
          </a:prstGeom>
        </p:spPr>
      </p:pic>
      <p:sp>
        <p:nvSpPr>
          <p:cNvPr id="51" name="Google Shape;116;p4">
            <a:extLst>
              <a:ext uri="{FF2B5EF4-FFF2-40B4-BE49-F238E27FC236}">
                <a16:creationId xmlns:a16="http://schemas.microsoft.com/office/drawing/2014/main" id="{44750CC1-C5D6-FB49-A763-9B78976D1168}"/>
              </a:ext>
            </a:extLst>
          </p:cNvPr>
          <p:cNvSpPr txBox="1"/>
          <p:nvPr/>
        </p:nvSpPr>
        <p:spPr>
          <a:xfrm>
            <a:off x="638644" y="578075"/>
            <a:ext cx="3157180" cy="861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sz="3000" b="1" dirty="0">
                <a:solidFill>
                  <a:srgbClr val="5AC7DE"/>
                </a:solidFill>
                <a:latin typeface="Montserrat"/>
                <a:ea typeface="Montserrat"/>
                <a:cs typeface="Montserrat"/>
                <a:sym typeface="Montserrat"/>
              </a:rPr>
              <a:t>DISTRIBUCIÓN</a:t>
            </a: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sz="2000" b="1" i="0" u="none" strike="noStrike" cap="none" dirty="0">
                <a:solidFill>
                  <a:srgbClr val="5AC7DE"/>
                </a:solidFill>
                <a:latin typeface="Montserrat"/>
                <a:ea typeface="Montserrat"/>
                <a:cs typeface="Montserrat"/>
                <a:sym typeface="Montserrat"/>
              </a:rPr>
              <a:t>PRESUPUESTAL</a:t>
            </a:r>
          </a:p>
        </p:txBody>
      </p:sp>
      <p:cxnSp>
        <p:nvCxnSpPr>
          <p:cNvPr id="52" name="Straight Connector 6">
            <a:extLst>
              <a:ext uri="{FF2B5EF4-FFF2-40B4-BE49-F238E27FC236}">
                <a16:creationId xmlns:a16="http://schemas.microsoft.com/office/drawing/2014/main" id="{2683AD47-71DB-1542-829A-6A23CB792C75}"/>
              </a:ext>
            </a:extLst>
          </p:cNvPr>
          <p:cNvCxnSpPr>
            <a:cxnSpLocks/>
          </p:cNvCxnSpPr>
          <p:nvPr/>
        </p:nvCxnSpPr>
        <p:spPr>
          <a:xfrm>
            <a:off x="726780" y="1439809"/>
            <a:ext cx="605618" cy="0"/>
          </a:xfrm>
          <a:prstGeom prst="line">
            <a:avLst/>
          </a:prstGeom>
          <a:ln w="38100">
            <a:solidFill>
              <a:srgbClr val="49C5D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4AFB0683-E8A1-C24A-9909-CE2D515309A3}"/>
              </a:ext>
            </a:extLst>
          </p:cNvPr>
          <p:cNvSpPr txBox="1"/>
          <p:nvPr/>
        </p:nvSpPr>
        <p:spPr>
          <a:xfrm>
            <a:off x="4969319" y="1041277"/>
            <a:ext cx="18002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sz="1200" b="1" dirty="0">
                <a:solidFill>
                  <a:srgbClr val="A6C645"/>
                </a:solidFill>
                <a:latin typeface="Montserrat" panose="02000505000000020004" pitchFamily="2" charset="0"/>
                <a:ea typeface="Roboto Condensed" panose="02000000000000000000" pitchFamily="2" charset="0"/>
              </a:rPr>
              <a:t>COMPONENTE 2</a:t>
            </a:r>
          </a:p>
          <a:p>
            <a:pPr algn="ctr"/>
            <a:r>
              <a:rPr lang="es-PE" sz="1400" dirty="0">
                <a:solidFill>
                  <a:srgbClr val="A6C645"/>
                </a:solidFill>
                <a:latin typeface="Montserrat" pitchFamily="2" charset="77"/>
                <a:cs typeface="Arial" panose="020B0604020202020204" pitchFamily="34" charset="0"/>
              </a:rPr>
              <a:t>Generación de conocimiento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4EFB807-7793-5F4D-B0D4-59C0A7893B6C}"/>
              </a:ext>
            </a:extLst>
          </p:cNvPr>
          <p:cNvSpPr txBox="1"/>
          <p:nvPr/>
        </p:nvSpPr>
        <p:spPr>
          <a:xfrm>
            <a:off x="7742007" y="2362273"/>
            <a:ext cx="23012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" sz="1200" b="1" dirty="0">
                <a:solidFill>
                  <a:srgbClr val="00506A"/>
                </a:solidFill>
                <a:latin typeface="Montserrat" panose="02000505000000020004" pitchFamily="2" charset="0"/>
                <a:ea typeface="Roboto Condensed" panose="02000000000000000000" pitchFamily="2" charset="0"/>
              </a:rPr>
              <a:t>COMPONENTE 3</a:t>
            </a:r>
          </a:p>
          <a:p>
            <a:pPr algn="r"/>
            <a:r>
              <a:rPr lang="es-PE" sz="1400" dirty="0">
                <a:solidFill>
                  <a:srgbClr val="00506A"/>
                </a:solidFill>
                <a:latin typeface="Montserrat" pitchFamily="2" charset="77"/>
                <a:cs typeface="Arial" panose="020B0604020202020204" pitchFamily="34" charset="0"/>
              </a:rPr>
              <a:t>Vinculación academia industria</a:t>
            </a:r>
          </a:p>
        </p:txBody>
      </p:sp>
      <p:sp>
        <p:nvSpPr>
          <p:cNvPr id="55" name="Spaceship">
            <a:extLst>
              <a:ext uri="{FF2B5EF4-FFF2-40B4-BE49-F238E27FC236}">
                <a16:creationId xmlns:a16="http://schemas.microsoft.com/office/drawing/2014/main" id="{A0054FE4-F0D6-9041-BD7E-FFF2C1048BEF}"/>
              </a:ext>
            </a:extLst>
          </p:cNvPr>
          <p:cNvSpPr>
            <a:spLocks noEditPoints="1"/>
          </p:cNvSpPr>
          <p:nvPr/>
        </p:nvSpPr>
        <p:spPr bwMode="auto">
          <a:xfrm>
            <a:off x="7740513" y="3775595"/>
            <a:ext cx="503230" cy="501047"/>
          </a:xfrm>
          <a:custGeom>
            <a:avLst/>
            <a:gdLst>
              <a:gd name="T0" fmla="*/ 251 w 255"/>
              <a:gd name="T1" fmla="*/ 0 h 255"/>
              <a:gd name="T2" fmla="*/ 103 w 255"/>
              <a:gd name="T3" fmla="*/ 72 h 255"/>
              <a:gd name="T4" fmla="*/ 33 w 255"/>
              <a:gd name="T5" fmla="*/ 131 h 255"/>
              <a:gd name="T6" fmla="*/ 38 w 255"/>
              <a:gd name="T7" fmla="*/ 131 h 255"/>
              <a:gd name="T8" fmla="*/ 82 w 255"/>
              <a:gd name="T9" fmla="*/ 119 h 255"/>
              <a:gd name="T10" fmla="*/ 85 w 255"/>
              <a:gd name="T11" fmla="*/ 124 h 255"/>
              <a:gd name="T12" fmla="*/ 74 w 255"/>
              <a:gd name="T13" fmla="*/ 141 h 255"/>
              <a:gd name="T14" fmla="*/ 42 w 255"/>
              <a:gd name="T15" fmla="*/ 181 h 255"/>
              <a:gd name="T16" fmla="*/ 84 w 255"/>
              <a:gd name="T17" fmla="*/ 151 h 255"/>
              <a:gd name="T18" fmla="*/ 0 w 255"/>
              <a:gd name="T19" fmla="*/ 249 h 255"/>
              <a:gd name="T20" fmla="*/ 97 w 255"/>
              <a:gd name="T21" fmla="*/ 164 h 255"/>
              <a:gd name="T22" fmla="*/ 68 w 255"/>
              <a:gd name="T23" fmla="*/ 207 h 255"/>
              <a:gd name="T24" fmla="*/ 110 w 255"/>
              <a:gd name="T25" fmla="*/ 177 h 255"/>
              <a:gd name="T26" fmla="*/ 117 w 255"/>
              <a:gd name="T27" fmla="*/ 182 h 255"/>
              <a:gd name="T28" fmla="*/ 131 w 255"/>
              <a:gd name="T29" fmla="*/ 170 h 255"/>
              <a:gd name="T30" fmla="*/ 136 w 255"/>
              <a:gd name="T31" fmla="*/ 173 h 255"/>
              <a:gd name="T32" fmla="*/ 141 w 255"/>
              <a:gd name="T33" fmla="*/ 172 h 255"/>
              <a:gd name="T34" fmla="*/ 124 w 255"/>
              <a:gd name="T35" fmla="*/ 222 h 255"/>
              <a:gd name="T36" fmla="*/ 128 w 255"/>
              <a:gd name="T37" fmla="*/ 224 h 255"/>
              <a:gd name="T38" fmla="*/ 205 w 255"/>
              <a:gd name="T39" fmla="*/ 133 h 255"/>
              <a:gd name="T40" fmla="*/ 251 w 255"/>
              <a:gd name="T41" fmla="*/ 0 h 255"/>
              <a:gd name="T42" fmla="*/ 42 w 255"/>
              <a:gd name="T43" fmla="*/ 118 h 255"/>
              <a:gd name="T44" fmla="*/ 85 w 255"/>
              <a:gd name="T45" fmla="*/ 106 h 255"/>
              <a:gd name="T46" fmla="*/ 83 w 255"/>
              <a:gd name="T47" fmla="*/ 138 h 255"/>
              <a:gd name="T48" fmla="*/ 110 w 255"/>
              <a:gd name="T49" fmla="*/ 148 h 255"/>
              <a:gd name="T50" fmla="*/ 117 w 255"/>
              <a:gd name="T51" fmla="*/ 172 h 255"/>
              <a:gd name="T52" fmla="*/ 149 w 255"/>
              <a:gd name="T53" fmla="*/ 170 h 255"/>
              <a:gd name="T54" fmla="*/ 137 w 255"/>
              <a:gd name="T55" fmla="*/ 213 h 255"/>
              <a:gd name="T56" fmla="*/ 137 w 255"/>
              <a:gd name="T57" fmla="*/ 165 h 255"/>
              <a:gd name="T58" fmla="*/ 94 w 255"/>
              <a:gd name="T59" fmla="*/ 121 h 255"/>
              <a:gd name="T60" fmla="*/ 90 w 255"/>
              <a:gd name="T61" fmla="*/ 118 h 255"/>
              <a:gd name="T62" fmla="*/ 247 w 255"/>
              <a:gd name="T63" fmla="*/ 8 h 255"/>
              <a:gd name="T64" fmla="*/ 175 w 255"/>
              <a:gd name="T65" fmla="*/ 112 h 255"/>
              <a:gd name="T66" fmla="*/ 207 w 255"/>
              <a:gd name="T67" fmla="*/ 80 h 255"/>
              <a:gd name="T68" fmla="*/ 175 w 255"/>
              <a:gd name="T69" fmla="*/ 48 h 255"/>
              <a:gd name="T70" fmla="*/ 152 w 255"/>
              <a:gd name="T71" fmla="*/ 103 h 255"/>
              <a:gd name="T72" fmla="*/ 175 w 255"/>
              <a:gd name="T73" fmla="*/ 56 h 255"/>
              <a:gd name="T74" fmla="*/ 175 w 255"/>
              <a:gd name="T75" fmla="*/ 104 h 255"/>
              <a:gd name="T76" fmla="*/ 158 w 255"/>
              <a:gd name="T77" fmla="*/ 97 h 255"/>
              <a:gd name="T78" fmla="*/ 175 w 255"/>
              <a:gd name="T79" fmla="*/ 56 h 2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255" h="255">
                <a:moveTo>
                  <a:pt x="251" y="0"/>
                </a:moveTo>
                <a:cubicBezTo>
                  <a:pt x="251" y="0"/>
                  <a:pt x="251" y="0"/>
                  <a:pt x="251" y="0"/>
                </a:cubicBezTo>
                <a:cubicBezTo>
                  <a:pt x="211" y="0"/>
                  <a:pt x="156" y="15"/>
                  <a:pt x="122" y="50"/>
                </a:cubicBezTo>
                <a:cubicBezTo>
                  <a:pt x="114" y="57"/>
                  <a:pt x="108" y="65"/>
                  <a:pt x="103" y="72"/>
                </a:cubicBezTo>
                <a:cubicBezTo>
                  <a:pt x="63" y="73"/>
                  <a:pt x="37" y="92"/>
                  <a:pt x="31" y="127"/>
                </a:cubicBezTo>
                <a:cubicBezTo>
                  <a:pt x="31" y="129"/>
                  <a:pt x="32" y="130"/>
                  <a:pt x="33" y="131"/>
                </a:cubicBezTo>
                <a:cubicBezTo>
                  <a:pt x="34" y="131"/>
                  <a:pt x="34" y="132"/>
                  <a:pt x="35" y="132"/>
                </a:cubicBezTo>
                <a:cubicBezTo>
                  <a:pt x="36" y="132"/>
                  <a:pt x="37" y="131"/>
                  <a:pt x="38" y="131"/>
                </a:cubicBezTo>
                <a:cubicBezTo>
                  <a:pt x="53" y="117"/>
                  <a:pt x="72" y="114"/>
                  <a:pt x="83" y="114"/>
                </a:cubicBezTo>
                <a:cubicBezTo>
                  <a:pt x="82" y="117"/>
                  <a:pt x="82" y="119"/>
                  <a:pt x="82" y="119"/>
                </a:cubicBezTo>
                <a:cubicBezTo>
                  <a:pt x="82" y="120"/>
                  <a:pt x="83" y="121"/>
                  <a:pt x="83" y="122"/>
                </a:cubicBezTo>
                <a:cubicBezTo>
                  <a:pt x="85" y="124"/>
                  <a:pt x="85" y="124"/>
                  <a:pt x="85" y="124"/>
                </a:cubicBezTo>
                <a:cubicBezTo>
                  <a:pt x="74" y="135"/>
                  <a:pt x="74" y="135"/>
                  <a:pt x="74" y="135"/>
                </a:cubicBezTo>
                <a:cubicBezTo>
                  <a:pt x="73" y="137"/>
                  <a:pt x="73" y="139"/>
                  <a:pt x="74" y="141"/>
                </a:cubicBezTo>
                <a:cubicBezTo>
                  <a:pt x="78" y="145"/>
                  <a:pt x="78" y="145"/>
                  <a:pt x="78" y="145"/>
                </a:cubicBezTo>
                <a:cubicBezTo>
                  <a:pt x="42" y="181"/>
                  <a:pt x="42" y="181"/>
                  <a:pt x="42" y="181"/>
                </a:cubicBezTo>
                <a:cubicBezTo>
                  <a:pt x="48" y="187"/>
                  <a:pt x="48" y="187"/>
                  <a:pt x="48" y="187"/>
                </a:cubicBezTo>
                <a:cubicBezTo>
                  <a:pt x="84" y="151"/>
                  <a:pt x="84" y="151"/>
                  <a:pt x="84" y="151"/>
                </a:cubicBezTo>
                <a:cubicBezTo>
                  <a:pt x="91" y="158"/>
                  <a:pt x="91" y="158"/>
                  <a:pt x="91" y="158"/>
                </a:cubicBezTo>
                <a:cubicBezTo>
                  <a:pt x="0" y="249"/>
                  <a:pt x="0" y="249"/>
                  <a:pt x="0" y="249"/>
                </a:cubicBezTo>
                <a:cubicBezTo>
                  <a:pt x="6" y="255"/>
                  <a:pt x="6" y="255"/>
                  <a:pt x="6" y="255"/>
                </a:cubicBezTo>
                <a:cubicBezTo>
                  <a:pt x="97" y="164"/>
                  <a:pt x="97" y="164"/>
                  <a:pt x="97" y="164"/>
                </a:cubicBezTo>
                <a:cubicBezTo>
                  <a:pt x="104" y="171"/>
                  <a:pt x="104" y="171"/>
                  <a:pt x="104" y="171"/>
                </a:cubicBezTo>
                <a:cubicBezTo>
                  <a:pt x="68" y="207"/>
                  <a:pt x="68" y="207"/>
                  <a:pt x="68" y="207"/>
                </a:cubicBezTo>
                <a:cubicBezTo>
                  <a:pt x="74" y="213"/>
                  <a:pt x="74" y="213"/>
                  <a:pt x="74" y="213"/>
                </a:cubicBezTo>
                <a:cubicBezTo>
                  <a:pt x="110" y="177"/>
                  <a:pt x="110" y="177"/>
                  <a:pt x="110" y="177"/>
                </a:cubicBezTo>
                <a:cubicBezTo>
                  <a:pt x="114" y="181"/>
                  <a:pt x="114" y="181"/>
                  <a:pt x="114" y="181"/>
                </a:cubicBezTo>
                <a:cubicBezTo>
                  <a:pt x="115" y="182"/>
                  <a:pt x="116" y="182"/>
                  <a:pt x="117" y="182"/>
                </a:cubicBezTo>
                <a:cubicBezTo>
                  <a:pt x="118" y="182"/>
                  <a:pt x="119" y="182"/>
                  <a:pt x="120" y="181"/>
                </a:cubicBezTo>
                <a:cubicBezTo>
                  <a:pt x="131" y="170"/>
                  <a:pt x="131" y="170"/>
                  <a:pt x="131" y="170"/>
                </a:cubicBezTo>
                <a:cubicBezTo>
                  <a:pt x="133" y="172"/>
                  <a:pt x="133" y="172"/>
                  <a:pt x="133" y="172"/>
                </a:cubicBezTo>
                <a:cubicBezTo>
                  <a:pt x="134" y="172"/>
                  <a:pt x="135" y="173"/>
                  <a:pt x="136" y="173"/>
                </a:cubicBezTo>
                <a:cubicBezTo>
                  <a:pt x="136" y="173"/>
                  <a:pt x="136" y="173"/>
                  <a:pt x="136" y="173"/>
                </a:cubicBezTo>
                <a:cubicBezTo>
                  <a:pt x="136" y="173"/>
                  <a:pt x="138" y="173"/>
                  <a:pt x="141" y="172"/>
                </a:cubicBezTo>
                <a:cubicBezTo>
                  <a:pt x="141" y="183"/>
                  <a:pt x="138" y="202"/>
                  <a:pt x="124" y="217"/>
                </a:cubicBezTo>
                <a:cubicBezTo>
                  <a:pt x="123" y="218"/>
                  <a:pt x="123" y="220"/>
                  <a:pt x="124" y="222"/>
                </a:cubicBezTo>
                <a:cubicBezTo>
                  <a:pt x="125" y="223"/>
                  <a:pt x="126" y="224"/>
                  <a:pt x="127" y="224"/>
                </a:cubicBezTo>
                <a:cubicBezTo>
                  <a:pt x="128" y="224"/>
                  <a:pt x="128" y="224"/>
                  <a:pt x="128" y="224"/>
                </a:cubicBezTo>
                <a:cubicBezTo>
                  <a:pt x="163" y="218"/>
                  <a:pt x="182" y="192"/>
                  <a:pt x="183" y="152"/>
                </a:cubicBezTo>
                <a:cubicBezTo>
                  <a:pt x="190" y="147"/>
                  <a:pt x="198" y="141"/>
                  <a:pt x="205" y="133"/>
                </a:cubicBezTo>
                <a:cubicBezTo>
                  <a:pt x="240" y="99"/>
                  <a:pt x="255" y="44"/>
                  <a:pt x="255" y="4"/>
                </a:cubicBezTo>
                <a:cubicBezTo>
                  <a:pt x="255" y="2"/>
                  <a:pt x="253" y="0"/>
                  <a:pt x="251" y="0"/>
                </a:cubicBezTo>
                <a:close/>
                <a:moveTo>
                  <a:pt x="85" y="106"/>
                </a:moveTo>
                <a:cubicBezTo>
                  <a:pt x="76" y="106"/>
                  <a:pt x="58" y="107"/>
                  <a:pt x="42" y="118"/>
                </a:cubicBezTo>
                <a:cubicBezTo>
                  <a:pt x="51" y="90"/>
                  <a:pt x="75" y="82"/>
                  <a:pt x="97" y="80"/>
                </a:cubicBezTo>
                <a:cubicBezTo>
                  <a:pt x="91" y="90"/>
                  <a:pt x="87" y="99"/>
                  <a:pt x="85" y="106"/>
                </a:cubicBezTo>
                <a:close/>
                <a:moveTo>
                  <a:pt x="117" y="172"/>
                </a:moveTo>
                <a:cubicBezTo>
                  <a:pt x="83" y="138"/>
                  <a:pt x="83" y="138"/>
                  <a:pt x="83" y="138"/>
                </a:cubicBezTo>
                <a:cubicBezTo>
                  <a:pt x="91" y="130"/>
                  <a:pt x="91" y="130"/>
                  <a:pt x="91" y="130"/>
                </a:cubicBezTo>
                <a:cubicBezTo>
                  <a:pt x="110" y="148"/>
                  <a:pt x="110" y="148"/>
                  <a:pt x="110" y="148"/>
                </a:cubicBezTo>
                <a:cubicBezTo>
                  <a:pt x="125" y="164"/>
                  <a:pt x="125" y="164"/>
                  <a:pt x="125" y="164"/>
                </a:cubicBezTo>
                <a:lnTo>
                  <a:pt x="117" y="172"/>
                </a:lnTo>
                <a:close/>
                <a:moveTo>
                  <a:pt x="137" y="213"/>
                </a:moveTo>
                <a:cubicBezTo>
                  <a:pt x="148" y="197"/>
                  <a:pt x="149" y="179"/>
                  <a:pt x="149" y="170"/>
                </a:cubicBezTo>
                <a:cubicBezTo>
                  <a:pt x="156" y="168"/>
                  <a:pt x="165" y="164"/>
                  <a:pt x="175" y="158"/>
                </a:cubicBezTo>
                <a:cubicBezTo>
                  <a:pt x="173" y="180"/>
                  <a:pt x="165" y="204"/>
                  <a:pt x="137" y="213"/>
                </a:cubicBezTo>
                <a:close/>
                <a:moveTo>
                  <a:pt x="200" y="127"/>
                </a:moveTo>
                <a:cubicBezTo>
                  <a:pt x="170" y="157"/>
                  <a:pt x="144" y="163"/>
                  <a:pt x="137" y="165"/>
                </a:cubicBezTo>
                <a:cubicBezTo>
                  <a:pt x="106" y="134"/>
                  <a:pt x="106" y="134"/>
                  <a:pt x="106" y="134"/>
                </a:cubicBezTo>
                <a:cubicBezTo>
                  <a:pt x="94" y="121"/>
                  <a:pt x="94" y="121"/>
                  <a:pt x="94" y="121"/>
                </a:cubicBezTo>
                <a:cubicBezTo>
                  <a:pt x="94" y="121"/>
                  <a:pt x="94" y="121"/>
                  <a:pt x="94" y="121"/>
                </a:cubicBezTo>
                <a:cubicBezTo>
                  <a:pt x="90" y="118"/>
                  <a:pt x="90" y="118"/>
                  <a:pt x="90" y="118"/>
                </a:cubicBezTo>
                <a:cubicBezTo>
                  <a:pt x="92" y="111"/>
                  <a:pt x="98" y="85"/>
                  <a:pt x="128" y="55"/>
                </a:cubicBezTo>
                <a:cubicBezTo>
                  <a:pt x="159" y="24"/>
                  <a:pt x="209" y="9"/>
                  <a:pt x="247" y="8"/>
                </a:cubicBezTo>
                <a:cubicBezTo>
                  <a:pt x="246" y="46"/>
                  <a:pt x="231" y="96"/>
                  <a:pt x="200" y="127"/>
                </a:cubicBezTo>
                <a:close/>
                <a:moveTo>
                  <a:pt x="175" y="112"/>
                </a:moveTo>
                <a:cubicBezTo>
                  <a:pt x="175" y="112"/>
                  <a:pt x="175" y="112"/>
                  <a:pt x="175" y="112"/>
                </a:cubicBezTo>
                <a:cubicBezTo>
                  <a:pt x="193" y="112"/>
                  <a:pt x="207" y="98"/>
                  <a:pt x="207" y="80"/>
                </a:cubicBezTo>
                <a:cubicBezTo>
                  <a:pt x="207" y="62"/>
                  <a:pt x="193" y="48"/>
                  <a:pt x="175" y="48"/>
                </a:cubicBezTo>
                <a:cubicBezTo>
                  <a:pt x="175" y="48"/>
                  <a:pt x="175" y="48"/>
                  <a:pt x="175" y="48"/>
                </a:cubicBezTo>
                <a:cubicBezTo>
                  <a:pt x="157" y="48"/>
                  <a:pt x="143" y="62"/>
                  <a:pt x="143" y="80"/>
                </a:cubicBezTo>
                <a:cubicBezTo>
                  <a:pt x="143" y="89"/>
                  <a:pt x="146" y="97"/>
                  <a:pt x="152" y="103"/>
                </a:cubicBezTo>
                <a:cubicBezTo>
                  <a:pt x="158" y="109"/>
                  <a:pt x="166" y="112"/>
                  <a:pt x="175" y="112"/>
                </a:cubicBezTo>
                <a:close/>
                <a:moveTo>
                  <a:pt x="175" y="56"/>
                </a:moveTo>
                <a:cubicBezTo>
                  <a:pt x="188" y="56"/>
                  <a:pt x="199" y="67"/>
                  <a:pt x="199" y="80"/>
                </a:cubicBezTo>
                <a:cubicBezTo>
                  <a:pt x="199" y="93"/>
                  <a:pt x="188" y="104"/>
                  <a:pt x="175" y="104"/>
                </a:cubicBezTo>
                <a:cubicBezTo>
                  <a:pt x="175" y="104"/>
                  <a:pt x="175" y="104"/>
                  <a:pt x="175" y="104"/>
                </a:cubicBezTo>
                <a:cubicBezTo>
                  <a:pt x="169" y="104"/>
                  <a:pt x="163" y="102"/>
                  <a:pt x="158" y="97"/>
                </a:cubicBezTo>
                <a:cubicBezTo>
                  <a:pt x="153" y="92"/>
                  <a:pt x="151" y="86"/>
                  <a:pt x="151" y="80"/>
                </a:cubicBezTo>
                <a:cubicBezTo>
                  <a:pt x="151" y="67"/>
                  <a:pt x="162" y="56"/>
                  <a:pt x="175" y="56"/>
                </a:cubicBezTo>
                <a:close/>
              </a:path>
            </a:pathLst>
          </a:custGeom>
          <a:solidFill>
            <a:srgbClr val="295D76"/>
          </a:solidFill>
          <a:ln>
            <a:solidFill>
              <a:srgbClr val="295D76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6" name="Laptop with globe">
            <a:extLst>
              <a:ext uri="{FF2B5EF4-FFF2-40B4-BE49-F238E27FC236}">
                <a16:creationId xmlns:a16="http://schemas.microsoft.com/office/drawing/2014/main" id="{A4F06128-5999-2642-87D5-B9E031A73C98}"/>
              </a:ext>
            </a:extLst>
          </p:cNvPr>
          <p:cNvSpPr>
            <a:spLocks noEditPoints="1"/>
          </p:cNvSpPr>
          <p:nvPr/>
        </p:nvSpPr>
        <p:spPr bwMode="auto">
          <a:xfrm>
            <a:off x="3971436" y="3727311"/>
            <a:ext cx="553825" cy="448994"/>
          </a:xfrm>
          <a:custGeom>
            <a:avLst/>
            <a:gdLst>
              <a:gd name="T0" fmla="*/ 283 w 310"/>
              <a:gd name="T1" fmla="*/ 216 h 252"/>
              <a:gd name="T2" fmla="*/ 262 w 310"/>
              <a:gd name="T3" fmla="*/ 44 h 252"/>
              <a:gd name="T4" fmla="*/ 217 w 310"/>
              <a:gd name="T5" fmla="*/ 26 h 252"/>
              <a:gd name="T6" fmla="*/ 155 w 310"/>
              <a:gd name="T7" fmla="*/ 0 h 252"/>
              <a:gd name="T8" fmla="*/ 48 w 310"/>
              <a:gd name="T9" fmla="*/ 44 h 252"/>
              <a:gd name="T10" fmla="*/ 27 w 310"/>
              <a:gd name="T11" fmla="*/ 216 h 252"/>
              <a:gd name="T12" fmla="*/ 0 w 310"/>
              <a:gd name="T13" fmla="*/ 220 h 252"/>
              <a:gd name="T14" fmla="*/ 279 w 310"/>
              <a:gd name="T15" fmla="*/ 252 h 252"/>
              <a:gd name="T16" fmla="*/ 306 w 310"/>
              <a:gd name="T17" fmla="*/ 216 h 252"/>
              <a:gd name="T18" fmla="*/ 275 w 310"/>
              <a:gd name="T19" fmla="*/ 64 h 252"/>
              <a:gd name="T20" fmla="*/ 235 w 310"/>
              <a:gd name="T21" fmla="*/ 52 h 252"/>
              <a:gd name="T22" fmla="*/ 212 w 310"/>
              <a:gd name="T23" fmla="*/ 31 h 252"/>
              <a:gd name="T24" fmla="*/ 206 w 310"/>
              <a:gd name="T25" fmla="*/ 84 h 252"/>
              <a:gd name="T26" fmla="*/ 212 w 310"/>
              <a:gd name="T27" fmla="*/ 31 h 252"/>
              <a:gd name="T28" fmla="*/ 175 w 310"/>
              <a:gd name="T29" fmla="*/ 165 h 252"/>
              <a:gd name="T30" fmla="*/ 235 w 310"/>
              <a:gd name="T31" fmla="*/ 92 h 252"/>
              <a:gd name="T32" fmla="*/ 198 w 310"/>
              <a:gd name="T33" fmla="*/ 84 h 252"/>
              <a:gd name="T34" fmla="*/ 159 w 310"/>
              <a:gd name="T35" fmla="*/ 10 h 252"/>
              <a:gd name="T36" fmla="*/ 198 w 310"/>
              <a:gd name="T37" fmla="*/ 92 h 252"/>
              <a:gd name="T38" fmla="*/ 159 w 310"/>
              <a:gd name="T39" fmla="*/ 92 h 252"/>
              <a:gd name="T40" fmla="*/ 151 w 310"/>
              <a:gd name="T41" fmla="*/ 84 h 252"/>
              <a:gd name="T42" fmla="*/ 151 w 310"/>
              <a:gd name="T43" fmla="*/ 10 h 252"/>
              <a:gd name="T44" fmla="*/ 151 w 310"/>
              <a:gd name="T45" fmla="*/ 166 h 252"/>
              <a:gd name="T46" fmla="*/ 151 w 310"/>
              <a:gd name="T47" fmla="*/ 92 h 252"/>
              <a:gd name="T48" fmla="*/ 104 w 310"/>
              <a:gd name="T49" fmla="*/ 84 h 252"/>
              <a:gd name="T50" fmla="*/ 135 w 310"/>
              <a:gd name="T51" fmla="*/ 11 h 252"/>
              <a:gd name="T52" fmla="*/ 135 w 310"/>
              <a:gd name="T53" fmla="*/ 165 h 252"/>
              <a:gd name="T54" fmla="*/ 104 w 310"/>
              <a:gd name="T55" fmla="*/ 92 h 252"/>
              <a:gd name="T56" fmla="*/ 75 w 310"/>
              <a:gd name="T57" fmla="*/ 52 h 252"/>
              <a:gd name="T58" fmla="*/ 35 w 310"/>
              <a:gd name="T59" fmla="*/ 64 h 252"/>
              <a:gd name="T60" fmla="*/ 35 w 310"/>
              <a:gd name="T61" fmla="*/ 72 h 252"/>
              <a:gd name="T62" fmla="*/ 67 w 310"/>
              <a:gd name="T63" fmla="*/ 88 h 252"/>
              <a:gd name="T64" fmla="*/ 87 w 310"/>
              <a:gd name="T65" fmla="*/ 172 h 252"/>
              <a:gd name="T66" fmla="*/ 95 w 310"/>
              <a:gd name="T67" fmla="*/ 152 h 252"/>
              <a:gd name="T68" fmla="*/ 119 w 310"/>
              <a:gd name="T69" fmla="*/ 204 h 252"/>
              <a:gd name="T70" fmla="*/ 127 w 310"/>
              <a:gd name="T71" fmla="*/ 171 h 252"/>
              <a:gd name="T72" fmla="*/ 151 w 310"/>
              <a:gd name="T73" fmla="*/ 196 h 252"/>
              <a:gd name="T74" fmla="*/ 159 w 310"/>
              <a:gd name="T75" fmla="*/ 176 h 252"/>
              <a:gd name="T76" fmla="*/ 183 w 310"/>
              <a:gd name="T77" fmla="*/ 204 h 252"/>
              <a:gd name="T78" fmla="*/ 191 w 310"/>
              <a:gd name="T79" fmla="*/ 168 h 252"/>
              <a:gd name="T80" fmla="*/ 215 w 310"/>
              <a:gd name="T81" fmla="*/ 172 h 252"/>
              <a:gd name="T82" fmla="*/ 223 w 310"/>
              <a:gd name="T83" fmla="*/ 144 h 252"/>
              <a:gd name="T84" fmla="*/ 242 w 310"/>
              <a:gd name="T85" fmla="*/ 72 h 252"/>
              <a:gd name="T86" fmla="*/ 275 w 310"/>
              <a:gd name="T87" fmla="*/ 216 h 252"/>
              <a:gd name="T88" fmla="*/ 35 w 310"/>
              <a:gd name="T89" fmla="*/ 72 h 252"/>
              <a:gd name="T90" fmla="*/ 31 w 310"/>
              <a:gd name="T91" fmla="*/ 244 h 252"/>
              <a:gd name="T92" fmla="*/ 302 w 310"/>
              <a:gd name="T93" fmla="*/ 224 h 252"/>
              <a:gd name="T94" fmla="*/ 215 w 310"/>
              <a:gd name="T95" fmla="*/ 196 h 252"/>
              <a:gd name="T96" fmla="*/ 223 w 310"/>
              <a:gd name="T97" fmla="*/ 184 h 252"/>
              <a:gd name="T98" fmla="*/ 215 w 310"/>
              <a:gd name="T99" fmla="*/ 196 h 252"/>
              <a:gd name="T100" fmla="*/ 95 w 310"/>
              <a:gd name="T101" fmla="*/ 196 h 252"/>
              <a:gd name="T102" fmla="*/ 87 w 310"/>
              <a:gd name="T103" fmla="*/ 184 h 2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310" h="252">
                <a:moveTo>
                  <a:pt x="306" y="216"/>
                </a:moveTo>
                <a:cubicBezTo>
                  <a:pt x="283" y="216"/>
                  <a:pt x="283" y="216"/>
                  <a:pt x="283" y="216"/>
                </a:cubicBezTo>
                <a:cubicBezTo>
                  <a:pt x="283" y="65"/>
                  <a:pt x="283" y="65"/>
                  <a:pt x="283" y="65"/>
                </a:cubicBezTo>
                <a:cubicBezTo>
                  <a:pt x="283" y="54"/>
                  <a:pt x="273" y="44"/>
                  <a:pt x="262" y="44"/>
                </a:cubicBezTo>
                <a:cubicBezTo>
                  <a:pt x="231" y="44"/>
                  <a:pt x="231" y="44"/>
                  <a:pt x="231" y="44"/>
                </a:cubicBezTo>
                <a:cubicBezTo>
                  <a:pt x="227" y="37"/>
                  <a:pt x="223" y="31"/>
                  <a:pt x="217" y="26"/>
                </a:cubicBezTo>
                <a:cubicBezTo>
                  <a:pt x="201" y="9"/>
                  <a:pt x="179" y="0"/>
                  <a:pt x="155" y="0"/>
                </a:cubicBezTo>
                <a:cubicBezTo>
                  <a:pt x="155" y="0"/>
                  <a:pt x="155" y="0"/>
                  <a:pt x="155" y="0"/>
                </a:cubicBezTo>
                <a:cubicBezTo>
                  <a:pt x="122" y="0"/>
                  <a:pt x="94" y="18"/>
                  <a:pt x="79" y="44"/>
                </a:cubicBezTo>
                <a:cubicBezTo>
                  <a:pt x="48" y="44"/>
                  <a:pt x="48" y="44"/>
                  <a:pt x="48" y="44"/>
                </a:cubicBezTo>
                <a:cubicBezTo>
                  <a:pt x="37" y="44"/>
                  <a:pt x="27" y="54"/>
                  <a:pt x="27" y="65"/>
                </a:cubicBezTo>
                <a:cubicBezTo>
                  <a:pt x="27" y="216"/>
                  <a:pt x="27" y="216"/>
                  <a:pt x="27" y="216"/>
                </a:cubicBezTo>
                <a:cubicBezTo>
                  <a:pt x="4" y="216"/>
                  <a:pt x="4" y="216"/>
                  <a:pt x="4" y="216"/>
                </a:cubicBezTo>
                <a:cubicBezTo>
                  <a:pt x="1" y="216"/>
                  <a:pt x="0" y="218"/>
                  <a:pt x="0" y="220"/>
                </a:cubicBezTo>
                <a:cubicBezTo>
                  <a:pt x="0" y="238"/>
                  <a:pt x="14" y="252"/>
                  <a:pt x="31" y="252"/>
                </a:cubicBezTo>
                <a:cubicBezTo>
                  <a:pt x="279" y="252"/>
                  <a:pt x="279" y="252"/>
                  <a:pt x="279" y="252"/>
                </a:cubicBezTo>
                <a:cubicBezTo>
                  <a:pt x="296" y="252"/>
                  <a:pt x="310" y="238"/>
                  <a:pt x="310" y="220"/>
                </a:cubicBezTo>
                <a:cubicBezTo>
                  <a:pt x="310" y="218"/>
                  <a:pt x="309" y="216"/>
                  <a:pt x="306" y="216"/>
                </a:cubicBezTo>
                <a:close/>
                <a:moveTo>
                  <a:pt x="262" y="52"/>
                </a:moveTo>
                <a:cubicBezTo>
                  <a:pt x="269" y="52"/>
                  <a:pt x="274" y="57"/>
                  <a:pt x="275" y="64"/>
                </a:cubicBezTo>
                <a:cubicBezTo>
                  <a:pt x="240" y="64"/>
                  <a:pt x="240" y="64"/>
                  <a:pt x="240" y="64"/>
                </a:cubicBezTo>
                <a:cubicBezTo>
                  <a:pt x="238" y="60"/>
                  <a:pt x="237" y="56"/>
                  <a:pt x="235" y="52"/>
                </a:cubicBezTo>
                <a:lnTo>
                  <a:pt x="262" y="52"/>
                </a:lnTo>
                <a:close/>
                <a:moveTo>
                  <a:pt x="212" y="31"/>
                </a:moveTo>
                <a:cubicBezTo>
                  <a:pt x="226" y="46"/>
                  <a:pt x="234" y="64"/>
                  <a:pt x="235" y="84"/>
                </a:cubicBezTo>
                <a:cubicBezTo>
                  <a:pt x="206" y="84"/>
                  <a:pt x="206" y="84"/>
                  <a:pt x="206" y="84"/>
                </a:cubicBezTo>
                <a:cubicBezTo>
                  <a:pt x="205" y="53"/>
                  <a:pt x="193" y="26"/>
                  <a:pt x="175" y="11"/>
                </a:cubicBezTo>
                <a:cubicBezTo>
                  <a:pt x="189" y="14"/>
                  <a:pt x="201" y="21"/>
                  <a:pt x="212" y="31"/>
                </a:cubicBezTo>
                <a:close/>
                <a:moveTo>
                  <a:pt x="235" y="92"/>
                </a:moveTo>
                <a:cubicBezTo>
                  <a:pt x="233" y="127"/>
                  <a:pt x="208" y="157"/>
                  <a:pt x="175" y="165"/>
                </a:cubicBezTo>
                <a:cubicBezTo>
                  <a:pt x="193" y="150"/>
                  <a:pt x="205" y="123"/>
                  <a:pt x="206" y="92"/>
                </a:cubicBezTo>
                <a:lnTo>
                  <a:pt x="235" y="92"/>
                </a:lnTo>
                <a:close/>
                <a:moveTo>
                  <a:pt x="159" y="10"/>
                </a:moveTo>
                <a:cubicBezTo>
                  <a:pt x="181" y="20"/>
                  <a:pt x="196" y="50"/>
                  <a:pt x="198" y="84"/>
                </a:cubicBezTo>
                <a:cubicBezTo>
                  <a:pt x="159" y="84"/>
                  <a:pt x="159" y="84"/>
                  <a:pt x="159" y="84"/>
                </a:cubicBezTo>
                <a:lnTo>
                  <a:pt x="159" y="10"/>
                </a:lnTo>
                <a:close/>
                <a:moveTo>
                  <a:pt x="159" y="92"/>
                </a:moveTo>
                <a:cubicBezTo>
                  <a:pt x="198" y="92"/>
                  <a:pt x="198" y="92"/>
                  <a:pt x="198" y="92"/>
                </a:cubicBezTo>
                <a:cubicBezTo>
                  <a:pt x="196" y="126"/>
                  <a:pt x="181" y="156"/>
                  <a:pt x="159" y="166"/>
                </a:cubicBezTo>
                <a:lnTo>
                  <a:pt x="159" y="92"/>
                </a:lnTo>
                <a:close/>
                <a:moveTo>
                  <a:pt x="151" y="10"/>
                </a:moveTo>
                <a:cubicBezTo>
                  <a:pt x="151" y="84"/>
                  <a:pt x="151" y="84"/>
                  <a:pt x="151" y="84"/>
                </a:cubicBezTo>
                <a:cubicBezTo>
                  <a:pt x="112" y="84"/>
                  <a:pt x="112" y="84"/>
                  <a:pt x="112" y="84"/>
                </a:cubicBezTo>
                <a:cubicBezTo>
                  <a:pt x="114" y="50"/>
                  <a:pt x="129" y="20"/>
                  <a:pt x="151" y="10"/>
                </a:cubicBezTo>
                <a:close/>
                <a:moveTo>
                  <a:pt x="151" y="92"/>
                </a:moveTo>
                <a:cubicBezTo>
                  <a:pt x="151" y="166"/>
                  <a:pt x="151" y="166"/>
                  <a:pt x="151" y="166"/>
                </a:cubicBezTo>
                <a:cubicBezTo>
                  <a:pt x="129" y="156"/>
                  <a:pt x="114" y="126"/>
                  <a:pt x="112" y="92"/>
                </a:cubicBezTo>
                <a:lnTo>
                  <a:pt x="151" y="92"/>
                </a:lnTo>
                <a:close/>
                <a:moveTo>
                  <a:pt x="135" y="11"/>
                </a:moveTo>
                <a:cubicBezTo>
                  <a:pt x="117" y="26"/>
                  <a:pt x="105" y="53"/>
                  <a:pt x="104" y="84"/>
                </a:cubicBezTo>
                <a:cubicBezTo>
                  <a:pt x="75" y="84"/>
                  <a:pt x="75" y="84"/>
                  <a:pt x="75" y="84"/>
                </a:cubicBezTo>
                <a:cubicBezTo>
                  <a:pt x="77" y="49"/>
                  <a:pt x="102" y="19"/>
                  <a:pt x="135" y="11"/>
                </a:cubicBezTo>
                <a:close/>
                <a:moveTo>
                  <a:pt x="104" y="92"/>
                </a:moveTo>
                <a:cubicBezTo>
                  <a:pt x="105" y="123"/>
                  <a:pt x="117" y="150"/>
                  <a:pt x="135" y="165"/>
                </a:cubicBezTo>
                <a:cubicBezTo>
                  <a:pt x="102" y="157"/>
                  <a:pt x="77" y="127"/>
                  <a:pt x="75" y="92"/>
                </a:cubicBezTo>
                <a:lnTo>
                  <a:pt x="104" y="92"/>
                </a:lnTo>
                <a:close/>
                <a:moveTo>
                  <a:pt x="48" y="52"/>
                </a:moveTo>
                <a:cubicBezTo>
                  <a:pt x="75" y="52"/>
                  <a:pt x="75" y="52"/>
                  <a:pt x="75" y="52"/>
                </a:cubicBezTo>
                <a:cubicBezTo>
                  <a:pt x="73" y="56"/>
                  <a:pt x="72" y="60"/>
                  <a:pt x="70" y="64"/>
                </a:cubicBezTo>
                <a:cubicBezTo>
                  <a:pt x="35" y="64"/>
                  <a:pt x="35" y="64"/>
                  <a:pt x="35" y="64"/>
                </a:cubicBezTo>
                <a:cubicBezTo>
                  <a:pt x="36" y="57"/>
                  <a:pt x="41" y="52"/>
                  <a:pt x="48" y="52"/>
                </a:cubicBezTo>
                <a:close/>
                <a:moveTo>
                  <a:pt x="35" y="72"/>
                </a:moveTo>
                <a:cubicBezTo>
                  <a:pt x="68" y="72"/>
                  <a:pt x="68" y="72"/>
                  <a:pt x="68" y="72"/>
                </a:cubicBezTo>
                <a:cubicBezTo>
                  <a:pt x="68" y="77"/>
                  <a:pt x="67" y="83"/>
                  <a:pt x="67" y="88"/>
                </a:cubicBezTo>
                <a:cubicBezTo>
                  <a:pt x="67" y="109"/>
                  <a:pt x="75" y="129"/>
                  <a:pt x="87" y="144"/>
                </a:cubicBezTo>
                <a:cubicBezTo>
                  <a:pt x="87" y="172"/>
                  <a:pt x="87" y="172"/>
                  <a:pt x="87" y="172"/>
                </a:cubicBezTo>
                <a:cubicBezTo>
                  <a:pt x="95" y="172"/>
                  <a:pt x="95" y="172"/>
                  <a:pt x="95" y="172"/>
                </a:cubicBezTo>
                <a:cubicBezTo>
                  <a:pt x="95" y="152"/>
                  <a:pt x="95" y="152"/>
                  <a:pt x="95" y="152"/>
                </a:cubicBezTo>
                <a:cubicBezTo>
                  <a:pt x="102" y="159"/>
                  <a:pt x="110" y="164"/>
                  <a:pt x="119" y="168"/>
                </a:cubicBezTo>
                <a:cubicBezTo>
                  <a:pt x="119" y="204"/>
                  <a:pt x="119" y="204"/>
                  <a:pt x="119" y="204"/>
                </a:cubicBezTo>
                <a:cubicBezTo>
                  <a:pt x="127" y="204"/>
                  <a:pt x="127" y="204"/>
                  <a:pt x="127" y="204"/>
                </a:cubicBezTo>
                <a:cubicBezTo>
                  <a:pt x="127" y="171"/>
                  <a:pt x="127" y="171"/>
                  <a:pt x="127" y="171"/>
                </a:cubicBezTo>
                <a:cubicBezTo>
                  <a:pt x="135" y="174"/>
                  <a:pt x="143" y="176"/>
                  <a:pt x="151" y="176"/>
                </a:cubicBezTo>
                <a:cubicBezTo>
                  <a:pt x="151" y="196"/>
                  <a:pt x="151" y="196"/>
                  <a:pt x="151" y="196"/>
                </a:cubicBezTo>
                <a:cubicBezTo>
                  <a:pt x="159" y="196"/>
                  <a:pt x="159" y="196"/>
                  <a:pt x="159" y="196"/>
                </a:cubicBezTo>
                <a:cubicBezTo>
                  <a:pt x="159" y="176"/>
                  <a:pt x="159" y="176"/>
                  <a:pt x="159" y="176"/>
                </a:cubicBezTo>
                <a:cubicBezTo>
                  <a:pt x="167" y="176"/>
                  <a:pt x="175" y="174"/>
                  <a:pt x="183" y="171"/>
                </a:cubicBezTo>
                <a:cubicBezTo>
                  <a:pt x="183" y="204"/>
                  <a:pt x="183" y="204"/>
                  <a:pt x="183" y="204"/>
                </a:cubicBezTo>
                <a:cubicBezTo>
                  <a:pt x="191" y="204"/>
                  <a:pt x="191" y="204"/>
                  <a:pt x="191" y="204"/>
                </a:cubicBezTo>
                <a:cubicBezTo>
                  <a:pt x="191" y="168"/>
                  <a:pt x="191" y="168"/>
                  <a:pt x="191" y="168"/>
                </a:cubicBezTo>
                <a:cubicBezTo>
                  <a:pt x="200" y="164"/>
                  <a:pt x="208" y="159"/>
                  <a:pt x="215" y="152"/>
                </a:cubicBezTo>
                <a:cubicBezTo>
                  <a:pt x="215" y="172"/>
                  <a:pt x="215" y="172"/>
                  <a:pt x="215" y="172"/>
                </a:cubicBezTo>
                <a:cubicBezTo>
                  <a:pt x="223" y="172"/>
                  <a:pt x="223" y="172"/>
                  <a:pt x="223" y="172"/>
                </a:cubicBezTo>
                <a:cubicBezTo>
                  <a:pt x="223" y="144"/>
                  <a:pt x="223" y="144"/>
                  <a:pt x="223" y="144"/>
                </a:cubicBezTo>
                <a:cubicBezTo>
                  <a:pt x="235" y="129"/>
                  <a:pt x="243" y="109"/>
                  <a:pt x="243" y="88"/>
                </a:cubicBezTo>
                <a:cubicBezTo>
                  <a:pt x="243" y="83"/>
                  <a:pt x="242" y="77"/>
                  <a:pt x="242" y="72"/>
                </a:cubicBezTo>
                <a:cubicBezTo>
                  <a:pt x="275" y="72"/>
                  <a:pt x="275" y="72"/>
                  <a:pt x="275" y="72"/>
                </a:cubicBezTo>
                <a:cubicBezTo>
                  <a:pt x="275" y="216"/>
                  <a:pt x="275" y="216"/>
                  <a:pt x="275" y="216"/>
                </a:cubicBezTo>
                <a:cubicBezTo>
                  <a:pt x="35" y="216"/>
                  <a:pt x="35" y="216"/>
                  <a:pt x="35" y="216"/>
                </a:cubicBezTo>
                <a:lnTo>
                  <a:pt x="35" y="72"/>
                </a:lnTo>
                <a:close/>
                <a:moveTo>
                  <a:pt x="279" y="244"/>
                </a:moveTo>
                <a:cubicBezTo>
                  <a:pt x="31" y="244"/>
                  <a:pt x="31" y="244"/>
                  <a:pt x="31" y="244"/>
                </a:cubicBezTo>
                <a:cubicBezTo>
                  <a:pt x="20" y="244"/>
                  <a:pt x="10" y="235"/>
                  <a:pt x="8" y="224"/>
                </a:cubicBezTo>
                <a:cubicBezTo>
                  <a:pt x="302" y="224"/>
                  <a:pt x="302" y="224"/>
                  <a:pt x="302" y="224"/>
                </a:cubicBezTo>
                <a:cubicBezTo>
                  <a:pt x="300" y="235"/>
                  <a:pt x="290" y="244"/>
                  <a:pt x="279" y="244"/>
                </a:cubicBezTo>
                <a:close/>
                <a:moveTo>
                  <a:pt x="215" y="196"/>
                </a:moveTo>
                <a:cubicBezTo>
                  <a:pt x="223" y="196"/>
                  <a:pt x="223" y="196"/>
                  <a:pt x="223" y="196"/>
                </a:cubicBezTo>
                <a:cubicBezTo>
                  <a:pt x="223" y="184"/>
                  <a:pt x="223" y="184"/>
                  <a:pt x="223" y="184"/>
                </a:cubicBezTo>
                <a:cubicBezTo>
                  <a:pt x="215" y="184"/>
                  <a:pt x="215" y="184"/>
                  <a:pt x="215" y="184"/>
                </a:cubicBezTo>
                <a:lnTo>
                  <a:pt x="215" y="196"/>
                </a:lnTo>
                <a:close/>
                <a:moveTo>
                  <a:pt x="87" y="196"/>
                </a:moveTo>
                <a:cubicBezTo>
                  <a:pt x="95" y="196"/>
                  <a:pt x="95" y="196"/>
                  <a:pt x="95" y="196"/>
                </a:cubicBezTo>
                <a:cubicBezTo>
                  <a:pt x="95" y="184"/>
                  <a:pt x="95" y="184"/>
                  <a:pt x="95" y="184"/>
                </a:cubicBezTo>
                <a:cubicBezTo>
                  <a:pt x="87" y="184"/>
                  <a:pt x="87" y="184"/>
                  <a:pt x="87" y="184"/>
                </a:cubicBezTo>
                <a:lnTo>
                  <a:pt x="87" y="196"/>
                </a:lnTo>
                <a:close/>
              </a:path>
            </a:pathLst>
          </a:custGeom>
          <a:solidFill>
            <a:srgbClr val="5AC7DE"/>
          </a:solidFill>
          <a:ln>
            <a:solidFill>
              <a:srgbClr val="5AC7DE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7" name="Head with speech">
            <a:extLst>
              <a:ext uri="{FF2B5EF4-FFF2-40B4-BE49-F238E27FC236}">
                <a16:creationId xmlns:a16="http://schemas.microsoft.com/office/drawing/2014/main" id="{6AEDA420-AA87-1D4A-9E86-C5CDF03F4944}"/>
              </a:ext>
            </a:extLst>
          </p:cNvPr>
          <p:cNvSpPr>
            <a:spLocks noEditPoints="1"/>
          </p:cNvSpPr>
          <p:nvPr/>
        </p:nvSpPr>
        <p:spPr bwMode="auto">
          <a:xfrm>
            <a:off x="5830792" y="2640222"/>
            <a:ext cx="452974" cy="518176"/>
          </a:xfrm>
          <a:custGeom>
            <a:avLst/>
            <a:gdLst>
              <a:gd name="T0" fmla="*/ 122 w 219"/>
              <a:gd name="T1" fmla="*/ 0 h 252"/>
              <a:gd name="T2" fmla="*/ 25 w 219"/>
              <a:gd name="T3" fmla="*/ 97 h 252"/>
              <a:gd name="T4" fmla="*/ 25 w 219"/>
              <a:gd name="T5" fmla="*/ 126 h 252"/>
              <a:gd name="T6" fmla="*/ 11 w 219"/>
              <a:gd name="T7" fmla="*/ 148 h 252"/>
              <a:gd name="T8" fmla="*/ 2 w 219"/>
              <a:gd name="T9" fmla="*/ 162 h 252"/>
              <a:gd name="T10" fmla="*/ 2 w 219"/>
              <a:gd name="T11" fmla="*/ 172 h 252"/>
              <a:gd name="T12" fmla="*/ 10 w 219"/>
              <a:gd name="T13" fmla="*/ 176 h 252"/>
              <a:gd name="T14" fmla="*/ 25 w 219"/>
              <a:gd name="T15" fmla="*/ 176 h 252"/>
              <a:gd name="T16" fmla="*/ 25 w 219"/>
              <a:gd name="T17" fmla="*/ 202 h 252"/>
              <a:gd name="T18" fmla="*/ 46 w 219"/>
              <a:gd name="T19" fmla="*/ 224 h 252"/>
              <a:gd name="T20" fmla="*/ 86 w 219"/>
              <a:gd name="T21" fmla="*/ 224 h 252"/>
              <a:gd name="T22" fmla="*/ 75 w 219"/>
              <a:gd name="T23" fmla="*/ 246 h 252"/>
              <a:gd name="T24" fmla="*/ 75 w 219"/>
              <a:gd name="T25" fmla="*/ 250 h 252"/>
              <a:gd name="T26" fmla="*/ 79 w 219"/>
              <a:gd name="T27" fmla="*/ 252 h 252"/>
              <a:gd name="T28" fmla="*/ 215 w 219"/>
              <a:gd name="T29" fmla="*/ 252 h 252"/>
              <a:gd name="T30" fmla="*/ 219 w 219"/>
              <a:gd name="T31" fmla="*/ 248 h 252"/>
              <a:gd name="T32" fmla="*/ 219 w 219"/>
              <a:gd name="T33" fmla="*/ 97 h 252"/>
              <a:gd name="T34" fmla="*/ 122 w 219"/>
              <a:gd name="T35" fmla="*/ 0 h 252"/>
              <a:gd name="T36" fmla="*/ 211 w 219"/>
              <a:gd name="T37" fmla="*/ 244 h 252"/>
              <a:gd name="T38" fmla="*/ 131 w 219"/>
              <a:gd name="T39" fmla="*/ 244 h 252"/>
              <a:gd name="T40" fmla="*/ 131 w 219"/>
              <a:gd name="T41" fmla="*/ 152 h 252"/>
              <a:gd name="T42" fmla="*/ 183 w 219"/>
              <a:gd name="T43" fmla="*/ 96 h 252"/>
              <a:gd name="T44" fmla="*/ 127 w 219"/>
              <a:gd name="T45" fmla="*/ 40 h 252"/>
              <a:gd name="T46" fmla="*/ 71 w 219"/>
              <a:gd name="T47" fmla="*/ 96 h 252"/>
              <a:gd name="T48" fmla="*/ 123 w 219"/>
              <a:gd name="T49" fmla="*/ 152 h 252"/>
              <a:gd name="T50" fmla="*/ 123 w 219"/>
              <a:gd name="T51" fmla="*/ 244 h 252"/>
              <a:gd name="T52" fmla="*/ 85 w 219"/>
              <a:gd name="T53" fmla="*/ 244 h 252"/>
              <a:gd name="T54" fmla="*/ 97 w 219"/>
              <a:gd name="T55" fmla="*/ 222 h 252"/>
              <a:gd name="T56" fmla="*/ 96 w 219"/>
              <a:gd name="T57" fmla="*/ 218 h 252"/>
              <a:gd name="T58" fmla="*/ 93 w 219"/>
              <a:gd name="T59" fmla="*/ 216 h 252"/>
              <a:gd name="T60" fmla="*/ 46 w 219"/>
              <a:gd name="T61" fmla="*/ 216 h 252"/>
              <a:gd name="T62" fmla="*/ 33 w 219"/>
              <a:gd name="T63" fmla="*/ 202 h 252"/>
              <a:gd name="T64" fmla="*/ 33 w 219"/>
              <a:gd name="T65" fmla="*/ 172 h 252"/>
              <a:gd name="T66" fmla="*/ 29 w 219"/>
              <a:gd name="T67" fmla="*/ 168 h 252"/>
              <a:gd name="T68" fmla="*/ 10 w 219"/>
              <a:gd name="T69" fmla="*/ 168 h 252"/>
              <a:gd name="T70" fmla="*/ 9 w 219"/>
              <a:gd name="T71" fmla="*/ 168 h 252"/>
              <a:gd name="T72" fmla="*/ 9 w 219"/>
              <a:gd name="T73" fmla="*/ 166 h 252"/>
              <a:gd name="T74" fmla="*/ 18 w 219"/>
              <a:gd name="T75" fmla="*/ 153 h 252"/>
              <a:gd name="T76" fmla="*/ 33 w 219"/>
              <a:gd name="T77" fmla="*/ 126 h 252"/>
              <a:gd name="T78" fmla="*/ 33 w 219"/>
              <a:gd name="T79" fmla="*/ 97 h 252"/>
              <a:gd name="T80" fmla="*/ 122 w 219"/>
              <a:gd name="T81" fmla="*/ 8 h 252"/>
              <a:gd name="T82" fmla="*/ 211 w 219"/>
              <a:gd name="T83" fmla="*/ 97 h 252"/>
              <a:gd name="T84" fmla="*/ 211 w 219"/>
              <a:gd name="T85" fmla="*/ 244 h 252"/>
              <a:gd name="T86" fmla="*/ 127 w 219"/>
              <a:gd name="T87" fmla="*/ 144 h 252"/>
              <a:gd name="T88" fmla="*/ 79 w 219"/>
              <a:gd name="T89" fmla="*/ 96 h 252"/>
              <a:gd name="T90" fmla="*/ 127 w 219"/>
              <a:gd name="T91" fmla="*/ 48 h 252"/>
              <a:gd name="T92" fmla="*/ 175 w 219"/>
              <a:gd name="T93" fmla="*/ 96 h 252"/>
              <a:gd name="T94" fmla="*/ 127 w 219"/>
              <a:gd name="T95" fmla="*/ 144 h 252"/>
              <a:gd name="T96" fmla="*/ 103 w 219"/>
              <a:gd name="T97" fmla="*/ 92 h 252"/>
              <a:gd name="T98" fmla="*/ 99 w 219"/>
              <a:gd name="T99" fmla="*/ 96 h 252"/>
              <a:gd name="T100" fmla="*/ 103 w 219"/>
              <a:gd name="T101" fmla="*/ 100 h 252"/>
              <a:gd name="T102" fmla="*/ 107 w 219"/>
              <a:gd name="T103" fmla="*/ 96 h 252"/>
              <a:gd name="T104" fmla="*/ 103 w 219"/>
              <a:gd name="T105" fmla="*/ 92 h 252"/>
              <a:gd name="T106" fmla="*/ 151 w 219"/>
              <a:gd name="T107" fmla="*/ 92 h 252"/>
              <a:gd name="T108" fmla="*/ 147 w 219"/>
              <a:gd name="T109" fmla="*/ 96 h 252"/>
              <a:gd name="T110" fmla="*/ 151 w 219"/>
              <a:gd name="T111" fmla="*/ 100 h 252"/>
              <a:gd name="T112" fmla="*/ 155 w 219"/>
              <a:gd name="T113" fmla="*/ 96 h 252"/>
              <a:gd name="T114" fmla="*/ 151 w 219"/>
              <a:gd name="T115" fmla="*/ 92 h 252"/>
              <a:gd name="T116" fmla="*/ 127 w 219"/>
              <a:gd name="T117" fmla="*/ 92 h 252"/>
              <a:gd name="T118" fmla="*/ 123 w 219"/>
              <a:gd name="T119" fmla="*/ 96 h 252"/>
              <a:gd name="T120" fmla="*/ 127 w 219"/>
              <a:gd name="T121" fmla="*/ 100 h 252"/>
              <a:gd name="T122" fmla="*/ 131 w 219"/>
              <a:gd name="T123" fmla="*/ 96 h 252"/>
              <a:gd name="T124" fmla="*/ 127 w 219"/>
              <a:gd name="T125" fmla="*/ 92 h 2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19" h="252">
                <a:moveTo>
                  <a:pt x="122" y="0"/>
                </a:moveTo>
                <a:cubicBezTo>
                  <a:pt x="69" y="0"/>
                  <a:pt x="25" y="43"/>
                  <a:pt x="25" y="97"/>
                </a:cubicBezTo>
                <a:cubicBezTo>
                  <a:pt x="25" y="126"/>
                  <a:pt x="25" y="126"/>
                  <a:pt x="25" y="126"/>
                </a:cubicBezTo>
                <a:cubicBezTo>
                  <a:pt x="25" y="130"/>
                  <a:pt x="16" y="142"/>
                  <a:pt x="11" y="148"/>
                </a:cubicBezTo>
                <a:cubicBezTo>
                  <a:pt x="7" y="154"/>
                  <a:pt x="4" y="158"/>
                  <a:pt x="2" y="162"/>
                </a:cubicBezTo>
                <a:cubicBezTo>
                  <a:pt x="0" y="165"/>
                  <a:pt x="0" y="169"/>
                  <a:pt x="2" y="172"/>
                </a:cubicBezTo>
                <a:cubicBezTo>
                  <a:pt x="4" y="174"/>
                  <a:pt x="7" y="176"/>
                  <a:pt x="10" y="176"/>
                </a:cubicBezTo>
                <a:cubicBezTo>
                  <a:pt x="25" y="176"/>
                  <a:pt x="25" y="176"/>
                  <a:pt x="25" y="176"/>
                </a:cubicBezTo>
                <a:cubicBezTo>
                  <a:pt x="25" y="202"/>
                  <a:pt x="25" y="202"/>
                  <a:pt x="25" y="202"/>
                </a:cubicBezTo>
                <a:cubicBezTo>
                  <a:pt x="25" y="213"/>
                  <a:pt x="32" y="224"/>
                  <a:pt x="46" y="224"/>
                </a:cubicBezTo>
                <a:cubicBezTo>
                  <a:pt x="86" y="224"/>
                  <a:pt x="86" y="224"/>
                  <a:pt x="86" y="224"/>
                </a:cubicBezTo>
                <a:cubicBezTo>
                  <a:pt x="75" y="246"/>
                  <a:pt x="75" y="246"/>
                  <a:pt x="75" y="246"/>
                </a:cubicBezTo>
                <a:cubicBezTo>
                  <a:pt x="75" y="247"/>
                  <a:pt x="75" y="249"/>
                  <a:pt x="75" y="250"/>
                </a:cubicBezTo>
                <a:cubicBezTo>
                  <a:pt x="76" y="251"/>
                  <a:pt x="77" y="252"/>
                  <a:pt x="79" y="252"/>
                </a:cubicBezTo>
                <a:cubicBezTo>
                  <a:pt x="215" y="252"/>
                  <a:pt x="215" y="252"/>
                  <a:pt x="215" y="252"/>
                </a:cubicBezTo>
                <a:cubicBezTo>
                  <a:pt x="217" y="252"/>
                  <a:pt x="219" y="250"/>
                  <a:pt x="219" y="248"/>
                </a:cubicBezTo>
                <a:cubicBezTo>
                  <a:pt x="219" y="97"/>
                  <a:pt x="219" y="97"/>
                  <a:pt x="219" y="97"/>
                </a:cubicBezTo>
                <a:cubicBezTo>
                  <a:pt x="219" y="43"/>
                  <a:pt x="176" y="0"/>
                  <a:pt x="122" y="0"/>
                </a:cubicBezTo>
                <a:close/>
                <a:moveTo>
                  <a:pt x="211" y="244"/>
                </a:moveTo>
                <a:cubicBezTo>
                  <a:pt x="131" y="244"/>
                  <a:pt x="131" y="244"/>
                  <a:pt x="131" y="244"/>
                </a:cubicBezTo>
                <a:cubicBezTo>
                  <a:pt x="131" y="152"/>
                  <a:pt x="131" y="152"/>
                  <a:pt x="131" y="152"/>
                </a:cubicBezTo>
                <a:cubicBezTo>
                  <a:pt x="160" y="150"/>
                  <a:pt x="183" y="126"/>
                  <a:pt x="183" y="96"/>
                </a:cubicBezTo>
                <a:cubicBezTo>
                  <a:pt x="183" y="65"/>
                  <a:pt x="158" y="40"/>
                  <a:pt x="127" y="40"/>
                </a:cubicBezTo>
                <a:cubicBezTo>
                  <a:pt x="96" y="40"/>
                  <a:pt x="71" y="65"/>
                  <a:pt x="71" y="96"/>
                </a:cubicBezTo>
                <a:cubicBezTo>
                  <a:pt x="71" y="126"/>
                  <a:pt x="94" y="150"/>
                  <a:pt x="123" y="152"/>
                </a:cubicBezTo>
                <a:cubicBezTo>
                  <a:pt x="123" y="244"/>
                  <a:pt x="123" y="244"/>
                  <a:pt x="123" y="244"/>
                </a:cubicBezTo>
                <a:cubicBezTo>
                  <a:pt x="85" y="244"/>
                  <a:pt x="85" y="244"/>
                  <a:pt x="85" y="244"/>
                </a:cubicBezTo>
                <a:cubicBezTo>
                  <a:pt x="97" y="222"/>
                  <a:pt x="97" y="222"/>
                  <a:pt x="97" y="222"/>
                </a:cubicBezTo>
                <a:cubicBezTo>
                  <a:pt x="97" y="221"/>
                  <a:pt x="97" y="219"/>
                  <a:pt x="96" y="218"/>
                </a:cubicBezTo>
                <a:cubicBezTo>
                  <a:pt x="96" y="217"/>
                  <a:pt x="94" y="216"/>
                  <a:pt x="93" y="216"/>
                </a:cubicBezTo>
                <a:cubicBezTo>
                  <a:pt x="46" y="216"/>
                  <a:pt x="46" y="216"/>
                  <a:pt x="46" y="216"/>
                </a:cubicBezTo>
                <a:cubicBezTo>
                  <a:pt x="36" y="216"/>
                  <a:pt x="33" y="207"/>
                  <a:pt x="33" y="202"/>
                </a:cubicBezTo>
                <a:cubicBezTo>
                  <a:pt x="33" y="172"/>
                  <a:pt x="33" y="172"/>
                  <a:pt x="33" y="172"/>
                </a:cubicBezTo>
                <a:cubicBezTo>
                  <a:pt x="33" y="170"/>
                  <a:pt x="31" y="168"/>
                  <a:pt x="29" y="168"/>
                </a:cubicBezTo>
                <a:cubicBezTo>
                  <a:pt x="10" y="168"/>
                  <a:pt x="10" y="168"/>
                  <a:pt x="10" y="168"/>
                </a:cubicBezTo>
                <a:cubicBezTo>
                  <a:pt x="9" y="168"/>
                  <a:pt x="9" y="168"/>
                  <a:pt x="9" y="168"/>
                </a:cubicBezTo>
                <a:cubicBezTo>
                  <a:pt x="9" y="167"/>
                  <a:pt x="9" y="167"/>
                  <a:pt x="9" y="166"/>
                </a:cubicBezTo>
                <a:cubicBezTo>
                  <a:pt x="11" y="163"/>
                  <a:pt x="14" y="158"/>
                  <a:pt x="18" y="153"/>
                </a:cubicBezTo>
                <a:cubicBezTo>
                  <a:pt x="27" y="140"/>
                  <a:pt x="33" y="132"/>
                  <a:pt x="33" y="126"/>
                </a:cubicBezTo>
                <a:cubicBezTo>
                  <a:pt x="33" y="97"/>
                  <a:pt x="33" y="97"/>
                  <a:pt x="33" y="97"/>
                </a:cubicBezTo>
                <a:cubicBezTo>
                  <a:pt x="33" y="48"/>
                  <a:pt x="73" y="8"/>
                  <a:pt x="122" y="8"/>
                </a:cubicBezTo>
                <a:cubicBezTo>
                  <a:pt x="171" y="8"/>
                  <a:pt x="211" y="48"/>
                  <a:pt x="211" y="97"/>
                </a:cubicBezTo>
                <a:lnTo>
                  <a:pt x="211" y="244"/>
                </a:lnTo>
                <a:close/>
                <a:moveTo>
                  <a:pt x="127" y="144"/>
                </a:moveTo>
                <a:cubicBezTo>
                  <a:pt x="101" y="144"/>
                  <a:pt x="79" y="122"/>
                  <a:pt x="79" y="96"/>
                </a:cubicBezTo>
                <a:cubicBezTo>
                  <a:pt x="79" y="70"/>
                  <a:pt x="101" y="48"/>
                  <a:pt x="127" y="48"/>
                </a:cubicBezTo>
                <a:cubicBezTo>
                  <a:pt x="153" y="48"/>
                  <a:pt x="175" y="70"/>
                  <a:pt x="175" y="96"/>
                </a:cubicBezTo>
                <a:cubicBezTo>
                  <a:pt x="175" y="122"/>
                  <a:pt x="153" y="144"/>
                  <a:pt x="127" y="144"/>
                </a:cubicBezTo>
                <a:close/>
                <a:moveTo>
                  <a:pt x="103" y="92"/>
                </a:moveTo>
                <a:cubicBezTo>
                  <a:pt x="101" y="92"/>
                  <a:pt x="99" y="94"/>
                  <a:pt x="99" y="96"/>
                </a:cubicBezTo>
                <a:cubicBezTo>
                  <a:pt x="99" y="98"/>
                  <a:pt x="101" y="100"/>
                  <a:pt x="103" y="100"/>
                </a:cubicBezTo>
                <a:cubicBezTo>
                  <a:pt x="105" y="100"/>
                  <a:pt x="107" y="98"/>
                  <a:pt x="107" y="96"/>
                </a:cubicBezTo>
                <a:cubicBezTo>
                  <a:pt x="107" y="94"/>
                  <a:pt x="105" y="92"/>
                  <a:pt x="103" y="92"/>
                </a:cubicBezTo>
                <a:close/>
                <a:moveTo>
                  <a:pt x="151" y="92"/>
                </a:moveTo>
                <a:cubicBezTo>
                  <a:pt x="149" y="92"/>
                  <a:pt x="147" y="94"/>
                  <a:pt x="147" y="96"/>
                </a:cubicBezTo>
                <a:cubicBezTo>
                  <a:pt x="147" y="98"/>
                  <a:pt x="149" y="100"/>
                  <a:pt x="151" y="100"/>
                </a:cubicBezTo>
                <a:cubicBezTo>
                  <a:pt x="153" y="100"/>
                  <a:pt x="155" y="98"/>
                  <a:pt x="155" y="96"/>
                </a:cubicBezTo>
                <a:cubicBezTo>
                  <a:pt x="155" y="94"/>
                  <a:pt x="153" y="92"/>
                  <a:pt x="151" y="92"/>
                </a:cubicBezTo>
                <a:close/>
                <a:moveTo>
                  <a:pt x="127" y="92"/>
                </a:moveTo>
                <a:cubicBezTo>
                  <a:pt x="125" y="92"/>
                  <a:pt x="123" y="94"/>
                  <a:pt x="123" y="96"/>
                </a:cubicBezTo>
                <a:cubicBezTo>
                  <a:pt x="123" y="98"/>
                  <a:pt x="125" y="100"/>
                  <a:pt x="127" y="100"/>
                </a:cubicBezTo>
                <a:cubicBezTo>
                  <a:pt x="129" y="100"/>
                  <a:pt x="131" y="98"/>
                  <a:pt x="131" y="96"/>
                </a:cubicBezTo>
                <a:cubicBezTo>
                  <a:pt x="131" y="94"/>
                  <a:pt x="129" y="92"/>
                  <a:pt x="127" y="92"/>
                </a:cubicBezTo>
                <a:close/>
              </a:path>
            </a:pathLst>
          </a:custGeom>
          <a:solidFill>
            <a:srgbClr val="A6C645"/>
          </a:solidFill>
          <a:ln>
            <a:solidFill>
              <a:srgbClr val="A6C645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8" name="CuadroTexto 80">
            <a:extLst>
              <a:ext uri="{FF2B5EF4-FFF2-40B4-BE49-F238E27FC236}">
                <a16:creationId xmlns:a16="http://schemas.microsoft.com/office/drawing/2014/main" id="{8B19CC56-DF79-C044-8512-46B96081788E}"/>
              </a:ext>
            </a:extLst>
          </p:cNvPr>
          <p:cNvSpPr txBox="1"/>
          <p:nvPr/>
        </p:nvSpPr>
        <p:spPr>
          <a:xfrm>
            <a:off x="2037586" y="3021275"/>
            <a:ext cx="2184124" cy="430887"/>
          </a:xfrm>
          <a:prstGeom prst="rect">
            <a:avLst/>
          </a:prstGeom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just"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algn="l"/>
            <a:r>
              <a:rPr lang="es-PE" sz="2200" b="1" dirty="0">
                <a:solidFill>
                  <a:schemeClr val="bg1"/>
                </a:solidFill>
                <a:latin typeface="Montserrat" pitchFamily="2" charset="77"/>
              </a:rPr>
              <a:t>S/ 52 427 000</a:t>
            </a:r>
          </a:p>
        </p:txBody>
      </p:sp>
      <p:sp>
        <p:nvSpPr>
          <p:cNvPr id="60" name="CuadroTexto 80">
            <a:extLst>
              <a:ext uri="{FF2B5EF4-FFF2-40B4-BE49-F238E27FC236}">
                <a16:creationId xmlns:a16="http://schemas.microsoft.com/office/drawing/2014/main" id="{98998EDF-831C-BA48-A9C1-77AAAE343BA8}"/>
              </a:ext>
            </a:extLst>
          </p:cNvPr>
          <p:cNvSpPr txBox="1"/>
          <p:nvPr/>
        </p:nvSpPr>
        <p:spPr>
          <a:xfrm>
            <a:off x="7724299" y="3014244"/>
            <a:ext cx="2318980" cy="430887"/>
          </a:xfrm>
          <a:prstGeom prst="rect">
            <a:avLst/>
          </a:prstGeom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just"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algn="r"/>
            <a:r>
              <a:rPr lang="es-PE" sz="2200" b="1" dirty="0">
                <a:solidFill>
                  <a:schemeClr val="bg1"/>
                </a:solidFill>
                <a:latin typeface="Montserrat" pitchFamily="2" charset="77"/>
              </a:rPr>
              <a:t>S/ 92 188 700</a:t>
            </a: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12BC1488-6FE6-504A-8302-59C31F6221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9491" y="2635492"/>
            <a:ext cx="1198880" cy="1198880"/>
          </a:xfrm>
          <a:prstGeom prst="rect">
            <a:avLst/>
          </a:prstGeom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5CC08666-5661-9843-B415-25C71EEE31B5}"/>
              </a:ext>
            </a:extLst>
          </p:cNvPr>
          <p:cNvSpPr txBox="1"/>
          <p:nvPr/>
        </p:nvSpPr>
        <p:spPr>
          <a:xfrm>
            <a:off x="1050053" y="3022843"/>
            <a:ext cx="8400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2000" b="1" dirty="0">
                <a:solidFill>
                  <a:srgbClr val="5AC7DE"/>
                </a:solidFill>
                <a:latin typeface="Montserrat" pitchFamily="2" charset="77"/>
              </a:rPr>
              <a:t>12%</a:t>
            </a:r>
          </a:p>
        </p:txBody>
      </p:sp>
      <p:sp>
        <p:nvSpPr>
          <p:cNvPr id="64" name="Rounded Rectangle 63">
            <a:extLst>
              <a:ext uri="{FF2B5EF4-FFF2-40B4-BE49-F238E27FC236}">
                <a16:creationId xmlns:a16="http://schemas.microsoft.com/office/drawing/2014/main" id="{770FEB01-C0C6-CE4B-A191-0CE7D3A42C0B}"/>
              </a:ext>
            </a:extLst>
          </p:cNvPr>
          <p:cNvSpPr/>
          <p:nvPr/>
        </p:nvSpPr>
        <p:spPr>
          <a:xfrm>
            <a:off x="4683495" y="1748849"/>
            <a:ext cx="2476980" cy="388718"/>
          </a:xfrm>
          <a:prstGeom prst="roundRect">
            <a:avLst/>
          </a:prstGeom>
          <a:solidFill>
            <a:srgbClr val="A6C6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6" name="Picture 30">
            <a:extLst>
              <a:ext uri="{FF2B5EF4-FFF2-40B4-BE49-F238E27FC236}">
                <a16:creationId xmlns:a16="http://schemas.microsoft.com/office/drawing/2014/main" id="{D8781DC3-D7E5-2646-8B70-BED5803782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30597" y="1291180"/>
            <a:ext cx="1203960" cy="1198880"/>
          </a:xfrm>
          <a:prstGeom prst="rect">
            <a:avLst/>
          </a:prstGeom>
        </p:spPr>
      </p:pic>
      <p:sp>
        <p:nvSpPr>
          <p:cNvPr id="67" name="TextBox 31">
            <a:extLst>
              <a:ext uri="{FF2B5EF4-FFF2-40B4-BE49-F238E27FC236}">
                <a16:creationId xmlns:a16="http://schemas.microsoft.com/office/drawing/2014/main" id="{BA8D7462-9253-A541-97F0-5E22DBBB0667}"/>
              </a:ext>
            </a:extLst>
          </p:cNvPr>
          <p:cNvSpPr txBox="1"/>
          <p:nvPr/>
        </p:nvSpPr>
        <p:spPr>
          <a:xfrm>
            <a:off x="7161016" y="1672868"/>
            <a:ext cx="8048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2000" b="1" dirty="0">
                <a:solidFill>
                  <a:srgbClr val="A6C645"/>
                </a:solidFill>
                <a:latin typeface="Montserrat" pitchFamily="2" charset="77"/>
              </a:rPr>
              <a:t>59%</a:t>
            </a:r>
          </a:p>
        </p:txBody>
      </p:sp>
      <p:sp>
        <p:nvSpPr>
          <p:cNvPr id="59" name="CuadroTexto 80">
            <a:extLst>
              <a:ext uri="{FF2B5EF4-FFF2-40B4-BE49-F238E27FC236}">
                <a16:creationId xmlns:a16="http://schemas.microsoft.com/office/drawing/2014/main" id="{98A7DE50-B4C9-574F-89F6-4B1C8CF0C3FD}"/>
              </a:ext>
            </a:extLst>
          </p:cNvPr>
          <p:cNvSpPr txBox="1"/>
          <p:nvPr/>
        </p:nvSpPr>
        <p:spPr>
          <a:xfrm>
            <a:off x="4709937" y="1716984"/>
            <a:ext cx="2318980" cy="430887"/>
          </a:xfrm>
          <a:prstGeom prst="rect">
            <a:avLst/>
          </a:prstGeom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just"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algn="ctr"/>
            <a:r>
              <a:rPr lang="es-PE" sz="2200" b="1" dirty="0">
                <a:solidFill>
                  <a:schemeClr val="bg1"/>
                </a:solidFill>
                <a:latin typeface="Montserrat" pitchFamily="2" charset="77"/>
              </a:rPr>
              <a:t>S/ 273 262 800</a:t>
            </a:r>
          </a:p>
        </p:txBody>
      </p:sp>
      <p:pic>
        <p:nvPicPr>
          <p:cNvPr id="68" name="Picture 21">
            <a:extLst>
              <a:ext uri="{FF2B5EF4-FFF2-40B4-BE49-F238E27FC236}">
                <a16:creationId xmlns:a16="http://schemas.microsoft.com/office/drawing/2014/main" id="{CFC61CB5-33A4-AA47-AA3D-0F54F33A6C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87035" y="2646643"/>
            <a:ext cx="1198880" cy="1198880"/>
          </a:xfrm>
          <a:prstGeom prst="rect">
            <a:avLst/>
          </a:prstGeom>
        </p:spPr>
      </p:pic>
      <p:sp>
        <p:nvSpPr>
          <p:cNvPr id="69" name="TextBox 22">
            <a:extLst>
              <a:ext uri="{FF2B5EF4-FFF2-40B4-BE49-F238E27FC236}">
                <a16:creationId xmlns:a16="http://schemas.microsoft.com/office/drawing/2014/main" id="{46CE9850-44B2-9249-906D-0080BACBCE2C}"/>
              </a:ext>
            </a:extLst>
          </p:cNvPr>
          <p:cNvSpPr txBox="1"/>
          <p:nvPr/>
        </p:nvSpPr>
        <p:spPr>
          <a:xfrm>
            <a:off x="10192562" y="3033994"/>
            <a:ext cx="7795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2000" b="1" dirty="0">
                <a:solidFill>
                  <a:srgbClr val="295D76"/>
                </a:solidFill>
                <a:latin typeface="Montserrat" pitchFamily="2" charset="77"/>
              </a:rPr>
              <a:t>20%</a:t>
            </a:r>
          </a:p>
        </p:txBody>
      </p:sp>
      <p:sp>
        <p:nvSpPr>
          <p:cNvPr id="43" name="Pie chart">
            <a:extLst>
              <a:ext uri="{FF2B5EF4-FFF2-40B4-BE49-F238E27FC236}">
                <a16:creationId xmlns:a16="http://schemas.microsoft.com/office/drawing/2014/main" id="{9CBBBB63-3E96-B149-B561-76E4AE84495E}"/>
              </a:ext>
            </a:extLst>
          </p:cNvPr>
          <p:cNvSpPr>
            <a:spLocks noEditPoints="1"/>
          </p:cNvSpPr>
          <p:nvPr/>
        </p:nvSpPr>
        <p:spPr bwMode="auto">
          <a:xfrm>
            <a:off x="5326639" y="4295932"/>
            <a:ext cx="1675154" cy="1505069"/>
          </a:xfrm>
          <a:custGeom>
            <a:avLst/>
            <a:gdLst>
              <a:gd name="T0" fmla="*/ 116 w 256"/>
              <a:gd name="T1" fmla="*/ 131 h 244"/>
              <a:gd name="T2" fmla="*/ 116 w 256"/>
              <a:gd name="T3" fmla="*/ 24 h 244"/>
              <a:gd name="T4" fmla="*/ 112 w 256"/>
              <a:gd name="T5" fmla="*/ 20 h 244"/>
              <a:gd name="T6" fmla="*/ 0 w 256"/>
              <a:gd name="T7" fmla="*/ 132 h 244"/>
              <a:gd name="T8" fmla="*/ 112 w 256"/>
              <a:gd name="T9" fmla="*/ 244 h 244"/>
              <a:gd name="T10" fmla="*/ 191 w 256"/>
              <a:gd name="T11" fmla="*/ 211 h 244"/>
              <a:gd name="T12" fmla="*/ 191 w 256"/>
              <a:gd name="T13" fmla="*/ 206 h 244"/>
              <a:gd name="T14" fmla="*/ 116 w 256"/>
              <a:gd name="T15" fmla="*/ 131 h 244"/>
              <a:gd name="T16" fmla="*/ 112 w 256"/>
              <a:gd name="T17" fmla="*/ 236 h 244"/>
              <a:gd name="T18" fmla="*/ 8 w 256"/>
              <a:gd name="T19" fmla="*/ 132 h 244"/>
              <a:gd name="T20" fmla="*/ 108 w 256"/>
              <a:gd name="T21" fmla="*/ 28 h 244"/>
              <a:gd name="T22" fmla="*/ 108 w 256"/>
              <a:gd name="T23" fmla="*/ 132 h 244"/>
              <a:gd name="T24" fmla="*/ 109 w 256"/>
              <a:gd name="T25" fmla="*/ 135 h 244"/>
              <a:gd name="T26" fmla="*/ 182 w 256"/>
              <a:gd name="T27" fmla="*/ 208 h 244"/>
              <a:gd name="T28" fmla="*/ 112 w 256"/>
              <a:gd name="T29" fmla="*/ 236 h 244"/>
              <a:gd name="T30" fmla="*/ 252 w 256"/>
              <a:gd name="T31" fmla="*/ 128 h 244"/>
              <a:gd name="T32" fmla="*/ 143 w 256"/>
              <a:gd name="T33" fmla="*/ 128 h 244"/>
              <a:gd name="T34" fmla="*/ 140 w 256"/>
              <a:gd name="T35" fmla="*/ 130 h 244"/>
              <a:gd name="T36" fmla="*/ 141 w 256"/>
              <a:gd name="T37" fmla="*/ 135 h 244"/>
              <a:gd name="T38" fmla="*/ 217 w 256"/>
              <a:gd name="T39" fmla="*/ 212 h 244"/>
              <a:gd name="T40" fmla="*/ 220 w 256"/>
              <a:gd name="T41" fmla="*/ 213 h 244"/>
              <a:gd name="T42" fmla="*/ 223 w 256"/>
              <a:gd name="T43" fmla="*/ 212 h 244"/>
              <a:gd name="T44" fmla="*/ 256 w 256"/>
              <a:gd name="T45" fmla="*/ 132 h 244"/>
              <a:gd name="T46" fmla="*/ 252 w 256"/>
              <a:gd name="T47" fmla="*/ 128 h 244"/>
              <a:gd name="T48" fmla="*/ 220 w 256"/>
              <a:gd name="T49" fmla="*/ 203 h 244"/>
              <a:gd name="T50" fmla="*/ 153 w 256"/>
              <a:gd name="T51" fmla="*/ 136 h 244"/>
              <a:gd name="T52" fmla="*/ 248 w 256"/>
              <a:gd name="T53" fmla="*/ 136 h 244"/>
              <a:gd name="T54" fmla="*/ 220 w 256"/>
              <a:gd name="T55" fmla="*/ 203 h 244"/>
              <a:gd name="T56" fmla="*/ 134 w 256"/>
              <a:gd name="T57" fmla="*/ 116 h 244"/>
              <a:gd name="T58" fmla="*/ 136 w 256"/>
              <a:gd name="T59" fmla="*/ 116 h 244"/>
              <a:gd name="T60" fmla="*/ 244 w 256"/>
              <a:gd name="T61" fmla="*/ 116 h 244"/>
              <a:gd name="T62" fmla="*/ 248 w 256"/>
              <a:gd name="T63" fmla="*/ 112 h 244"/>
              <a:gd name="T64" fmla="*/ 236 w 256"/>
              <a:gd name="T65" fmla="*/ 62 h 244"/>
              <a:gd name="T66" fmla="*/ 236 w 256"/>
              <a:gd name="T67" fmla="*/ 61 h 244"/>
              <a:gd name="T68" fmla="*/ 215 w 256"/>
              <a:gd name="T69" fmla="*/ 33 h 244"/>
              <a:gd name="T70" fmla="*/ 215 w 256"/>
              <a:gd name="T71" fmla="*/ 33 h 244"/>
              <a:gd name="T72" fmla="*/ 215 w 256"/>
              <a:gd name="T73" fmla="*/ 33 h 244"/>
              <a:gd name="T74" fmla="*/ 187 w 256"/>
              <a:gd name="T75" fmla="*/ 12 h 244"/>
              <a:gd name="T76" fmla="*/ 186 w 256"/>
              <a:gd name="T77" fmla="*/ 12 h 244"/>
              <a:gd name="T78" fmla="*/ 136 w 256"/>
              <a:gd name="T79" fmla="*/ 0 h 244"/>
              <a:gd name="T80" fmla="*/ 132 w 256"/>
              <a:gd name="T81" fmla="*/ 4 h 244"/>
              <a:gd name="T82" fmla="*/ 132 w 256"/>
              <a:gd name="T83" fmla="*/ 112 h 244"/>
              <a:gd name="T84" fmla="*/ 132 w 256"/>
              <a:gd name="T85" fmla="*/ 114 h 244"/>
              <a:gd name="T86" fmla="*/ 134 w 256"/>
              <a:gd name="T87" fmla="*/ 116 h 244"/>
              <a:gd name="T88" fmla="*/ 240 w 256"/>
              <a:gd name="T89" fmla="*/ 108 h 244"/>
              <a:gd name="T90" fmla="*/ 193 w 256"/>
              <a:gd name="T91" fmla="*/ 108 h 244"/>
              <a:gd name="T92" fmla="*/ 231 w 256"/>
              <a:gd name="T93" fmla="*/ 70 h 244"/>
              <a:gd name="T94" fmla="*/ 240 w 256"/>
              <a:gd name="T95" fmla="*/ 108 h 244"/>
              <a:gd name="T96" fmla="*/ 227 w 256"/>
              <a:gd name="T97" fmla="*/ 62 h 244"/>
              <a:gd name="T98" fmla="*/ 182 w 256"/>
              <a:gd name="T99" fmla="*/ 108 h 244"/>
              <a:gd name="T100" fmla="*/ 146 w 256"/>
              <a:gd name="T101" fmla="*/ 108 h 244"/>
              <a:gd name="T102" fmla="*/ 212 w 256"/>
              <a:gd name="T103" fmla="*/ 41 h 244"/>
              <a:gd name="T104" fmla="*/ 227 w 256"/>
              <a:gd name="T105" fmla="*/ 62 h 244"/>
              <a:gd name="T106" fmla="*/ 140 w 256"/>
              <a:gd name="T107" fmla="*/ 8 h 244"/>
              <a:gd name="T108" fmla="*/ 178 w 256"/>
              <a:gd name="T109" fmla="*/ 17 h 244"/>
              <a:gd name="T110" fmla="*/ 140 w 256"/>
              <a:gd name="T111" fmla="*/ 55 h 244"/>
              <a:gd name="T112" fmla="*/ 140 w 256"/>
              <a:gd name="T113" fmla="*/ 8 h 244"/>
              <a:gd name="T114" fmla="*/ 140 w 256"/>
              <a:gd name="T115" fmla="*/ 66 h 244"/>
              <a:gd name="T116" fmla="*/ 186 w 256"/>
              <a:gd name="T117" fmla="*/ 21 h 244"/>
              <a:gd name="T118" fmla="*/ 207 w 256"/>
              <a:gd name="T119" fmla="*/ 36 h 244"/>
              <a:gd name="T120" fmla="*/ 140 w 256"/>
              <a:gd name="T121" fmla="*/ 102 h 244"/>
              <a:gd name="T122" fmla="*/ 140 w 256"/>
              <a:gd name="T123" fmla="*/ 66 h 2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56" h="244">
                <a:moveTo>
                  <a:pt x="116" y="131"/>
                </a:moveTo>
                <a:cubicBezTo>
                  <a:pt x="116" y="24"/>
                  <a:pt x="116" y="24"/>
                  <a:pt x="116" y="24"/>
                </a:cubicBezTo>
                <a:cubicBezTo>
                  <a:pt x="116" y="22"/>
                  <a:pt x="114" y="20"/>
                  <a:pt x="112" y="20"/>
                </a:cubicBezTo>
                <a:cubicBezTo>
                  <a:pt x="50" y="20"/>
                  <a:pt x="0" y="70"/>
                  <a:pt x="0" y="132"/>
                </a:cubicBezTo>
                <a:cubicBezTo>
                  <a:pt x="0" y="194"/>
                  <a:pt x="50" y="244"/>
                  <a:pt x="112" y="244"/>
                </a:cubicBezTo>
                <a:cubicBezTo>
                  <a:pt x="142" y="244"/>
                  <a:pt x="170" y="232"/>
                  <a:pt x="191" y="211"/>
                </a:cubicBezTo>
                <a:cubicBezTo>
                  <a:pt x="192" y="210"/>
                  <a:pt x="192" y="207"/>
                  <a:pt x="191" y="206"/>
                </a:cubicBezTo>
                <a:lnTo>
                  <a:pt x="116" y="131"/>
                </a:lnTo>
                <a:close/>
                <a:moveTo>
                  <a:pt x="112" y="236"/>
                </a:moveTo>
                <a:cubicBezTo>
                  <a:pt x="55" y="236"/>
                  <a:pt x="8" y="189"/>
                  <a:pt x="8" y="132"/>
                </a:cubicBezTo>
                <a:cubicBezTo>
                  <a:pt x="8" y="76"/>
                  <a:pt x="53" y="30"/>
                  <a:pt x="108" y="28"/>
                </a:cubicBezTo>
                <a:cubicBezTo>
                  <a:pt x="108" y="132"/>
                  <a:pt x="108" y="132"/>
                  <a:pt x="108" y="132"/>
                </a:cubicBezTo>
                <a:cubicBezTo>
                  <a:pt x="108" y="133"/>
                  <a:pt x="108" y="134"/>
                  <a:pt x="109" y="135"/>
                </a:cubicBezTo>
                <a:cubicBezTo>
                  <a:pt x="182" y="208"/>
                  <a:pt x="182" y="208"/>
                  <a:pt x="182" y="208"/>
                </a:cubicBezTo>
                <a:cubicBezTo>
                  <a:pt x="163" y="226"/>
                  <a:pt x="138" y="236"/>
                  <a:pt x="112" y="236"/>
                </a:cubicBezTo>
                <a:close/>
                <a:moveTo>
                  <a:pt x="252" y="128"/>
                </a:moveTo>
                <a:cubicBezTo>
                  <a:pt x="143" y="128"/>
                  <a:pt x="143" y="128"/>
                  <a:pt x="143" y="128"/>
                </a:cubicBezTo>
                <a:cubicBezTo>
                  <a:pt x="142" y="128"/>
                  <a:pt x="140" y="129"/>
                  <a:pt x="140" y="130"/>
                </a:cubicBezTo>
                <a:cubicBezTo>
                  <a:pt x="139" y="132"/>
                  <a:pt x="139" y="134"/>
                  <a:pt x="141" y="135"/>
                </a:cubicBezTo>
                <a:cubicBezTo>
                  <a:pt x="217" y="212"/>
                  <a:pt x="217" y="212"/>
                  <a:pt x="217" y="212"/>
                </a:cubicBezTo>
                <a:cubicBezTo>
                  <a:pt x="218" y="212"/>
                  <a:pt x="219" y="213"/>
                  <a:pt x="220" y="213"/>
                </a:cubicBezTo>
                <a:cubicBezTo>
                  <a:pt x="221" y="213"/>
                  <a:pt x="222" y="212"/>
                  <a:pt x="223" y="212"/>
                </a:cubicBezTo>
                <a:cubicBezTo>
                  <a:pt x="244" y="190"/>
                  <a:pt x="256" y="162"/>
                  <a:pt x="256" y="132"/>
                </a:cubicBezTo>
                <a:cubicBezTo>
                  <a:pt x="256" y="130"/>
                  <a:pt x="254" y="128"/>
                  <a:pt x="252" y="128"/>
                </a:cubicBezTo>
                <a:close/>
                <a:moveTo>
                  <a:pt x="220" y="203"/>
                </a:moveTo>
                <a:cubicBezTo>
                  <a:pt x="153" y="136"/>
                  <a:pt x="153" y="136"/>
                  <a:pt x="153" y="136"/>
                </a:cubicBezTo>
                <a:cubicBezTo>
                  <a:pt x="248" y="136"/>
                  <a:pt x="248" y="136"/>
                  <a:pt x="248" y="136"/>
                </a:cubicBezTo>
                <a:cubicBezTo>
                  <a:pt x="247" y="161"/>
                  <a:pt x="237" y="185"/>
                  <a:pt x="220" y="203"/>
                </a:cubicBezTo>
                <a:close/>
                <a:moveTo>
                  <a:pt x="134" y="116"/>
                </a:moveTo>
                <a:cubicBezTo>
                  <a:pt x="135" y="116"/>
                  <a:pt x="135" y="116"/>
                  <a:pt x="136" y="116"/>
                </a:cubicBezTo>
                <a:cubicBezTo>
                  <a:pt x="244" y="116"/>
                  <a:pt x="244" y="116"/>
                  <a:pt x="244" y="116"/>
                </a:cubicBezTo>
                <a:cubicBezTo>
                  <a:pt x="246" y="116"/>
                  <a:pt x="248" y="114"/>
                  <a:pt x="248" y="112"/>
                </a:cubicBezTo>
                <a:cubicBezTo>
                  <a:pt x="248" y="94"/>
                  <a:pt x="244" y="77"/>
                  <a:pt x="236" y="62"/>
                </a:cubicBezTo>
                <a:cubicBezTo>
                  <a:pt x="236" y="61"/>
                  <a:pt x="236" y="61"/>
                  <a:pt x="236" y="61"/>
                </a:cubicBezTo>
                <a:cubicBezTo>
                  <a:pt x="230" y="51"/>
                  <a:pt x="224" y="41"/>
                  <a:pt x="215" y="33"/>
                </a:cubicBezTo>
                <a:cubicBezTo>
                  <a:pt x="215" y="33"/>
                  <a:pt x="215" y="33"/>
                  <a:pt x="215" y="33"/>
                </a:cubicBezTo>
                <a:cubicBezTo>
                  <a:pt x="215" y="33"/>
                  <a:pt x="215" y="33"/>
                  <a:pt x="215" y="33"/>
                </a:cubicBezTo>
                <a:cubicBezTo>
                  <a:pt x="207" y="24"/>
                  <a:pt x="197" y="18"/>
                  <a:pt x="187" y="12"/>
                </a:cubicBezTo>
                <a:cubicBezTo>
                  <a:pt x="187" y="12"/>
                  <a:pt x="187" y="12"/>
                  <a:pt x="186" y="12"/>
                </a:cubicBezTo>
                <a:cubicBezTo>
                  <a:pt x="171" y="4"/>
                  <a:pt x="154" y="0"/>
                  <a:pt x="136" y="0"/>
                </a:cubicBezTo>
                <a:cubicBezTo>
                  <a:pt x="134" y="0"/>
                  <a:pt x="132" y="2"/>
                  <a:pt x="132" y="4"/>
                </a:cubicBezTo>
                <a:cubicBezTo>
                  <a:pt x="132" y="112"/>
                  <a:pt x="132" y="112"/>
                  <a:pt x="132" y="112"/>
                </a:cubicBezTo>
                <a:cubicBezTo>
                  <a:pt x="132" y="113"/>
                  <a:pt x="132" y="113"/>
                  <a:pt x="132" y="114"/>
                </a:cubicBezTo>
                <a:cubicBezTo>
                  <a:pt x="133" y="115"/>
                  <a:pt x="133" y="115"/>
                  <a:pt x="134" y="116"/>
                </a:cubicBezTo>
                <a:close/>
                <a:moveTo>
                  <a:pt x="240" y="108"/>
                </a:moveTo>
                <a:cubicBezTo>
                  <a:pt x="193" y="108"/>
                  <a:pt x="193" y="108"/>
                  <a:pt x="193" y="108"/>
                </a:cubicBezTo>
                <a:cubicBezTo>
                  <a:pt x="231" y="70"/>
                  <a:pt x="231" y="70"/>
                  <a:pt x="231" y="70"/>
                </a:cubicBezTo>
                <a:cubicBezTo>
                  <a:pt x="236" y="82"/>
                  <a:pt x="239" y="94"/>
                  <a:pt x="240" y="108"/>
                </a:cubicBezTo>
                <a:close/>
                <a:moveTo>
                  <a:pt x="227" y="62"/>
                </a:moveTo>
                <a:cubicBezTo>
                  <a:pt x="182" y="108"/>
                  <a:pt x="182" y="108"/>
                  <a:pt x="182" y="108"/>
                </a:cubicBezTo>
                <a:cubicBezTo>
                  <a:pt x="146" y="108"/>
                  <a:pt x="146" y="108"/>
                  <a:pt x="146" y="108"/>
                </a:cubicBezTo>
                <a:cubicBezTo>
                  <a:pt x="212" y="41"/>
                  <a:pt x="212" y="41"/>
                  <a:pt x="212" y="41"/>
                </a:cubicBezTo>
                <a:cubicBezTo>
                  <a:pt x="218" y="48"/>
                  <a:pt x="223" y="55"/>
                  <a:pt x="227" y="62"/>
                </a:cubicBezTo>
                <a:close/>
                <a:moveTo>
                  <a:pt x="140" y="8"/>
                </a:moveTo>
                <a:cubicBezTo>
                  <a:pt x="154" y="9"/>
                  <a:pt x="166" y="12"/>
                  <a:pt x="178" y="17"/>
                </a:cubicBezTo>
                <a:cubicBezTo>
                  <a:pt x="140" y="55"/>
                  <a:pt x="140" y="55"/>
                  <a:pt x="140" y="55"/>
                </a:cubicBezTo>
                <a:lnTo>
                  <a:pt x="140" y="8"/>
                </a:lnTo>
                <a:close/>
                <a:moveTo>
                  <a:pt x="140" y="66"/>
                </a:moveTo>
                <a:cubicBezTo>
                  <a:pt x="186" y="21"/>
                  <a:pt x="186" y="21"/>
                  <a:pt x="186" y="21"/>
                </a:cubicBezTo>
                <a:cubicBezTo>
                  <a:pt x="193" y="25"/>
                  <a:pt x="200" y="30"/>
                  <a:pt x="207" y="36"/>
                </a:cubicBezTo>
                <a:cubicBezTo>
                  <a:pt x="140" y="102"/>
                  <a:pt x="140" y="102"/>
                  <a:pt x="140" y="102"/>
                </a:cubicBezTo>
                <a:lnTo>
                  <a:pt x="140" y="66"/>
                </a:lnTo>
                <a:close/>
              </a:path>
            </a:pathLst>
          </a:custGeom>
          <a:solidFill>
            <a:srgbClr val="00506A"/>
          </a:solidFill>
          <a:ln>
            <a:solidFill>
              <a:srgbClr val="00506A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341533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9673</TotalTime>
  <Words>1948</Words>
  <Application>Microsoft Office PowerPoint</Application>
  <PresentationFormat>Panorámica</PresentationFormat>
  <Paragraphs>365</Paragraphs>
  <Slides>20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12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20</vt:i4>
      </vt:variant>
    </vt:vector>
  </HeadingPairs>
  <TitlesOfParts>
    <vt:vector size="34" baseType="lpstr">
      <vt:lpstr>Arial</vt:lpstr>
      <vt:lpstr>Arial MT</vt:lpstr>
      <vt:lpstr>Calibri</vt:lpstr>
      <vt:lpstr>Calibri Light</vt:lpstr>
      <vt:lpstr>Montserrat</vt:lpstr>
      <vt:lpstr>Montserrat ExtraBold</vt:lpstr>
      <vt:lpstr>Montserrat Light</vt:lpstr>
      <vt:lpstr>Montserrat Medium</vt:lpstr>
      <vt:lpstr>Montserrat SemiBold</vt:lpstr>
      <vt:lpstr>Roboto Condensed</vt:lpstr>
      <vt:lpstr>Symbol</vt:lpstr>
      <vt:lpstr>Times New Roman</vt:lpstr>
      <vt:lpstr>Tema de Office</vt:lpstr>
      <vt:lpstr>Diseño personalizado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MECANISMOS DE CONTROL</vt:lpstr>
      <vt:lpstr>Presentación de PowerPoint</vt:lpstr>
      <vt:lpstr>Presentación de PowerPoint</vt:lpstr>
      <vt:lpstr>Presentación de PowerPoint</vt:lpstr>
      <vt:lpstr>Presentación de PowerPoint</vt:lpstr>
      <vt:lpstr>EQUIPO CLAVE COORDINACIÓN DEL PROYECTO</vt:lpstr>
      <vt:lpstr>EQUIPO CLAVE A NIVEL TÉCNICO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Portada de la Presentación</dc:title>
  <dc:creator>Lorena Flores</dc:creator>
  <cp:lastModifiedBy>USUARIO</cp:lastModifiedBy>
  <cp:revision>235</cp:revision>
  <dcterms:created xsi:type="dcterms:W3CDTF">2018-09-06T22:34:26Z</dcterms:created>
  <dcterms:modified xsi:type="dcterms:W3CDTF">2023-11-27T17:26:26Z</dcterms:modified>
</cp:coreProperties>
</file>